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5" r:id="rId2"/>
    <p:sldMasterId id="2147483687" r:id="rId3"/>
    <p:sldMasterId id="2147483699" r:id="rId4"/>
    <p:sldMasterId id="2147483711" r:id="rId5"/>
    <p:sldMasterId id="2147483723" r:id="rId6"/>
    <p:sldMasterId id="2147483735" r:id="rId7"/>
  </p:sldMasterIdLst>
  <p:notesMasterIdLst>
    <p:notesMasterId r:id="rId36"/>
  </p:notesMasterIdLst>
  <p:sldIdLst>
    <p:sldId id="323" r:id="rId8"/>
    <p:sldId id="272" r:id="rId9"/>
    <p:sldId id="324" r:id="rId10"/>
    <p:sldId id="370" r:id="rId11"/>
    <p:sldId id="373" r:id="rId12"/>
    <p:sldId id="374" r:id="rId13"/>
    <p:sldId id="375" r:id="rId14"/>
    <p:sldId id="376" r:id="rId15"/>
    <p:sldId id="377" r:id="rId16"/>
    <p:sldId id="378" r:id="rId17"/>
    <p:sldId id="380" r:id="rId18"/>
    <p:sldId id="381" r:id="rId19"/>
    <p:sldId id="405" r:id="rId20"/>
    <p:sldId id="384" r:id="rId21"/>
    <p:sldId id="387" r:id="rId22"/>
    <p:sldId id="389" r:id="rId23"/>
    <p:sldId id="401" r:id="rId24"/>
    <p:sldId id="392" r:id="rId25"/>
    <p:sldId id="393" r:id="rId26"/>
    <p:sldId id="394" r:id="rId27"/>
    <p:sldId id="402" r:id="rId28"/>
    <p:sldId id="396" r:id="rId29"/>
    <p:sldId id="398" r:id="rId30"/>
    <p:sldId id="399" r:id="rId31"/>
    <p:sldId id="403" r:id="rId32"/>
    <p:sldId id="404" r:id="rId33"/>
    <p:sldId id="400" r:id="rId34"/>
    <p:sldId id="293" r:id="rId35"/>
  </p:sldIdLst>
  <p:sldSz cx="9144000" cy="6858000" type="screen4x3"/>
  <p:notesSz cx="6858000" cy="9144000"/>
  <p:defaultTextStyle>
    <a:defPPr>
      <a:defRPr lang="en-US"/>
    </a:defPPr>
    <a:lvl1pPr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1pPr>
    <a:lvl2pPr marL="4572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2pPr>
    <a:lvl3pPr marL="9144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3pPr>
    <a:lvl4pPr marL="13716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4pPr>
    <a:lvl5pPr marL="1828800" algn="l" rtl="0" fontAlgn="base">
      <a:lnSpc>
        <a:spcPct val="80000"/>
      </a:lnSpc>
      <a:spcBef>
        <a:spcPct val="50000"/>
      </a:spcBef>
      <a:spcAft>
        <a:spcPct val="0"/>
      </a:spcAft>
      <a:buClr>
        <a:schemeClr val="hlink"/>
      </a:buClr>
      <a:buSzPct val="70000"/>
      <a:buFont typeface="Wingdings" panose="05000000000000000000" pitchFamily="2" charset="2"/>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FFCC00"/>
    <a:srgbClr val="A50021"/>
    <a:srgbClr val="990033"/>
    <a:srgbClr val="CC0066"/>
    <a:srgbClr val="FC4E4A"/>
    <a:srgbClr val="D336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88718" autoAdjust="0"/>
  </p:normalViewPr>
  <p:slideViewPr>
    <p:cSldViewPr>
      <p:cViewPr varScale="1">
        <p:scale>
          <a:sx n="65" d="100"/>
          <a:sy n="65" d="100"/>
        </p:scale>
        <p:origin x="162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endParaRPr lang="en-US"/>
          </a:p>
        </p:txBody>
      </p:sp>
      <p:sp>
        <p:nvSpPr>
          <p:cNvPr id="430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vl1pPr>
          </a:lstStyle>
          <a:p>
            <a:fld id="{CB90F572-B51C-48F0-A7F7-C655463F4BE3}" type="slidenum">
              <a:rPr lang="en-US" altLang="pt-PT"/>
              <a:pPr/>
              <a:t>‹#›</a:t>
            </a:fld>
            <a:endParaRPr lang="en-US" altLang="pt-P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4403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71BA626D-8C12-41E7-806D-C5569A1F4AE5}" type="slidenum">
              <a:rPr lang="en-US" altLang="pt-PT" sz="1200"/>
              <a:pPr algn="r" eaLnBrk="1" hangingPunct="1">
                <a:lnSpc>
                  <a:spcPct val="100000"/>
                </a:lnSpc>
                <a:spcBef>
                  <a:spcPct val="0"/>
                </a:spcBef>
                <a:buClrTx/>
                <a:buSzTx/>
                <a:buFontTx/>
                <a:buNone/>
              </a:pPr>
              <a:t>1</a:t>
            </a:fld>
            <a:endParaRPr lang="en-US" altLang="pt-PT"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11-5: The Changing Slope of an Indifference Curve</a:t>
            </a:r>
            <a:endParaRPr lang="en-US" altLang="pt-PT" smtClean="0">
              <a:latin typeface="Arial" panose="020B0604020202020204" pitchFamily="34" charset="0"/>
            </a:endParaRPr>
          </a:p>
          <a:p>
            <a:r>
              <a:rPr lang="en-US" altLang="pt-PT" smtClean="0">
                <a:latin typeface="Arial" panose="020B0604020202020204" pitchFamily="34" charset="0"/>
              </a:rPr>
              <a:t>This indifference curve is downward sloping and convex, implying that restaurant meals and rooms are ordinary goods for Ingrid. As Ingrid moves down her indifference curve from V to Z, she trades reduced consumption of restaurant meals for increased consumption of housing. However, the terms of that trade-off change. As she moves from V to W, she is willing to give up 10 restaurant meals in return for 1 more room. As her consumption of rooms rises and her consumption of restaurant meals falls, she is willing to give up fewer restaurant meals in return for each additional room. The flattening of the slope as you move from left to right arises from diminishing marginal utility.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542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52CBC0C0-6DDF-4B09-8B43-29D8852927DB}" type="slidenum">
              <a:rPr lang="en-US" altLang="pt-PT" sz="1200"/>
              <a:pPr algn="r" eaLnBrk="1" hangingPunct="1">
                <a:lnSpc>
                  <a:spcPct val="100000"/>
                </a:lnSpc>
                <a:spcBef>
                  <a:spcPct val="0"/>
                </a:spcBef>
                <a:buClrTx/>
                <a:buSzTx/>
                <a:buFontTx/>
                <a:buNone/>
              </a:pPr>
              <a:t>11</a:t>
            </a:fld>
            <a:endParaRPr lang="en-US" altLang="pt-PT"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553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BDFDED9F-DCCA-46EB-B913-725A9D053768}" type="slidenum">
              <a:rPr lang="en-US" altLang="pt-PT" sz="1200"/>
              <a:pPr algn="r" eaLnBrk="1" hangingPunct="1">
                <a:lnSpc>
                  <a:spcPct val="100000"/>
                </a:lnSpc>
                <a:spcBef>
                  <a:spcPct val="0"/>
                </a:spcBef>
                <a:buClrTx/>
                <a:buSzTx/>
                <a:buFontTx/>
                <a:buNone/>
              </a:pPr>
              <a:t>12</a:t>
            </a:fld>
            <a:endParaRPr lang="en-US" altLang="pt-PT"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563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8960966F-623F-4F5F-8CB2-7A60749747D6}" type="slidenum">
              <a:rPr lang="en-US" altLang="pt-PT" sz="1200"/>
              <a:pPr algn="r" eaLnBrk="1" hangingPunct="1">
                <a:lnSpc>
                  <a:spcPct val="100000"/>
                </a:lnSpc>
                <a:spcBef>
                  <a:spcPct val="0"/>
                </a:spcBef>
                <a:buClrTx/>
                <a:buSzTx/>
                <a:buFontTx/>
                <a:buNone/>
              </a:pPr>
              <a:t>13</a:t>
            </a:fld>
            <a:endParaRPr lang="en-US" altLang="pt-PT"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11-6: The Optimal Consumption Bundle</a:t>
            </a:r>
            <a:endParaRPr lang="en-US" altLang="pt-PT" smtClean="0">
              <a:latin typeface="Arial" panose="020B0604020202020204" pitchFamily="34" charset="0"/>
            </a:endParaRPr>
          </a:p>
          <a:p>
            <a:r>
              <a:rPr lang="en-US" altLang="pt-PT" smtClean="0">
                <a:latin typeface="Arial" panose="020B0604020202020204" pitchFamily="34" charset="0"/>
              </a:rPr>
              <a:t>The budget line, BL, shows Ingrid’s possible consumption bundles given an income of $2,400 per month, when rooms cost $150 per month and restaurant meals cost $30 each. I1, I2, and I3 are indifference curves. Consumption bundles such as Band Care not optimal because Ingrid can move to a higher indifference curve. The optimal consumption bundle is A, where the budget line is just tangent to the highest possible indifference curve.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11-7: Understanding the Relative Price Rule</a:t>
            </a:r>
            <a:endParaRPr lang="en-US" altLang="pt-PT" smtClean="0">
              <a:latin typeface="Arial" panose="020B0604020202020204" pitchFamily="34" charset="0"/>
            </a:endParaRPr>
          </a:p>
          <a:p>
            <a:r>
              <a:rPr lang="en-US" altLang="pt-PT" smtClean="0">
                <a:latin typeface="Arial" panose="020B0604020202020204" pitchFamily="34" charset="0"/>
              </a:rPr>
              <a:t>The relative price of rooms in terms of restaurant meals is equal to minus the slope of the budget line. The marginal rate of substitution of rooms in place of restaurant meals is equal to minus the slope of the indifference curve. The relative price rule says that at the optimal consumption bundle, the marginal rate of substitution must equal the relative price. This point can be demonstrated by considering what happens when the marginal rate of substitution is not equal to the relative price. At consumption bundle B, the marginal rate of substitution is larger than the relative price; Ingrid can increase her total utility by moving down her budget line, BL. At C, the marginal rate of substitution is smaller than the relative price, and Ingrid can increase her total utility by moving up the budget line. Only at A, where the relative price rule holds, is her total utility maximized given her budget constraint.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11-8: Differences in Preferences</a:t>
            </a:r>
            <a:endParaRPr lang="en-US" altLang="pt-PT" smtClean="0">
              <a:latin typeface="Arial" panose="020B0604020202020204" pitchFamily="34" charset="0"/>
            </a:endParaRPr>
          </a:p>
          <a:p>
            <a:r>
              <a:rPr lang="en-US" altLang="pt-PT" smtClean="0">
                <a:latin typeface="Arial" panose="020B0604020202020204" pitchFamily="34" charset="0"/>
              </a:rPr>
              <a:t>Ingrid and Lars have different preferences, reflected in the different shapes of their indifference curve maps. So they will choose different consumption bundles even when they have the same possible choices. Both of them have an income of $2,400 per month and face prices of $30 per meal and $150 per room. Panel (a) shows Ingrid’s consumption choice: 8 rooms and 40 restaurant meals. Panel (b) shows Lars’s choice: even though he has the same budget line, he consumes fewer rooms and more restaurant meals.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6042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B346C4C7-E4F9-4302-A289-9C26D404F735}" type="slidenum">
              <a:rPr lang="en-US" altLang="pt-PT" sz="1200"/>
              <a:pPr algn="r" eaLnBrk="1" hangingPunct="1">
                <a:lnSpc>
                  <a:spcPct val="100000"/>
                </a:lnSpc>
                <a:spcBef>
                  <a:spcPct val="0"/>
                </a:spcBef>
                <a:buClrTx/>
                <a:buSzTx/>
                <a:buFontTx/>
                <a:buNone/>
              </a:pPr>
              <a:t>17</a:t>
            </a:fld>
            <a:endParaRPr lang="en-US" altLang="pt-PT"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11-10: Perfect Substitutes</a:t>
            </a:r>
            <a:endParaRPr lang="en-US" altLang="pt-PT" smtClean="0">
              <a:latin typeface="Arial" panose="020B0604020202020204" pitchFamily="34" charset="0"/>
            </a:endParaRPr>
          </a:p>
          <a:p>
            <a:r>
              <a:rPr lang="en-US" altLang="pt-PT" smtClean="0">
                <a:latin typeface="Arial" panose="020B0604020202020204" pitchFamily="34" charset="0"/>
              </a:rPr>
              <a:t>Two goods are perfect substitutes when the marginal rate of substitution does not depend on the quantities consumed. In that case, the indifference curves are straight lines.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11-11:</a:t>
            </a:r>
            <a:r>
              <a:rPr lang="en-US" altLang="pt-PT" smtClean="0">
                <a:latin typeface="Arial" panose="020B0604020202020204" pitchFamily="34" charset="0"/>
              </a:rPr>
              <a:t> </a:t>
            </a:r>
            <a:r>
              <a:rPr lang="en-US" altLang="pt-PT" b="1" smtClean="0">
                <a:latin typeface="Arial" panose="020B0604020202020204" pitchFamily="34" charset="0"/>
              </a:rPr>
              <a:t>Consumer Choice Between Perfect Substitutes</a:t>
            </a:r>
            <a:endParaRPr lang="en-US" altLang="pt-PT" smtClean="0">
              <a:latin typeface="Arial" panose="020B0604020202020204" pitchFamily="34" charset="0"/>
            </a:endParaRPr>
          </a:p>
          <a:p>
            <a:r>
              <a:rPr lang="en-US" altLang="pt-PT" smtClean="0">
                <a:latin typeface="Arial" panose="020B0604020202020204" pitchFamily="34" charset="0"/>
              </a:rPr>
              <a:t>When two goods are perfect substitutes, small price changes lead to large changes in the consumption bundle. In panel (a), the relative price of chocolate chip cookies is slightly higher than the marginal rate of substitution of chocolate chip cookies in place of peanut butter cookies; this is enough to induce Cokie to choose consumption bundle A, which consists entirely of peanut butter cookies. In panel (b), the relative price of chocolate chip cookies is slightly lower than the marginal rate of substitution of chocolate chip cookies in place of peanut butter cookies; his induces Cokie to choose bundle B, consisting entirely of chocolate chip cookies.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fld id="{BF493D52-F98C-430F-A250-6DDDF438B6FE}" type="slidenum">
              <a:rPr lang="en-US" altLang="pt-PT" sz="1200"/>
              <a:pPr eaLnBrk="1" hangingPunct="1"/>
              <a:t>2</a:t>
            </a:fld>
            <a:endParaRPr lang="en-US" altLang="pt-PT"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11-12: Perfect Complements</a:t>
            </a:r>
            <a:endParaRPr lang="en-US" altLang="pt-PT" smtClean="0">
              <a:latin typeface="Arial" panose="020B0604020202020204" pitchFamily="34" charset="0"/>
            </a:endParaRPr>
          </a:p>
          <a:p>
            <a:r>
              <a:rPr lang="en-US" altLang="pt-PT" smtClean="0">
                <a:latin typeface="Arial" panose="020B0604020202020204" pitchFamily="34" charset="0"/>
              </a:rPr>
              <a:t>When two goods are perfect complements, a consumer wants to consume the goods in the same ratio regardless of their relative price. Indifference curves take the form of right angles. In this case, Aaron will choose to consume 4 glasses of milk and 4 cookies (bundle B) regardless of the slope of the budget line passing through B. The reason is that neither an additional glass of milk without an additional cookie (bundle A) nor an additional cookie without an additional glass of milk (bundle C) adds to his total utility.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6451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7669A940-C7F9-41B2-AD23-86C7ED625A11}" type="slidenum">
              <a:rPr lang="en-US" altLang="pt-PT" sz="1200"/>
              <a:pPr algn="r" eaLnBrk="1" hangingPunct="1">
                <a:lnSpc>
                  <a:spcPct val="100000"/>
                </a:lnSpc>
                <a:spcBef>
                  <a:spcPct val="0"/>
                </a:spcBef>
                <a:buClrTx/>
                <a:buSzTx/>
                <a:buFontTx/>
                <a:buNone/>
              </a:pPr>
              <a:t>21</a:t>
            </a:fld>
            <a:endParaRPr lang="en-US" altLang="pt-PT"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11-14: Responding to a Price Increase</a:t>
            </a:r>
            <a:endParaRPr lang="en-US" altLang="pt-PT" smtClean="0">
              <a:latin typeface="Arial" panose="020B0604020202020204" pitchFamily="34" charset="0"/>
            </a:endParaRPr>
          </a:p>
          <a:p>
            <a:r>
              <a:rPr lang="en-US" altLang="pt-PT" smtClean="0">
                <a:latin typeface="Arial" panose="020B0604020202020204" pitchFamily="34" charset="0"/>
              </a:rPr>
              <a:t>Ingrid responds to the higher relative price of rooms by choosing a new consumption bundle with fewer rooms and more restaurant meals. Her new optimal consumption bundle, C, contains 1 room instead of 8 and 60 restaurant meals instead of 40.</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11-16: Income and Consumption: Normal Goods</a:t>
            </a:r>
          </a:p>
          <a:p>
            <a:r>
              <a:rPr lang="en-US" altLang="pt-PT" smtClean="0">
                <a:latin typeface="Arial" panose="020B0604020202020204" pitchFamily="34" charset="0"/>
              </a:rPr>
              <a:t>At a monthly income of $2,400, Ingrid chooses bundle A, consisting of 8 rooms and 40 restaurant meals. When relative price remains unchanged, a fall in income shifts her budget line inward to BL2. At a monthly income of $1,200, she chooses bundle B, consisting of 4 rooms and 20 restaurant meals. Since Ingrid’s consumption of both restaurant meals and rooms falls when her income falls, both goods are normal goods.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11-17: Income and Consumption: An Inferior Good</a:t>
            </a:r>
            <a:endParaRPr lang="en-US" altLang="pt-PT" smtClean="0">
              <a:latin typeface="Arial" panose="020B0604020202020204" pitchFamily="34" charset="0"/>
            </a:endParaRPr>
          </a:p>
          <a:p>
            <a:r>
              <a:rPr lang="en-US" altLang="pt-PT" smtClean="0">
                <a:latin typeface="Arial" panose="020B0604020202020204" pitchFamily="34" charset="0"/>
              </a:rPr>
              <a:t>When Ingrid’s income falls from $2,400 to $1,200, her optimal consumption bundle changes from D to E. Her consumption of second-hand furniture increases, implying that second-hand furniture is an inferior good. In contrast, her consumption of restaurant meals falls, implying that restaurant meals are a normal good.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6861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B7AEA73A-4AC2-41B5-8BD2-5B818C317BB9}" type="slidenum">
              <a:rPr lang="en-US" altLang="pt-PT" sz="1200"/>
              <a:pPr algn="r" eaLnBrk="1" hangingPunct="1">
                <a:lnSpc>
                  <a:spcPct val="100000"/>
                </a:lnSpc>
                <a:spcBef>
                  <a:spcPct val="0"/>
                </a:spcBef>
                <a:buClrTx/>
                <a:buSzTx/>
                <a:buFontTx/>
                <a:buNone/>
              </a:pPr>
              <a:t>25</a:t>
            </a:fld>
            <a:endParaRPr lang="en-US" altLang="pt-PT"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6963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C8D4762B-9F22-4C1B-9B80-26D90B75ACE6}" type="slidenum">
              <a:rPr lang="en-US" altLang="pt-PT" sz="1200"/>
              <a:pPr algn="r" eaLnBrk="1" hangingPunct="1">
                <a:lnSpc>
                  <a:spcPct val="100000"/>
                </a:lnSpc>
                <a:spcBef>
                  <a:spcPct val="0"/>
                </a:spcBef>
                <a:buClrTx/>
                <a:buSzTx/>
                <a:buFontTx/>
                <a:buNone/>
              </a:pPr>
              <a:t>26</a:t>
            </a:fld>
            <a:endParaRPr lang="en-US" altLang="pt-PT"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11-18: Income and Substitution Effects</a:t>
            </a:r>
            <a:endParaRPr lang="en-US" altLang="pt-PT" smtClean="0">
              <a:latin typeface="Arial" panose="020B0604020202020204" pitchFamily="34" charset="0"/>
            </a:endParaRPr>
          </a:p>
          <a:p>
            <a:r>
              <a:rPr lang="en-US" altLang="pt-PT" smtClean="0">
                <a:latin typeface="Arial" panose="020B0604020202020204" pitchFamily="34" charset="0"/>
              </a:rPr>
              <a:t>The movement from Ingrid’s original optimal consumption bundle when the price of rooms is $150, A, to her new optimal consumption bundle when the price of rooms is $600, C, can be decomposed into two parts. The movement from A to B—the movement along the original indifference curve, I2, as relative price changes—is the pure substitution effect. It captures how her consumption would change if she were given a hypothetical increase in income that just compensates her for the increase in the price of rooms so that her total utility is unchanged. The movement from B to C, the change in consumption when we remove that hypothetical income compensation, is the income effect of the price increase—how her consumption changes as a result of the fall in her purchasing power.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fld id="{F1BE7286-0B33-4587-8703-CCA9C096C188}" type="slidenum">
              <a:rPr lang="en-US" altLang="pt-PT" sz="1200"/>
              <a:pPr eaLnBrk="1" hangingPunct="1"/>
              <a:t>28</a:t>
            </a:fld>
            <a:endParaRPr lang="en-US" altLang="pt-PT"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4608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9245B6DA-86A9-418F-AA33-C9A2E284DE5C}" type="slidenum">
              <a:rPr lang="en-US" altLang="pt-PT" sz="1200"/>
              <a:pPr algn="r" eaLnBrk="1" hangingPunct="1">
                <a:lnSpc>
                  <a:spcPct val="100000"/>
                </a:lnSpc>
                <a:spcBef>
                  <a:spcPct val="0"/>
                </a:spcBef>
                <a:buClrTx/>
                <a:buSzTx/>
                <a:buFontTx/>
                <a:buNone/>
              </a:pPr>
              <a:t>3</a:t>
            </a:fld>
            <a:endParaRPr lang="en-US" altLang="pt-PT"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11-1: Ingrid’s Utility Function</a:t>
            </a:r>
            <a:endParaRPr lang="en-US" altLang="pt-PT" smtClean="0">
              <a:latin typeface="Arial" panose="020B0604020202020204" pitchFamily="34" charset="0"/>
            </a:endParaRPr>
          </a:p>
          <a:p>
            <a:r>
              <a:rPr lang="en-US" altLang="pt-PT" smtClean="0">
                <a:latin typeface="Arial" panose="020B0604020202020204" pitchFamily="34" charset="0"/>
              </a:rPr>
              <a:t>The three-dimensional hill shows how Ingrid’s total utility depends on her consumption of housing and restaurant meals. Point A corresponds to consumption of 3 rooms and 30 restaurant meals. That consumption bundle yields Ingrid 450 utils, corresponding to the height of the hill at point A. The lines running around the hill are contour lines, along which the height is constant. So every point on a given contour line generates the same level of utility.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11-2: An Indifference Curve</a:t>
            </a:r>
            <a:endParaRPr lang="en-US" altLang="pt-PT" smtClean="0">
              <a:latin typeface="Arial" panose="020B0604020202020204" pitchFamily="34" charset="0"/>
            </a:endParaRPr>
          </a:p>
          <a:p>
            <a:r>
              <a:rPr lang="en-US" altLang="pt-PT" smtClean="0">
                <a:latin typeface="Arial" panose="020B0604020202020204" pitchFamily="34" charset="0"/>
              </a:rPr>
              <a:t>An indifference curve is a contour line along which total utility is constant. In this case, we show all the consumption bundles that yield Ingrid 450 utils. Consumption bundle A, consisting of 3 rooms and 30 restaurant meals, yields the same total utility as bundle B, consisting of 6 rooms and 15 restaurant meals. That is, Ingrid is indifferent between bundle A and bundle B.</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11-3: An Indifference Curve Map</a:t>
            </a:r>
            <a:endParaRPr lang="en-US" altLang="pt-PT" smtClean="0">
              <a:latin typeface="Arial" panose="020B0604020202020204" pitchFamily="34" charset="0"/>
            </a:endParaRPr>
          </a:p>
          <a:p>
            <a:r>
              <a:rPr lang="en-US" altLang="pt-PT" smtClean="0">
                <a:latin typeface="Arial" panose="020B0604020202020204" pitchFamily="34" charset="0"/>
              </a:rPr>
              <a:t>The utility function can be represented in greater detail by increasing the number of indifference curves drawn, each corresponding to a different level of total utility. In this figure bundle C lies on an indifference curve corresponding to a total utility of 391 utils. As in Figure 11-2, bundles A and B lie on an indifference curve corresponding to a total utility of 450 utils. Bundle D lies on an indifference curve corresponding to a total utility of 519 utils. Ingrid prefers any bundle on I2to any bundle on I1, and she prefers any bundle on I3to any bundle on I2.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5018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8020BCB2-5A1F-40FE-8AC5-8D3C98A1FED5}" type="slidenum">
              <a:rPr lang="en-US" altLang="pt-PT" sz="1200"/>
              <a:pPr algn="r" eaLnBrk="1" hangingPunct="1">
                <a:lnSpc>
                  <a:spcPct val="100000"/>
                </a:lnSpc>
                <a:spcBef>
                  <a:spcPct val="0"/>
                </a:spcBef>
                <a:buClrTx/>
                <a:buSzTx/>
                <a:buFontTx/>
                <a:buNone/>
              </a:pPr>
              <a:t>7</a:t>
            </a:fld>
            <a:endParaRPr lang="en-US" altLang="pt-PT"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pt-PT" b="1" i="1" u="sng" smtClean="0">
                <a:latin typeface="Arial" panose="020B0604020202020204" pitchFamily="34" charset="0"/>
              </a:rPr>
              <a:t>Figure Caption:</a:t>
            </a:r>
            <a:r>
              <a:rPr lang="en-US" altLang="pt-PT" b="1" i="1" smtClean="0">
                <a:latin typeface="Arial" panose="020B0604020202020204" pitchFamily="34" charset="0"/>
              </a:rPr>
              <a:t> </a:t>
            </a:r>
            <a:r>
              <a:rPr lang="en-US" altLang="pt-PT" b="1" smtClean="0">
                <a:latin typeface="Arial" panose="020B0604020202020204" pitchFamily="34" charset="0"/>
              </a:rPr>
              <a:t>Figure 11-4: Properties of Indifference Curves</a:t>
            </a:r>
            <a:endParaRPr lang="en-US" altLang="pt-PT" smtClean="0">
              <a:latin typeface="Arial" panose="020B0604020202020204" pitchFamily="34" charset="0"/>
            </a:endParaRPr>
          </a:p>
          <a:p>
            <a:r>
              <a:rPr lang="en-US" altLang="pt-PT" smtClean="0">
                <a:latin typeface="Arial" panose="020B0604020202020204" pitchFamily="34" charset="0"/>
              </a:rPr>
              <a:t>Panel (a) represents two general properties that all indifference curve maps share. The left diagram shows why indifference curves cannot cross: if they did, a consumption bundle such as A would yield both 100 and 200 utils, a contradiction. The right diagram of panel (a) shows that indifference curves that are farther out yield higher total utility: bundle B, which contains more of both goods than bundle A, yields higher total utility. Panel (b) depicts two additional properties of indifference curves for ordinary goods. The left diagram of panel (b) shows that indifference curves slope downward: as you move down the curve from bundle W to bundle Z, consumption of rooms increases. To keep total utility constant, this must be offset by a reduction in quantity of restaurant meals. The right diagram of panel (b) shows a convex-shaped indifference curve. The slope of the indifference curve gets flatter as you move down the curve to the right, a feature arising from diminishing marginal utility.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latin typeface="Arial" panose="020B0604020202020204" pitchFamily="34" charset="0"/>
            </a:endParaRPr>
          </a:p>
        </p:txBody>
      </p:sp>
      <p:sp>
        <p:nvSpPr>
          <p:cNvPr id="5222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E369FC18-BE0A-4211-BEF5-3C74A70A7CF3}" type="slidenum">
              <a:rPr lang="en-US" altLang="pt-PT" sz="1200"/>
              <a:pPr algn="r" eaLnBrk="1" hangingPunct="1">
                <a:lnSpc>
                  <a:spcPct val="100000"/>
                </a:lnSpc>
                <a:spcBef>
                  <a:spcPct val="0"/>
                </a:spcBef>
                <a:buClrTx/>
                <a:buSzTx/>
                <a:buFontTx/>
                <a:buNone/>
              </a:pPr>
              <a:t>9</a:t>
            </a:fld>
            <a:endParaRPr lang="en-US" altLang="pt-PT"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29"/>
          <p:cNvGrpSpPr>
            <a:grpSpLocks/>
          </p:cNvGrpSpPr>
          <p:nvPr/>
        </p:nvGrpSpPr>
        <p:grpSpPr bwMode="auto">
          <a:xfrm>
            <a:off x="0" y="0"/>
            <a:ext cx="9144000" cy="2019300"/>
            <a:chOff x="0" y="0"/>
            <a:chExt cx="5760" cy="1272"/>
          </a:xfrm>
        </p:grpSpPr>
        <p:pic>
          <p:nvPicPr>
            <p:cNvPr id="3"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20"/>
          <p:cNvSpPr>
            <a:spLocks noChangeArrowheads="1"/>
          </p:cNvSpPr>
          <p:nvPr/>
        </p:nvSpPr>
        <p:spPr bwMode="auto">
          <a:xfrm>
            <a:off x="2133600" y="2667000"/>
            <a:ext cx="5867400" cy="762000"/>
          </a:xfrm>
          <a:prstGeom prst="rect">
            <a:avLst/>
          </a:prstGeom>
          <a:noFill/>
          <a:ln w="9525">
            <a:noFill/>
            <a:miter lim="800000"/>
            <a:headEnd/>
            <a:tailEnd/>
          </a:ln>
          <a:effectLst/>
        </p:spPr>
        <p:txBody>
          <a:bodyPr/>
          <a:lstStyle/>
          <a:p>
            <a:pPr>
              <a:lnSpc>
                <a:spcPct val="100000"/>
              </a:lnSpc>
              <a:spcBef>
                <a:spcPct val="20000"/>
              </a:spcBef>
              <a:buClr>
                <a:srgbClr val="000000"/>
              </a:buClr>
              <a:defRPr/>
            </a:pPr>
            <a:r>
              <a:rPr lang="en-US" sz="4000" b="1">
                <a:solidFill>
                  <a:srgbClr val="4D4D4D"/>
                </a:solidFill>
                <a:latin typeface="Bookman Old Style" pitchFamily="18" charset="0"/>
              </a:rPr>
              <a:t>Supply and Demand</a:t>
            </a:r>
          </a:p>
        </p:txBody>
      </p:sp>
      <p:grpSp>
        <p:nvGrpSpPr>
          <p:cNvPr id="6" name="Group 25"/>
          <p:cNvGrpSpPr>
            <a:grpSpLocks/>
          </p:cNvGrpSpPr>
          <p:nvPr/>
        </p:nvGrpSpPr>
        <p:grpSpPr bwMode="auto">
          <a:xfrm>
            <a:off x="0" y="6572250"/>
            <a:ext cx="9144000" cy="285750"/>
            <a:chOff x="0" y="4140"/>
            <a:chExt cx="5760" cy="180"/>
          </a:xfrm>
        </p:grpSpPr>
        <p:pic>
          <p:nvPicPr>
            <p:cNvPr id="7"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40"/>
              <a:ext cx="4867"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 y="4140"/>
              <a:ext cx="4867"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6"/>
          <p:cNvSpPr txBox="1">
            <a:spLocks noChangeArrowheads="1"/>
          </p:cNvSpPr>
          <p:nvPr/>
        </p:nvSpPr>
        <p:spPr bwMode="auto">
          <a:xfrm>
            <a:off x="1219200" y="2667000"/>
            <a:ext cx="914400" cy="758825"/>
          </a:xfrm>
          <a:prstGeom prst="rect">
            <a:avLst/>
          </a:prstGeom>
          <a:noFill/>
          <a:ln w="9525" algn="ctr">
            <a:noFill/>
            <a:miter lim="800000"/>
            <a:headEnd/>
            <a:tailEnd type="none" w="med" len="lg"/>
          </a:ln>
          <a:effectLst/>
        </p:spPr>
        <p:txBody>
          <a:bodyPr anchor="ctr" anchorCtr="1"/>
          <a:lstStyle/>
          <a:p>
            <a:pPr marL="1588" indent="-1588" algn="ctr">
              <a:defRPr/>
            </a:pPr>
            <a:r>
              <a:rPr lang="en-US" sz="4000" b="1">
                <a:solidFill>
                  <a:srgbClr val="993366"/>
                </a:solidFill>
                <a:latin typeface="Bookman Old Style" pitchFamily="18" charset="0"/>
              </a:rPr>
              <a:t>&gt;&gt;</a:t>
            </a:r>
          </a:p>
        </p:txBody>
      </p:sp>
      <p:sp>
        <p:nvSpPr>
          <p:cNvPr id="10" name="Rectangle 18"/>
          <p:cNvSpPr>
            <a:spLocks noChangeArrowheads="1"/>
          </p:cNvSpPr>
          <p:nvPr/>
        </p:nvSpPr>
        <p:spPr bwMode="auto">
          <a:xfrm>
            <a:off x="5638800" y="0"/>
            <a:ext cx="3505200" cy="990600"/>
          </a:xfrm>
          <a:prstGeom prst="rect">
            <a:avLst/>
          </a:prstGeom>
          <a:noFill/>
          <a:ln w="9525">
            <a:noFill/>
            <a:miter lim="800000"/>
            <a:headEnd/>
            <a:tailEnd/>
          </a:ln>
          <a:effectLst/>
        </p:spPr>
        <p:txBody>
          <a:bodyPr anchor="ctr"/>
          <a:lstStyle/>
          <a:p>
            <a:pPr algn="ctr">
              <a:lnSpc>
                <a:spcPct val="85000"/>
              </a:lnSpc>
              <a:spcBef>
                <a:spcPct val="0"/>
              </a:spcBef>
              <a:buClrTx/>
              <a:buSzTx/>
              <a:buFontTx/>
              <a:buNone/>
              <a:defRPr/>
            </a:pPr>
            <a:r>
              <a:rPr lang="en-US" sz="4800" b="1">
                <a:solidFill>
                  <a:srgbClr val="993366"/>
                </a:solidFill>
                <a:latin typeface="Tahoma" pitchFamily="34" charset="0"/>
              </a:rPr>
              <a:t>chapter: </a:t>
            </a:r>
          </a:p>
        </p:txBody>
      </p:sp>
      <p:sp>
        <p:nvSpPr>
          <p:cNvPr id="11" name="Text Box 32"/>
          <p:cNvSpPr txBox="1">
            <a:spLocks noChangeArrowheads="1"/>
          </p:cNvSpPr>
          <p:nvPr/>
        </p:nvSpPr>
        <p:spPr bwMode="auto">
          <a:xfrm>
            <a:off x="6400800" y="1066800"/>
            <a:ext cx="1828800" cy="749300"/>
          </a:xfrm>
          <a:prstGeom prst="rect">
            <a:avLst/>
          </a:prstGeom>
          <a:noFill/>
          <a:ln w="9525" algn="ctr">
            <a:noFill/>
            <a:miter lim="800000"/>
            <a:headEnd/>
            <a:tailEnd type="none" w="med" len="lg"/>
          </a:ln>
          <a:effectLst/>
        </p:spPr>
        <p:txBody>
          <a:bodyPr anchor="ctr" anchorCtr="1">
            <a:spAutoFit/>
          </a:bodyPr>
          <a:lstStyle/>
          <a:p>
            <a:pPr marL="1588" indent="-1588" algn="ctr">
              <a:defRPr/>
            </a:pPr>
            <a:r>
              <a:rPr lang="en-US" sz="5400" b="1">
                <a:solidFill>
                  <a:srgbClr val="4D4D4D"/>
                </a:solidFill>
                <a:latin typeface="Tahoma" pitchFamily="34" charset="0"/>
              </a:rPr>
              <a:t>3</a:t>
            </a:r>
          </a:p>
        </p:txBody>
      </p:sp>
      <p:sp>
        <p:nvSpPr>
          <p:cNvPr id="12" name="Text Box 33"/>
          <p:cNvSpPr txBox="1">
            <a:spLocks noChangeArrowheads="1"/>
          </p:cNvSpPr>
          <p:nvPr/>
        </p:nvSpPr>
        <p:spPr bwMode="auto">
          <a:xfrm>
            <a:off x="1981200" y="3962400"/>
            <a:ext cx="5181600" cy="1682750"/>
          </a:xfrm>
          <a:prstGeom prst="rect">
            <a:avLst/>
          </a:prstGeom>
          <a:solidFill>
            <a:srgbClr val="808080"/>
          </a:solidFill>
          <a:ln w="28575" algn="ctr">
            <a:solidFill>
              <a:srgbClr val="993366"/>
            </a:solidFill>
            <a:miter lim="800000"/>
            <a:headEnd/>
            <a:tailEnd type="none" w="med" len="lg"/>
          </a:ln>
          <a:effectLst/>
        </p:spPr>
        <p:txBody>
          <a:bodyPr>
            <a:spAutoFit/>
          </a:bodyPr>
          <a:lstStyle/>
          <a:p>
            <a:pPr marL="1588" indent="-1588" algn="ctr">
              <a:spcBef>
                <a:spcPct val="0"/>
              </a:spcBef>
              <a:defRPr/>
            </a:pPr>
            <a:endParaRPr lang="en-US" sz="3200" b="1">
              <a:solidFill>
                <a:schemeClr val="folHlink"/>
              </a:solidFill>
              <a:latin typeface="Bookman Old Style" pitchFamily="18" charset="0"/>
            </a:endParaRPr>
          </a:p>
          <a:p>
            <a:pPr marL="1588" indent="-1588" algn="ctr">
              <a:spcBef>
                <a:spcPct val="0"/>
              </a:spcBef>
              <a:defRPr/>
            </a:pPr>
            <a:r>
              <a:rPr lang="en-US" sz="3200" b="1">
                <a:solidFill>
                  <a:schemeClr val="folHlink"/>
                </a:solidFill>
                <a:latin typeface="Bookman Old Style" pitchFamily="18" charset="0"/>
              </a:rPr>
              <a:t>Krugman/Wells</a:t>
            </a:r>
          </a:p>
          <a:p>
            <a:pPr marL="1588" indent="-1588" algn="ctr">
              <a:spcBef>
                <a:spcPct val="0"/>
              </a:spcBef>
              <a:defRPr/>
            </a:pPr>
            <a:r>
              <a:rPr lang="en-US" sz="3200" b="1">
                <a:solidFill>
                  <a:schemeClr val="folHlink"/>
                </a:solidFill>
                <a:latin typeface="Bookman Old Style" pitchFamily="18" charset="0"/>
              </a:rPr>
              <a:t>Economics</a:t>
            </a:r>
          </a:p>
          <a:p>
            <a:pPr marL="1588" indent="-1588" algn="ctr">
              <a:spcBef>
                <a:spcPct val="0"/>
              </a:spcBef>
              <a:defRPr/>
            </a:pPr>
            <a:endParaRPr lang="en-US" sz="3200" b="1">
              <a:solidFill>
                <a:schemeClr val="folHlink"/>
              </a:solidFill>
              <a:latin typeface="Bookman Old Style" pitchFamily="18" charset="0"/>
            </a:endParaRPr>
          </a:p>
        </p:txBody>
      </p:sp>
      <p:sp>
        <p:nvSpPr>
          <p:cNvPr id="13" name="Text Box 34"/>
          <p:cNvSpPr txBox="1">
            <a:spLocks noChangeArrowheads="1"/>
          </p:cNvSpPr>
          <p:nvPr/>
        </p:nvSpPr>
        <p:spPr bwMode="auto">
          <a:xfrm>
            <a:off x="0" y="6596063"/>
            <a:ext cx="9144000" cy="261937"/>
          </a:xfrm>
          <a:prstGeom prst="rect">
            <a:avLst/>
          </a:prstGeom>
          <a:noFill/>
          <a:ln w="9525" algn="ctr">
            <a:noFill/>
            <a:miter lim="800000"/>
            <a:headEnd/>
            <a:tailEnd type="none" w="med" len="lg"/>
          </a:ln>
          <a:effectLst/>
        </p:spPr>
        <p:txBody>
          <a:bodyPr anchor="ctr" anchorCtr="1">
            <a:spAutoFit/>
          </a:bodyPr>
          <a:lstStyle/>
          <a:p>
            <a:pPr marL="1588" indent="-1588" algn="ctr">
              <a:defRPr/>
            </a:pPr>
            <a:r>
              <a:rPr lang="en-US" sz="1400">
                <a:solidFill>
                  <a:srgbClr val="4D4D4D"/>
                </a:solidFill>
                <a:latin typeface="Tahoma" pitchFamily="34" charset="0"/>
                <a:cs typeface="Tahoma" pitchFamily="34" charset="0"/>
              </a:rPr>
              <a:t>©2009 </a:t>
            </a:r>
            <a:r>
              <a:rPr lang="en-US" sz="1400">
                <a:solidFill>
                  <a:srgbClr val="4D4D4D"/>
                </a:solidFill>
                <a:latin typeface="Tahoma" pitchFamily="34" charset="0"/>
                <a:cs typeface="Tahoma" pitchFamily="34" charset="0"/>
                <a:sym typeface="Wingdings" pitchFamily="2" charset="2"/>
              </a:rPr>
              <a:t> </a:t>
            </a:r>
            <a:r>
              <a:rPr lang="en-US" sz="1400">
                <a:solidFill>
                  <a:srgbClr val="4D4D4D"/>
                </a:solidFill>
                <a:latin typeface="Tahoma" pitchFamily="34" charset="0"/>
                <a:cs typeface="Tahoma" pitchFamily="34" charset="0"/>
              </a:rPr>
              <a:t>Worth Publishers</a:t>
            </a:r>
          </a:p>
        </p:txBody>
      </p:sp>
    </p:spTree>
    <p:extLst>
      <p:ext uri="{BB962C8B-B14F-4D97-AF65-F5344CB8AC3E}">
        <p14:creationId xmlns:p14="http://schemas.microsoft.com/office/powerpoint/2010/main" val="15426490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43901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36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27845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7342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7404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60499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7291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0726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255632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91902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585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262661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32721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39788"/>
            <a:ext cx="4267200" cy="5640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9788"/>
            <a:ext cx="4267200" cy="5640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07612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43019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01182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522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66562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554241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36527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620553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6205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9930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6075" y="0"/>
            <a:ext cx="8763000" cy="731838"/>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914400"/>
            <a:ext cx="8686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796713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651168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21632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590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2491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09600"/>
            <a:ext cx="4267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609600"/>
            <a:ext cx="4267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9165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23592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7.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050" name="Rectangle 13"/>
          <p:cNvSpPr>
            <a:spLocks noGrp="1" noRot="1" noChangeArrowheads="1"/>
          </p:cNvSpPr>
          <p:nvPr>
            <p:ph type="title"/>
          </p:nvPr>
        </p:nvSpPr>
        <p:spPr bwMode="auto">
          <a:xfrm>
            <a:off x="346075" y="0"/>
            <a:ext cx="8763000" cy="731838"/>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t-PT" smtClean="0"/>
              <a:t>Click to edit Master title style</a:t>
            </a:r>
          </a:p>
        </p:txBody>
      </p:sp>
      <p:sp>
        <p:nvSpPr>
          <p:cNvPr id="44047" name="Rectangle 15"/>
          <p:cNvSpPr>
            <a:spLocks noGrp="1" noChangeArrowheads="1"/>
          </p:cNvSpPr>
          <p:nvPr>
            <p:ph type="body" idx="1"/>
          </p:nvPr>
        </p:nvSpPr>
        <p:spPr bwMode="auto">
          <a:xfrm>
            <a:off x="228600" y="914400"/>
            <a:ext cx="8686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44051" name="Rectangle 19"/>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648B5E78-A52F-4A95-855A-3F327F14AC62}"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44062" name="Line 30"/>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4075" name="Line 43"/>
          <p:cNvSpPr>
            <a:spLocks noChangeShapeType="1"/>
          </p:cNvSpPr>
          <p:nvPr/>
        </p:nvSpPr>
        <p:spPr bwMode="auto">
          <a:xfrm rot="-5400000" flipH="1" flipV="1">
            <a:off x="4572000" y="-3829050"/>
            <a:ext cx="0" cy="9144000"/>
          </a:xfrm>
          <a:prstGeom prst="line">
            <a:avLst/>
          </a:prstGeom>
          <a:noFill/>
          <a:ln w="25400">
            <a:solidFill>
              <a:srgbClr val="808080"/>
            </a:solidFill>
            <a:round/>
            <a:headEnd/>
            <a:tailEnd type="none" w="med" len="lg"/>
          </a:ln>
          <a:effectLst/>
        </p:spPr>
        <p:txBody>
          <a:bodyPr/>
          <a:lstStyle/>
          <a:p>
            <a:pPr>
              <a:defRPr/>
            </a:pPr>
            <a:endParaRPr lang="en-US">
              <a:latin typeface="Tahoma" pitchFamily="34" charset="0"/>
            </a:endParaRPr>
          </a:p>
        </p:txBody>
      </p:sp>
      <p:grpSp>
        <p:nvGrpSpPr>
          <p:cNvPr id="2055" name="Group 44"/>
          <p:cNvGrpSpPr>
            <a:grpSpLocks/>
          </p:cNvGrpSpPr>
          <p:nvPr/>
        </p:nvGrpSpPr>
        <p:grpSpPr bwMode="auto">
          <a:xfrm>
            <a:off x="0" y="0"/>
            <a:ext cx="304800" cy="731838"/>
            <a:chOff x="0" y="0"/>
            <a:chExt cx="192" cy="461"/>
          </a:xfrm>
        </p:grpSpPr>
        <p:sp>
          <p:nvSpPr>
            <p:cNvPr id="44068" name="Rectangle 36"/>
            <p:cNvSpPr>
              <a:spLocks noChangeArrowheads="1"/>
            </p:cNvSpPr>
            <p:nvPr/>
          </p:nvSpPr>
          <p:spPr bwMode="auto">
            <a:xfrm>
              <a:off x="0" y="0"/>
              <a:ext cx="192" cy="461"/>
            </a:xfrm>
            <a:prstGeom prst="rect">
              <a:avLst/>
            </a:prstGeom>
            <a:solidFill>
              <a:srgbClr val="993366"/>
            </a:solidFill>
            <a:ln w="9525" algn="ctr">
              <a:solidFill>
                <a:srgbClr val="990033"/>
              </a:solidFill>
              <a:miter lim="800000"/>
              <a:headEnd/>
              <a:tailEnd type="none" w="med" len="lg"/>
            </a:ln>
            <a:effectLst/>
          </p:spPr>
          <p:txBody>
            <a:bodyPr wrap="none" anchor="ctr"/>
            <a:lstStyle/>
            <a:p>
              <a:pPr>
                <a:defRPr/>
              </a:pPr>
              <a:endParaRPr lang="en-US">
                <a:latin typeface="Tahoma" pitchFamily="34" charset="0"/>
              </a:endParaRPr>
            </a:p>
          </p:txBody>
        </p:sp>
        <p:sp>
          <p:nvSpPr>
            <p:cNvPr id="44073" name="Line 41"/>
            <p:cNvSpPr>
              <a:spLocks noChangeShapeType="1"/>
            </p:cNvSpPr>
            <p:nvPr/>
          </p:nvSpPr>
          <p:spPr bwMode="auto">
            <a:xfrm>
              <a:off x="144" y="0"/>
              <a:ext cx="0" cy="461"/>
            </a:xfrm>
            <a:prstGeom prst="line">
              <a:avLst/>
            </a:prstGeom>
            <a:noFill/>
            <a:ln w="9525">
              <a:solidFill>
                <a:schemeClr val="folHlink"/>
              </a:solidFill>
              <a:round/>
              <a:headEnd/>
              <a:tailEnd type="none" w="med" len="lg"/>
            </a:ln>
            <a:effectLst/>
          </p:spPr>
          <p:txBody>
            <a:bodyPr/>
            <a:lstStyle/>
            <a:p>
              <a:pPr>
                <a:defRPr/>
              </a:pPr>
              <a:endParaRPr lang="en-US">
                <a:latin typeface="Tahoma" pitchFamily="34" charset="0"/>
              </a:endParaRPr>
            </a:p>
          </p:txBody>
        </p:sp>
      </p:grpSp>
    </p:spTree>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47">
                                            <p:txEl>
                                              <p:pRg st="0" end="0"/>
                                            </p:txEl>
                                          </p:spTgt>
                                        </p:tgtEl>
                                        <p:attrNameLst>
                                          <p:attrName>style.visibility</p:attrName>
                                        </p:attrNameLst>
                                      </p:cBhvr>
                                      <p:to>
                                        <p:strVal val="visible"/>
                                      </p:to>
                                    </p:set>
                                    <p:animEffect transition="in" filter="wipe(left)">
                                      <p:cBhvr>
                                        <p:cTn id="7" dur="500"/>
                                        <p:tgtEl>
                                          <p:spTgt spid="4404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4047">
                                            <p:txEl>
                                              <p:pRg st="1" end="1"/>
                                            </p:txEl>
                                          </p:spTgt>
                                        </p:tgtEl>
                                        <p:attrNameLst>
                                          <p:attrName>style.visibility</p:attrName>
                                        </p:attrNameLst>
                                      </p:cBhvr>
                                      <p:to>
                                        <p:strVal val="visible"/>
                                      </p:to>
                                    </p:set>
                                    <p:animEffect transition="in" filter="wipe(left)">
                                      <p:cBhvr>
                                        <p:cTn id="11" dur="500"/>
                                        <p:tgtEl>
                                          <p:spTgt spid="44047">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4047">
                                            <p:txEl>
                                              <p:pRg st="2" end="2"/>
                                            </p:txEl>
                                          </p:spTgt>
                                        </p:tgtEl>
                                        <p:attrNameLst>
                                          <p:attrName>style.visibility</p:attrName>
                                        </p:attrNameLst>
                                      </p:cBhvr>
                                      <p:to>
                                        <p:strVal val="visible"/>
                                      </p:to>
                                    </p:set>
                                    <p:animEffect transition="in" filter="wipe(left)">
                                      <p:cBhvr>
                                        <p:cTn id="15" dur="500"/>
                                        <p:tgtEl>
                                          <p:spTgt spid="44047">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4047">
                                            <p:txEl>
                                              <p:pRg st="3" end="3"/>
                                            </p:txEl>
                                          </p:spTgt>
                                        </p:tgtEl>
                                        <p:attrNameLst>
                                          <p:attrName>style.visibility</p:attrName>
                                        </p:attrNameLst>
                                      </p:cBhvr>
                                      <p:to>
                                        <p:strVal val="visible"/>
                                      </p:to>
                                    </p:set>
                                    <p:animEffect transition="in" filter="wipe(left)">
                                      <p:cBhvr>
                                        <p:cTn id="19" dur="500"/>
                                        <p:tgtEl>
                                          <p:spTgt spid="44047">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4047">
                                            <p:txEl>
                                              <p:pRg st="4" end="4"/>
                                            </p:txEl>
                                          </p:spTgt>
                                        </p:tgtEl>
                                        <p:attrNameLst>
                                          <p:attrName>style.visibility</p:attrName>
                                        </p:attrNameLst>
                                      </p:cBhvr>
                                      <p:to>
                                        <p:strVal val="visible"/>
                                      </p:to>
                                    </p:set>
                                    <p:animEffect transition="in" filter="wipe(left)">
                                      <p:cBhvr>
                                        <p:cTn id="23" dur="500"/>
                                        <p:tgtEl>
                                          <p:spTgt spid="440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7" grpId="0" build="p">
        <p:tmplLst>
          <p:tmpl lvl="1">
            <p:tnLst>
              <p:par>
                <p:cTn presetID="22" presetClass="entr" presetSubtype="8" fill="hold" nodeType="click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4047"/>
                        </p:tgtEl>
                        <p:attrNameLst>
                          <p:attrName>style.visibility</p:attrName>
                        </p:attrNameLst>
                      </p:cBhvr>
                      <p:to>
                        <p:strVal val="visible"/>
                      </p:to>
                    </p:set>
                    <p:animEffect transition="in" filter="wipe(left)">
                      <p:cBhvr>
                        <p:cTn dur="500"/>
                        <p:tgtEl>
                          <p:spTgt spid="44047"/>
                        </p:tgtEl>
                      </p:cBhvr>
                    </p:animEffect>
                  </p:childTnLst>
                </p:cTn>
              </p:par>
            </p:tnLst>
          </p:tmpl>
        </p:tmplLst>
      </p:bldP>
    </p:bldLst>
  </p:timing>
  <p:hf hdr="0" ftr="0" dt="0"/>
  <p:txStyles>
    <p:titleStyle>
      <a:lvl1pPr algn="ctr" rtl="0" eaLnBrk="0" fontAlgn="base" hangingPunct="0">
        <a:lnSpc>
          <a:spcPct val="85000"/>
        </a:lnSpc>
        <a:spcBef>
          <a:spcPct val="0"/>
        </a:spcBef>
        <a:spcAft>
          <a:spcPct val="0"/>
        </a:spcAft>
        <a:defRPr sz="3600" b="1">
          <a:solidFill>
            <a:srgbClr val="993366"/>
          </a:solidFill>
          <a:latin typeface="+mj-lt"/>
          <a:ea typeface="+mj-ea"/>
          <a:cs typeface="+mj-cs"/>
        </a:defRPr>
      </a:lvl1pPr>
      <a:lvl2pPr algn="ctr" rtl="0" eaLnBrk="0" fontAlgn="base" hangingPunct="0">
        <a:lnSpc>
          <a:spcPct val="85000"/>
        </a:lnSpc>
        <a:spcBef>
          <a:spcPct val="0"/>
        </a:spcBef>
        <a:spcAft>
          <a:spcPct val="0"/>
        </a:spcAft>
        <a:defRPr sz="3600" b="1">
          <a:solidFill>
            <a:srgbClr val="993366"/>
          </a:solidFill>
          <a:latin typeface="Arial" pitchFamily="34" charset="0"/>
        </a:defRPr>
      </a:lvl2pPr>
      <a:lvl3pPr algn="ctr" rtl="0" eaLnBrk="0" fontAlgn="base" hangingPunct="0">
        <a:lnSpc>
          <a:spcPct val="85000"/>
        </a:lnSpc>
        <a:spcBef>
          <a:spcPct val="0"/>
        </a:spcBef>
        <a:spcAft>
          <a:spcPct val="0"/>
        </a:spcAft>
        <a:defRPr sz="3600" b="1">
          <a:solidFill>
            <a:srgbClr val="993366"/>
          </a:solidFill>
          <a:latin typeface="Arial" pitchFamily="34" charset="0"/>
        </a:defRPr>
      </a:lvl3pPr>
      <a:lvl4pPr algn="ctr" rtl="0" eaLnBrk="0" fontAlgn="base" hangingPunct="0">
        <a:lnSpc>
          <a:spcPct val="85000"/>
        </a:lnSpc>
        <a:spcBef>
          <a:spcPct val="0"/>
        </a:spcBef>
        <a:spcAft>
          <a:spcPct val="0"/>
        </a:spcAft>
        <a:defRPr sz="3600" b="1">
          <a:solidFill>
            <a:srgbClr val="993366"/>
          </a:solidFill>
          <a:latin typeface="Arial" pitchFamily="34" charset="0"/>
        </a:defRPr>
      </a:lvl4pPr>
      <a:lvl5pPr algn="ctr" rtl="0" eaLnBrk="0" fontAlgn="base" hangingPunct="0">
        <a:lnSpc>
          <a:spcPct val="85000"/>
        </a:lnSpc>
        <a:spcBef>
          <a:spcPct val="0"/>
        </a:spcBef>
        <a:spcAft>
          <a:spcPct val="0"/>
        </a:spcAft>
        <a:defRPr sz="3600" b="1">
          <a:solidFill>
            <a:srgbClr val="993366"/>
          </a:solidFill>
          <a:latin typeface="Arial" pitchFamily="34" charset="0"/>
        </a:defRPr>
      </a:lvl5pPr>
      <a:lvl6pPr marL="457200" algn="ctr" rtl="0" eaLnBrk="1" fontAlgn="base" hangingPunct="1">
        <a:lnSpc>
          <a:spcPct val="85000"/>
        </a:lnSpc>
        <a:spcBef>
          <a:spcPct val="0"/>
        </a:spcBef>
        <a:spcAft>
          <a:spcPct val="0"/>
        </a:spcAft>
        <a:defRPr sz="3600" b="1">
          <a:solidFill>
            <a:srgbClr val="993366"/>
          </a:solidFill>
          <a:latin typeface="Arial" pitchFamily="34" charset="0"/>
        </a:defRPr>
      </a:lvl6pPr>
      <a:lvl7pPr marL="914400" algn="ctr" rtl="0" eaLnBrk="1" fontAlgn="base" hangingPunct="1">
        <a:lnSpc>
          <a:spcPct val="85000"/>
        </a:lnSpc>
        <a:spcBef>
          <a:spcPct val="0"/>
        </a:spcBef>
        <a:spcAft>
          <a:spcPct val="0"/>
        </a:spcAft>
        <a:defRPr sz="3600" b="1">
          <a:solidFill>
            <a:srgbClr val="993366"/>
          </a:solidFill>
          <a:latin typeface="Arial" pitchFamily="34" charset="0"/>
        </a:defRPr>
      </a:lvl7pPr>
      <a:lvl8pPr marL="1371600" algn="ctr" rtl="0" eaLnBrk="1" fontAlgn="base" hangingPunct="1">
        <a:lnSpc>
          <a:spcPct val="85000"/>
        </a:lnSpc>
        <a:spcBef>
          <a:spcPct val="0"/>
        </a:spcBef>
        <a:spcAft>
          <a:spcPct val="0"/>
        </a:spcAft>
        <a:defRPr sz="3600" b="1">
          <a:solidFill>
            <a:srgbClr val="993366"/>
          </a:solidFill>
          <a:latin typeface="Arial" pitchFamily="34" charset="0"/>
        </a:defRPr>
      </a:lvl8pPr>
      <a:lvl9pPr marL="1828800" algn="ctr" rtl="0" eaLnBrk="1" fontAlgn="base" hangingPunct="1">
        <a:lnSpc>
          <a:spcPct val="85000"/>
        </a:lnSpc>
        <a:spcBef>
          <a:spcPct val="0"/>
        </a:spcBef>
        <a:spcAft>
          <a:spcPct val="0"/>
        </a:spcAft>
        <a:defRPr sz="3600" b="1">
          <a:solidFill>
            <a:srgbClr val="993366"/>
          </a:solidFill>
          <a:latin typeface="Arial" pitchFamily="34" charset="0"/>
        </a:defRPr>
      </a:lvl9pPr>
    </p:titleStyle>
    <p:bodyStyle>
      <a:lvl1pPr marL="342900" indent="-342900" algn="l" rtl="0" eaLnBrk="0" fontAlgn="base" hangingPunct="0">
        <a:spcBef>
          <a:spcPct val="20000"/>
        </a:spcBef>
        <a:spcAft>
          <a:spcPct val="0"/>
        </a:spcAft>
        <a:buClr>
          <a:srgbClr val="000000"/>
        </a:buClr>
        <a:buSzPct val="7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405507" name="Rectangle 3"/>
          <p:cNvSpPr>
            <a:spLocks noGrp="1" noChangeArrowheads="1"/>
          </p:cNvSpPr>
          <p:nvPr>
            <p:ph type="body" idx="1"/>
          </p:nvPr>
        </p:nvSpPr>
        <p:spPr bwMode="auto">
          <a:xfrm>
            <a:off x="228600" y="990600"/>
            <a:ext cx="86868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405508" name="Rectangle 4"/>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80A08DC6-DE27-408E-B6F9-F6AFD24C7387}"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405509" name="Line 5"/>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05510" name="Line 6"/>
          <p:cNvSpPr>
            <a:spLocks noChangeShapeType="1"/>
          </p:cNvSpPr>
          <p:nvPr/>
        </p:nvSpPr>
        <p:spPr bwMode="auto">
          <a:xfrm rot="-5400000" flipH="1" flipV="1">
            <a:off x="4572000" y="-3657600"/>
            <a:ext cx="0" cy="9144000"/>
          </a:xfrm>
          <a:prstGeom prst="line">
            <a:avLst/>
          </a:prstGeom>
          <a:noFill/>
          <a:ln w="28575">
            <a:solidFill>
              <a:srgbClr val="990033"/>
            </a:solidFill>
            <a:round/>
            <a:headEnd/>
            <a:tailEnd type="none" w="med" len="lg"/>
          </a:ln>
          <a:effectLst/>
        </p:spPr>
        <p:txBody>
          <a:bodyPr/>
          <a:lstStyle/>
          <a:p>
            <a:pPr>
              <a:defRPr/>
            </a:pPr>
            <a:endParaRPr lang="en-US">
              <a:latin typeface="Tahoma" pitchFamily="34" charset="0"/>
            </a:endParaRPr>
          </a:p>
        </p:txBody>
      </p:sp>
      <p:sp>
        <p:nvSpPr>
          <p:cNvPr id="405513" name="Rectangle 9"/>
          <p:cNvSpPr>
            <a:spLocks noChangeArrowheads="1"/>
          </p:cNvSpPr>
          <p:nvPr/>
        </p:nvSpPr>
        <p:spPr bwMode="auto">
          <a:xfrm>
            <a:off x="0" y="0"/>
            <a:ext cx="9144000" cy="914400"/>
          </a:xfrm>
          <a:prstGeom prst="rect">
            <a:avLst/>
          </a:prstGeom>
          <a:solidFill>
            <a:srgbClr val="4D4D4D"/>
          </a:solidFill>
          <a:ln w="9525" algn="ctr">
            <a:solidFill>
              <a:schemeClr val="tx1"/>
            </a:solidFill>
            <a:miter lim="800000"/>
            <a:headEnd/>
            <a:tailEnd type="none" w="med" len="lg"/>
          </a:ln>
          <a:effectLst/>
        </p:spPr>
        <p:txBody>
          <a:bodyPr wrap="none" anchor="ctr"/>
          <a:lstStyle/>
          <a:p>
            <a:pPr>
              <a:defRPr/>
            </a:pPr>
            <a:endParaRPr lang="en-US">
              <a:latin typeface="Tahoma" pitchFamily="34" charset="0"/>
            </a:endParaRPr>
          </a:p>
        </p:txBody>
      </p:sp>
      <p:sp>
        <p:nvSpPr>
          <p:cNvPr id="405511" name="Rectangle 7"/>
          <p:cNvSpPr>
            <a:spLocks noChangeArrowheads="1"/>
          </p:cNvSpPr>
          <p:nvPr/>
        </p:nvSpPr>
        <p:spPr bwMode="auto">
          <a:xfrm>
            <a:off x="0" y="0"/>
            <a:ext cx="228600" cy="914400"/>
          </a:xfrm>
          <a:prstGeom prst="rect">
            <a:avLst/>
          </a:prstGeom>
          <a:solidFill>
            <a:srgbClr val="993366"/>
          </a:solidFill>
          <a:ln w="9525" algn="ctr">
            <a:solidFill>
              <a:srgbClr val="993366"/>
            </a:solidFill>
            <a:miter lim="800000"/>
            <a:headEnd/>
            <a:tailEnd type="none" w="med" len="lg"/>
          </a:ln>
          <a:effectLst/>
        </p:spPr>
        <p:txBody>
          <a:bodyPr wrap="none" anchor="ctr"/>
          <a:lstStyle/>
          <a:p>
            <a:pPr>
              <a:defRPr/>
            </a:pPr>
            <a:endParaRPr lang="en-US">
              <a:latin typeface="Tahoma" pitchFamily="34" charset="0"/>
            </a:endParaRPr>
          </a:p>
        </p:txBody>
      </p:sp>
      <p:sp>
        <p:nvSpPr>
          <p:cNvPr id="405512" name="Text Box 8"/>
          <p:cNvSpPr txBox="1">
            <a:spLocks noChangeArrowheads="1"/>
          </p:cNvSpPr>
          <p:nvPr/>
        </p:nvSpPr>
        <p:spPr bwMode="auto">
          <a:xfrm>
            <a:off x="228600" y="228600"/>
            <a:ext cx="8915400" cy="482600"/>
          </a:xfrm>
          <a:prstGeom prst="rect">
            <a:avLst/>
          </a:prstGeom>
          <a:solidFill>
            <a:srgbClr val="4D4D4D"/>
          </a:solidFill>
          <a:ln w="9525" algn="ctr">
            <a:noFill/>
            <a:miter lim="800000"/>
            <a:headEnd/>
            <a:tailEnd type="none" w="med" len="lg"/>
          </a:ln>
          <a:effectLst/>
        </p:spPr>
        <p:txBody>
          <a:bodyPr>
            <a:spAutoFit/>
          </a:bodyPr>
          <a:lstStyle/>
          <a:p>
            <a:pPr marL="1588" indent="-1588" algn="ctr">
              <a:defRPr/>
            </a:pPr>
            <a:r>
              <a:rPr lang="en-US" sz="3200" b="1">
                <a:solidFill>
                  <a:schemeClr val="folHlink"/>
                </a:solidFill>
              </a:rPr>
              <a:t>WHAT YOU WILL LEARN IN THIS CHAPTER</a:t>
            </a:r>
          </a:p>
        </p:txBody>
      </p:sp>
    </p:spTree>
  </p:cSld>
  <p:clrMap bg1="lt1" tx1="dk1" bg2="lt2" tx2="dk2" accent1="accent1" accent2="accent2" accent3="accent3" accent4="accent4" accent5="accent5" accent6="accent6" hlink="hlink" folHlink="folHlink"/>
  <p:sldLayoutIdLst>
    <p:sldLayoutId id="2147484040" r:id="rId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5507">
                                            <p:txEl>
                                              <p:pRg st="0" end="0"/>
                                            </p:txEl>
                                          </p:spTgt>
                                        </p:tgtEl>
                                        <p:attrNameLst>
                                          <p:attrName>style.visibility</p:attrName>
                                        </p:attrNameLst>
                                      </p:cBhvr>
                                      <p:to>
                                        <p:strVal val="visible"/>
                                      </p:to>
                                    </p:set>
                                    <p:animEffect transition="in" filter="wipe(left)">
                                      <p:cBhvr>
                                        <p:cTn id="7" dur="500"/>
                                        <p:tgtEl>
                                          <p:spTgt spid="40550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5507">
                                            <p:txEl>
                                              <p:pRg st="1" end="1"/>
                                            </p:txEl>
                                          </p:spTgt>
                                        </p:tgtEl>
                                        <p:attrNameLst>
                                          <p:attrName>style.visibility</p:attrName>
                                        </p:attrNameLst>
                                      </p:cBhvr>
                                      <p:to>
                                        <p:strVal val="visible"/>
                                      </p:to>
                                    </p:set>
                                    <p:animEffect transition="in" filter="wipe(left)">
                                      <p:cBhvr>
                                        <p:cTn id="11" dur="500"/>
                                        <p:tgtEl>
                                          <p:spTgt spid="405507">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05507">
                                            <p:txEl>
                                              <p:pRg st="2" end="2"/>
                                            </p:txEl>
                                          </p:spTgt>
                                        </p:tgtEl>
                                        <p:attrNameLst>
                                          <p:attrName>style.visibility</p:attrName>
                                        </p:attrNameLst>
                                      </p:cBhvr>
                                      <p:to>
                                        <p:strVal val="visible"/>
                                      </p:to>
                                    </p:set>
                                    <p:animEffect transition="in" filter="wipe(left)">
                                      <p:cBhvr>
                                        <p:cTn id="15" dur="500"/>
                                        <p:tgtEl>
                                          <p:spTgt spid="405507">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05507">
                                            <p:txEl>
                                              <p:pRg st="3" end="3"/>
                                            </p:txEl>
                                          </p:spTgt>
                                        </p:tgtEl>
                                        <p:attrNameLst>
                                          <p:attrName>style.visibility</p:attrName>
                                        </p:attrNameLst>
                                      </p:cBhvr>
                                      <p:to>
                                        <p:strVal val="visible"/>
                                      </p:to>
                                    </p:set>
                                    <p:animEffect transition="in" filter="wipe(left)">
                                      <p:cBhvr>
                                        <p:cTn id="19" dur="500"/>
                                        <p:tgtEl>
                                          <p:spTgt spid="405507">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5507">
                                            <p:txEl>
                                              <p:pRg st="4" end="4"/>
                                            </p:txEl>
                                          </p:spTgt>
                                        </p:tgtEl>
                                        <p:attrNameLst>
                                          <p:attrName>style.visibility</p:attrName>
                                        </p:attrNameLst>
                                      </p:cBhvr>
                                      <p:to>
                                        <p:strVal val="visible"/>
                                      </p:to>
                                    </p:set>
                                    <p:animEffect transition="in" filter="wipe(left)">
                                      <p:cBhvr>
                                        <p:cTn id="23" dur="500"/>
                                        <p:tgtEl>
                                          <p:spTgt spid="405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p:tmplLst>
          <p:tmpl lvl="1">
            <p:tnLst>
              <p:par>
                <p:cTn presetID="22" presetClass="entr" presetSubtype="8" fill="hold" nodeType="click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05507"/>
                        </p:tgtEl>
                        <p:attrNameLst>
                          <p:attrName>style.visibility</p:attrName>
                        </p:attrNameLst>
                      </p:cBhvr>
                      <p:to>
                        <p:strVal val="visible"/>
                      </p:to>
                    </p:set>
                    <p:animEffect transition="in" filter="wipe(left)">
                      <p:cBhvr>
                        <p:cTn dur="500"/>
                        <p:tgtEl>
                          <p:spTgt spid="405507"/>
                        </p:tgtEl>
                      </p:cBhvr>
                    </p:animEffect>
                  </p:childTnLst>
                </p:cTn>
              </p:par>
            </p:tnLst>
          </p:tmpl>
        </p:tmplLst>
      </p:bldP>
    </p:bldLst>
  </p:timing>
  <p:txStyles>
    <p:titleStyle>
      <a:lvl1pPr algn="ctr" rtl="0" eaLnBrk="0" fontAlgn="base" hangingPunct="0">
        <a:lnSpc>
          <a:spcPct val="85000"/>
        </a:lnSpc>
        <a:spcBef>
          <a:spcPct val="0"/>
        </a:spcBef>
        <a:spcAft>
          <a:spcPct val="0"/>
        </a:spcAft>
        <a:defRPr sz="3200" b="1">
          <a:solidFill>
            <a:schemeClr val="folHlink"/>
          </a:solidFill>
          <a:latin typeface="+mj-lt"/>
          <a:ea typeface="+mj-ea"/>
          <a:cs typeface="+mj-cs"/>
        </a:defRPr>
      </a:lvl1pPr>
      <a:lvl2pPr algn="ctr" rtl="0" eaLnBrk="0" fontAlgn="base" hangingPunct="0">
        <a:lnSpc>
          <a:spcPct val="85000"/>
        </a:lnSpc>
        <a:spcBef>
          <a:spcPct val="0"/>
        </a:spcBef>
        <a:spcAft>
          <a:spcPct val="0"/>
        </a:spcAft>
        <a:defRPr sz="3200" b="1">
          <a:solidFill>
            <a:schemeClr val="folHlink"/>
          </a:solidFill>
          <a:latin typeface="Arial" pitchFamily="34" charset="0"/>
        </a:defRPr>
      </a:lvl2pPr>
      <a:lvl3pPr algn="ctr" rtl="0" eaLnBrk="0" fontAlgn="base" hangingPunct="0">
        <a:lnSpc>
          <a:spcPct val="85000"/>
        </a:lnSpc>
        <a:spcBef>
          <a:spcPct val="0"/>
        </a:spcBef>
        <a:spcAft>
          <a:spcPct val="0"/>
        </a:spcAft>
        <a:defRPr sz="3200" b="1">
          <a:solidFill>
            <a:schemeClr val="folHlink"/>
          </a:solidFill>
          <a:latin typeface="Arial" pitchFamily="34" charset="0"/>
        </a:defRPr>
      </a:lvl3pPr>
      <a:lvl4pPr algn="ctr" rtl="0" eaLnBrk="0" fontAlgn="base" hangingPunct="0">
        <a:lnSpc>
          <a:spcPct val="85000"/>
        </a:lnSpc>
        <a:spcBef>
          <a:spcPct val="0"/>
        </a:spcBef>
        <a:spcAft>
          <a:spcPct val="0"/>
        </a:spcAft>
        <a:defRPr sz="3200" b="1">
          <a:solidFill>
            <a:schemeClr val="folHlink"/>
          </a:solidFill>
          <a:latin typeface="Arial" pitchFamily="34" charset="0"/>
        </a:defRPr>
      </a:lvl4pPr>
      <a:lvl5pPr algn="ctr" rtl="0" eaLnBrk="0" fontAlgn="base" hangingPunct="0">
        <a:lnSpc>
          <a:spcPct val="85000"/>
        </a:lnSpc>
        <a:spcBef>
          <a:spcPct val="0"/>
        </a:spcBef>
        <a:spcAft>
          <a:spcPct val="0"/>
        </a:spcAft>
        <a:defRPr sz="3200" b="1">
          <a:solidFill>
            <a:schemeClr val="folHlink"/>
          </a:solidFill>
          <a:latin typeface="Arial" pitchFamily="34" charset="0"/>
        </a:defRPr>
      </a:lvl5pPr>
      <a:lvl6pPr marL="457200" algn="ctr" rtl="0" eaLnBrk="1" fontAlgn="base" hangingPunct="1">
        <a:lnSpc>
          <a:spcPct val="85000"/>
        </a:lnSpc>
        <a:spcBef>
          <a:spcPct val="0"/>
        </a:spcBef>
        <a:spcAft>
          <a:spcPct val="0"/>
        </a:spcAft>
        <a:defRPr sz="3200" b="1">
          <a:solidFill>
            <a:schemeClr val="folHlink"/>
          </a:solidFill>
          <a:latin typeface="Arial" pitchFamily="34" charset="0"/>
        </a:defRPr>
      </a:lvl6pPr>
      <a:lvl7pPr marL="914400" algn="ctr" rtl="0" eaLnBrk="1" fontAlgn="base" hangingPunct="1">
        <a:lnSpc>
          <a:spcPct val="85000"/>
        </a:lnSpc>
        <a:spcBef>
          <a:spcPct val="0"/>
        </a:spcBef>
        <a:spcAft>
          <a:spcPct val="0"/>
        </a:spcAft>
        <a:defRPr sz="3200" b="1">
          <a:solidFill>
            <a:schemeClr val="folHlink"/>
          </a:solidFill>
          <a:latin typeface="Arial" pitchFamily="34" charset="0"/>
        </a:defRPr>
      </a:lvl7pPr>
      <a:lvl8pPr marL="1371600" algn="ctr" rtl="0" eaLnBrk="1" fontAlgn="base" hangingPunct="1">
        <a:lnSpc>
          <a:spcPct val="85000"/>
        </a:lnSpc>
        <a:spcBef>
          <a:spcPct val="0"/>
        </a:spcBef>
        <a:spcAft>
          <a:spcPct val="0"/>
        </a:spcAft>
        <a:defRPr sz="3200" b="1">
          <a:solidFill>
            <a:schemeClr val="folHlink"/>
          </a:solidFill>
          <a:latin typeface="Arial" pitchFamily="34" charset="0"/>
        </a:defRPr>
      </a:lvl8pPr>
      <a:lvl9pPr marL="1828800" algn="ctr" rtl="0" eaLnBrk="1" fontAlgn="base" hangingPunct="1">
        <a:lnSpc>
          <a:spcPct val="85000"/>
        </a:lnSpc>
        <a:spcBef>
          <a:spcPct val="0"/>
        </a:spcBef>
        <a:spcAft>
          <a:spcPct val="0"/>
        </a:spcAft>
        <a:defRPr sz="3200" b="1">
          <a:solidFill>
            <a:schemeClr val="folHlink"/>
          </a:solidFill>
          <a:latin typeface="Arial" pitchFamily="34" charset="0"/>
        </a:defRPr>
      </a:lvl9pPr>
    </p:titleStyle>
    <p:bodyStyle>
      <a:lvl1pPr marL="342900" indent="-342900" algn="l" rtl="0" eaLnBrk="0" fontAlgn="base" hangingPunct="0">
        <a:spcBef>
          <a:spcPct val="20000"/>
        </a:spcBef>
        <a:spcAft>
          <a:spcPct val="0"/>
        </a:spcAft>
        <a:buClr>
          <a:srgbClr val="993366"/>
        </a:buClr>
        <a:buSzPct val="70000"/>
        <a:buFont typeface="Wingdings" panose="05000000000000000000"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40649" name="Rectangle 9"/>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3505C9A1-0DEF-4323-9FCC-EFBBE87D5263}"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240650" name="Line 10"/>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240651" name="Line 11"/>
          <p:cNvSpPr>
            <a:spLocks noChangeShapeType="1"/>
          </p:cNvSpPr>
          <p:nvPr/>
        </p:nvSpPr>
        <p:spPr bwMode="auto">
          <a:xfrm rot="-5400000" flipH="1" flipV="1">
            <a:off x="4572000" y="-4038600"/>
            <a:ext cx="0" cy="9144000"/>
          </a:xfrm>
          <a:prstGeom prst="line">
            <a:avLst/>
          </a:prstGeom>
          <a:noFill/>
          <a:ln w="28575">
            <a:solidFill>
              <a:srgbClr val="0066FF"/>
            </a:solidFill>
            <a:prstDash val="sysDot"/>
            <a:round/>
            <a:headEnd/>
            <a:tailEnd type="none" w="med" len="lg"/>
          </a:ln>
          <a:effectLst/>
        </p:spPr>
        <p:txBody>
          <a:bodyPr/>
          <a:lstStyle/>
          <a:p>
            <a:pPr>
              <a:defRPr/>
            </a:pPr>
            <a:endParaRPr lang="en-US">
              <a:latin typeface="Tahoma" pitchFamily="34" charset="0"/>
            </a:endParaRPr>
          </a:p>
        </p:txBody>
      </p:sp>
      <p:sp>
        <p:nvSpPr>
          <p:cNvPr id="240654" name="Rectangle 14"/>
          <p:cNvSpPr>
            <a:spLocks noGrp="1" noChangeArrowheads="1"/>
          </p:cNvSpPr>
          <p:nvPr>
            <p:ph type="body" idx="1"/>
          </p:nvPr>
        </p:nvSpPr>
        <p:spPr bwMode="auto">
          <a:xfrm>
            <a:off x="228600" y="609600"/>
            <a:ext cx="86868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240657" name="Text Box 17"/>
          <p:cNvSpPr txBox="1">
            <a:spLocks noChangeArrowheads="1"/>
          </p:cNvSpPr>
          <p:nvPr/>
        </p:nvSpPr>
        <p:spPr bwMode="auto">
          <a:xfrm>
            <a:off x="0" y="0"/>
            <a:ext cx="9144000" cy="482600"/>
          </a:xfrm>
          <a:prstGeom prst="rect">
            <a:avLst/>
          </a:prstGeom>
          <a:noFill/>
          <a:ln w="9525" algn="ctr">
            <a:noFill/>
            <a:miter lim="800000"/>
            <a:headEnd/>
            <a:tailEnd type="none" w="med" len="lg"/>
          </a:ln>
          <a:effectLst/>
        </p:spPr>
        <p:txBody>
          <a:bodyPr>
            <a:spAutoFit/>
          </a:bodyPr>
          <a:lstStyle/>
          <a:p>
            <a:pPr marL="1588" indent="-1588">
              <a:defRPr/>
            </a:pPr>
            <a:r>
              <a:rPr lang="en-US" sz="3200" b="1" i="1">
                <a:solidFill>
                  <a:srgbClr val="0070BC"/>
                </a:solidFill>
                <a:cs typeface="Arial" pitchFamily="34" charset="0"/>
              </a:rPr>
              <a:t>►</a:t>
            </a:r>
            <a:r>
              <a:rPr lang="en-US" sz="3200" b="1" i="1">
                <a:solidFill>
                  <a:srgbClr val="0070BC"/>
                </a:solidFill>
              </a:rPr>
              <a:t>ECONOMICS IN ACTION</a:t>
            </a:r>
          </a:p>
        </p:txBody>
      </p:sp>
    </p:spTree>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0654">
                                            <p:txEl>
                                              <p:pRg st="0" end="0"/>
                                            </p:txEl>
                                          </p:spTgt>
                                        </p:tgtEl>
                                        <p:attrNameLst>
                                          <p:attrName>style.visibility</p:attrName>
                                        </p:attrNameLst>
                                      </p:cBhvr>
                                      <p:to>
                                        <p:strVal val="visible"/>
                                      </p:to>
                                    </p:set>
                                    <p:animEffect transition="in" filter="wipe(left)">
                                      <p:cBhvr>
                                        <p:cTn id="7" dur="500"/>
                                        <p:tgtEl>
                                          <p:spTgt spid="240654">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0654">
                                            <p:txEl>
                                              <p:pRg st="1" end="1"/>
                                            </p:txEl>
                                          </p:spTgt>
                                        </p:tgtEl>
                                        <p:attrNameLst>
                                          <p:attrName>style.visibility</p:attrName>
                                        </p:attrNameLst>
                                      </p:cBhvr>
                                      <p:to>
                                        <p:strVal val="visible"/>
                                      </p:to>
                                    </p:set>
                                    <p:animEffect transition="in" filter="wipe(left)">
                                      <p:cBhvr>
                                        <p:cTn id="11" dur="500"/>
                                        <p:tgtEl>
                                          <p:spTgt spid="240654">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0654">
                                            <p:txEl>
                                              <p:pRg st="2" end="2"/>
                                            </p:txEl>
                                          </p:spTgt>
                                        </p:tgtEl>
                                        <p:attrNameLst>
                                          <p:attrName>style.visibility</p:attrName>
                                        </p:attrNameLst>
                                      </p:cBhvr>
                                      <p:to>
                                        <p:strVal val="visible"/>
                                      </p:to>
                                    </p:set>
                                    <p:animEffect transition="in" filter="wipe(left)">
                                      <p:cBhvr>
                                        <p:cTn id="15" dur="500"/>
                                        <p:tgtEl>
                                          <p:spTgt spid="240654">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40654">
                                            <p:txEl>
                                              <p:pRg st="3" end="3"/>
                                            </p:txEl>
                                          </p:spTgt>
                                        </p:tgtEl>
                                        <p:attrNameLst>
                                          <p:attrName>style.visibility</p:attrName>
                                        </p:attrNameLst>
                                      </p:cBhvr>
                                      <p:to>
                                        <p:strVal val="visible"/>
                                      </p:to>
                                    </p:set>
                                    <p:animEffect transition="in" filter="wipe(left)">
                                      <p:cBhvr>
                                        <p:cTn id="19" dur="500"/>
                                        <p:tgtEl>
                                          <p:spTgt spid="240654">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40654">
                                            <p:txEl>
                                              <p:pRg st="4" end="4"/>
                                            </p:txEl>
                                          </p:spTgt>
                                        </p:tgtEl>
                                        <p:attrNameLst>
                                          <p:attrName>style.visibility</p:attrName>
                                        </p:attrNameLst>
                                      </p:cBhvr>
                                      <p:to>
                                        <p:strVal val="visible"/>
                                      </p:to>
                                    </p:set>
                                    <p:animEffect transition="in" filter="wipe(left)">
                                      <p:cBhvr>
                                        <p:cTn id="23" dur="500"/>
                                        <p:tgtEl>
                                          <p:spTgt spid="2406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54" grpId="0" build="p">
        <p:tmplLst>
          <p:tmpl lvl="1">
            <p:tnLst>
              <p:par>
                <p:cTn presetID="22" presetClass="entr" presetSubtype="8" fill="hold" nodeType="clickEffect">
                  <p:stCondLst>
                    <p:cond delay="0"/>
                  </p:stCondLst>
                  <p:childTnLst>
                    <p:set>
                      <p:cBhvr>
                        <p:cTn dur="1" fill="hold">
                          <p:stCondLst>
                            <p:cond delay="0"/>
                          </p:stCondLst>
                        </p:cTn>
                        <p:tgtEl>
                          <p:spTgt spid="240654"/>
                        </p:tgtEl>
                        <p:attrNameLst>
                          <p:attrName>style.visibility</p:attrName>
                        </p:attrNameLst>
                      </p:cBhvr>
                      <p:to>
                        <p:strVal val="visible"/>
                      </p:to>
                    </p:set>
                    <p:animEffect transition="in" filter="wipe(left)">
                      <p:cBhvr>
                        <p:cTn dur="500"/>
                        <p:tgtEl>
                          <p:spTgt spid="240654"/>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240654"/>
                        </p:tgtEl>
                        <p:attrNameLst>
                          <p:attrName>style.visibility</p:attrName>
                        </p:attrNameLst>
                      </p:cBhvr>
                      <p:to>
                        <p:strVal val="visible"/>
                      </p:to>
                    </p:set>
                    <p:animEffect transition="in" filter="wipe(left)">
                      <p:cBhvr>
                        <p:cTn dur="500"/>
                        <p:tgtEl>
                          <p:spTgt spid="240654"/>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240654"/>
                        </p:tgtEl>
                        <p:attrNameLst>
                          <p:attrName>style.visibility</p:attrName>
                        </p:attrNameLst>
                      </p:cBhvr>
                      <p:to>
                        <p:strVal val="visible"/>
                      </p:to>
                    </p:set>
                    <p:animEffect transition="in" filter="wipe(left)">
                      <p:cBhvr>
                        <p:cTn dur="500"/>
                        <p:tgtEl>
                          <p:spTgt spid="240654"/>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240654"/>
                        </p:tgtEl>
                        <p:attrNameLst>
                          <p:attrName>style.visibility</p:attrName>
                        </p:attrNameLst>
                      </p:cBhvr>
                      <p:to>
                        <p:strVal val="visible"/>
                      </p:to>
                    </p:set>
                    <p:animEffect transition="in" filter="wipe(left)">
                      <p:cBhvr>
                        <p:cTn dur="500"/>
                        <p:tgtEl>
                          <p:spTgt spid="240654"/>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240654"/>
                        </p:tgtEl>
                        <p:attrNameLst>
                          <p:attrName>style.visibility</p:attrName>
                        </p:attrNameLst>
                      </p:cBhvr>
                      <p:to>
                        <p:strVal val="visible"/>
                      </p:to>
                    </p:set>
                    <p:animEffect transition="in" filter="wipe(left)">
                      <p:cBhvr>
                        <p:cTn dur="500"/>
                        <p:tgtEl>
                          <p:spTgt spid="240654"/>
                        </p:tgtEl>
                      </p:cBhvr>
                    </p:animEffect>
                  </p:childTnLst>
                </p:cTn>
              </p:par>
            </p:tnLst>
          </p:tmpl>
        </p:tmplLst>
      </p:bldP>
    </p:bldLst>
  </p:timing>
  <p:txStyles>
    <p:titleStyle>
      <a:lvl1pPr algn="ctr" rtl="0" eaLnBrk="0" fontAlgn="base" hangingPunct="0">
        <a:spcBef>
          <a:spcPct val="0"/>
        </a:spcBef>
        <a:spcAft>
          <a:spcPct val="0"/>
        </a:spcAft>
        <a:defRPr sz="3600" b="1" i="1">
          <a:solidFill>
            <a:srgbClr val="0070BC"/>
          </a:solidFill>
          <a:latin typeface="+mj-lt"/>
          <a:ea typeface="+mj-ea"/>
          <a:cs typeface="+mj-cs"/>
        </a:defRPr>
      </a:lvl1pPr>
      <a:lvl2pPr algn="ctr" rtl="0" eaLnBrk="0" fontAlgn="base" hangingPunct="0">
        <a:spcBef>
          <a:spcPct val="0"/>
        </a:spcBef>
        <a:spcAft>
          <a:spcPct val="0"/>
        </a:spcAft>
        <a:defRPr sz="3600" b="1" i="1">
          <a:solidFill>
            <a:srgbClr val="0070BC"/>
          </a:solidFill>
          <a:latin typeface="Arial" pitchFamily="34" charset="0"/>
        </a:defRPr>
      </a:lvl2pPr>
      <a:lvl3pPr algn="ctr" rtl="0" eaLnBrk="0" fontAlgn="base" hangingPunct="0">
        <a:spcBef>
          <a:spcPct val="0"/>
        </a:spcBef>
        <a:spcAft>
          <a:spcPct val="0"/>
        </a:spcAft>
        <a:defRPr sz="3600" b="1" i="1">
          <a:solidFill>
            <a:srgbClr val="0070BC"/>
          </a:solidFill>
          <a:latin typeface="Arial" pitchFamily="34" charset="0"/>
        </a:defRPr>
      </a:lvl3pPr>
      <a:lvl4pPr algn="ctr" rtl="0" eaLnBrk="0" fontAlgn="base" hangingPunct="0">
        <a:spcBef>
          <a:spcPct val="0"/>
        </a:spcBef>
        <a:spcAft>
          <a:spcPct val="0"/>
        </a:spcAft>
        <a:defRPr sz="3600" b="1" i="1">
          <a:solidFill>
            <a:srgbClr val="0070BC"/>
          </a:solidFill>
          <a:latin typeface="Arial" pitchFamily="34" charset="0"/>
        </a:defRPr>
      </a:lvl4pPr>
      <a:lvl5pPr algn="ctr" rtl="0" eaLnBrk="0" fontAlgn="base" hangingPunct="0">
        <a:spcBef>
          <a:spcPct val="0"/>
        </a:spcBef>
        <a:spcAft>
          <a:spcPct val="0"/>
        </a:spcAft>
        <a:defRPr sz="3600" b="1" i="1">
          <a:solidFill>
            <a:srgbClr val="0070BC"/>
          </a:solidFill>
          <a:latin typeface="Arial" pitchFamily="34" charset="0"/>
        </a:defRPr>
      </a:lvl5pPr>
      <a:lvl6pPr marL="457200" algn="ctr" rtl="0" eaLnBrk="1" fontAlgn="base" hangingPunct="1">
        <a:spcBef>
          <a:spcPct val="0"/>
        </a:spcBef>
        <a:spcAft>
          <a:spcPct val="0"/>
        </a:spcAft>
        <a:defRPr sz="3600" b="1" i="1">
          <a:solidFill>
            <a:srgbClr val="0070BC"/>
          </a:solidFill>
          <a:latin typeface="Arial" pitchFamily="34" charset="0"/>
        </a:defRPr>
      </a:lvl6pPr>
      <a:lvl7pPr marL="914400" algn="ctr" rtl="0" eaLnBrk="1" fontAlgn="base" hangingPunct="1">
        <a:spcBef>
          <a:spcPct val="0"/>
        </a:spcBef>
        <a:spcAft>
          <a:spcPct val="0"/>
        </a:spcAft>
        <a:defRPr sz="3600" b="1" i="1">
          <a:solidFill>
            <a:srgbClr val="0070BC"/>
          </a:solidFill>
          <a:latin typeface="Arial" pitchFamily="34" charset="0"/>
        </a:defRPr>
      </a:lvl7pPr>
      <a:lvl8pPr marL="1371600" algn="ctr" rtl="0" eaLnBrk="1" fontAlgn="base" hangingPunct="1">
        <a:spcBef>
          <a:spcPct val="0"/>
        </a:spcBef>
        <a:spcAft>
          <a:spcPct val="0"/>
        </a:spcAft>
        <a:defRPr sz="3600" b="1" i="1">
          <a:solidFill>
            <a:srgbClr val="0070BC"/>
          </a:solidFill>
          <a:latin typeface="Arial" pitchFamily="34" charset="0"/>
        </a:defRPr>
      </a:lvl8pPr>
      <a:lvl9pPr marL="1828800" algn="ctr" rtl="0" eaLnBrk="1" fontAlgn="base" hangingPunct="1">
        <a:spcBef>
          <a:spcPct val="0"/>
        </a:spcBef>
        <a:spcAft>
          <a:spcPct val="0"/>
        </a:spcAft>
        <a:defRPr sz="3600" b="1" i="1">
          <a:solidFill>
            <a:srgbClr val="0070BC"/>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339971" name="Rectangle 3"/>
          <p:cNvSpPr>
            <a:spLocks noGrp="1" noChangeArrowheads="1"/>
          </p:cNvSpPr>
          <p:nvPr>
            <p:ph type="body" idx="1"/>
          </p:nvPr>
        </p:nvSpPr>
        <p:spPr bwMode="auto">
          <a:xfrm>
            <a:off x="228600" y="838200"/>
            <a:ext cx="8686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339972" name="Rectangle 4"/>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5BB6BF69-D5C0-4FEE-93AD-C1D88B1CF006}"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339974" name="Line 6"/>
          <p:cNvSpPr>
            <a:spLocks noChangeShapeType="1"/>
          </p:cNvSpPr>
          <p:nvPr/>
        </p:nvSpPr>
        <p:spPr bwMode="auto">
          <a:xfrm rot="5400000" flipV="1">
            <a:off x="4495800" y="-3886200"/>
            <a:ext cx="0" cy="8991600"/>
          </a:xfrm>
          <a:prstGeom prst="line">
            <a:avLst/>
          </a:prstGeom>
          <a:noFill/>
          <a:ln w="28575">
            <a:solidFill>
              <a:srgbClr val="3366CC"/>
            </a:solidFill>
            <a:prstDash val="dash"/>
            <a:round/>
            <a:headEnd/>
            <a:tailEnd type="none" w="med" len="lg"/>
          </a:ln>
          <a:effectLst/>
        </p:spPr>
        <p:txBody>
          <a:bodyPr/>
          <a:lstStyle/>
          <a:p>
            <a:pPr>
              <a:defRPr/>
            </a:pPr>
            <a:endParaRPr lang="en-US">
              <a:latin typeface="Tahoma" pitchFamily="34" charset="0"/>
            </a:endParaRPr>
          </a:p>
        </p:txBody>
      </p:sp>
      <p:sp>
        <p:nvSpPr>
          <p:cNvPr id="339975" name="Line 7"/>
          <p:cNvSpPr>
            <a:spLocks noChangeShapeType="1"/>
          </p:cNvSpPr>
          <p:nvPr/>
        </p:nvSpPr>
        <p:spPr bwMode="auto">
          <a:xfrm rot="10800000" flipV="1">
            <a:off x="228600" y="609600"/>
            <a:ext cx="0" cy="5943600"/>
          </a:xfrm>
          <a:prstGeom prst="line">
            <a:avLst/>
          </a:prstGeom>
          <a:noFill/>
          <a:ln w="28575">
            <a:solidFill>
              <a:srgbClr val="3366CC"/>
            </a:solidFill>
            <a:prstDash val="dash"/>
            <a:round/>
            <a:headEnd/>
            <a:tailEnd type="none" w="med" len="lg"/>
          </a:ln>
          <a:effectLst/>
        </p:spPr>
        <p:txBody>
          <a:bodyPr/>
          <a:lstStyle/>
          <a:p>
            <a:pPr>
              <a:defRPr/>
            </a:pPr>
            <a:endParaRPr lang="en-US">
              <a:latin typeface="Tahoma" pitchFamily="34" charset="0"/>
            </a:endParaRPr>
          </a:p>
        </p:txBody>
      </p:sp>
      <p:sp>
        <p:nvSpPr>
          <p:cNvPr id="339977" name="Oval 9"/>
          <p:cNvSpPr>
            <a:spLocks noChangeArrowheads="1"/>
          </p:cNvSpPr>
          <p:nvPr/>
        </p:nvSpPr>
        <p:spPr bwMode="auto">
          <a:xfrm>
            <a:off x="8763000" y="533400"/>
            <a:ext cx="152400" cy="152400"/>
          </a:xfrm>
          <a:prstGeom prst="ellipse">
            <a:avLst/>
          </a:prstGeom>
          <a:solidFill>
            <a:srgbClr val="FFFFFF"/>
          </a:solidFill>
          <a:ln w="9525" algn="ctr">
            <a:solidFill>
              <a:srgbClr val="3366CC"/>
            </a:solidFill>
            <a:round/>
            <a:headEnd/>
            <a:tailEnd type="none" w="med" len="lg"/>
          </a:ln>
          <a:effectLst/>
        </p:spPr>
        <p:txBody>
          <a:bodyPr wrap="none" anchor="ctr"/>
          <a:lstStyle/>
          <a:p>
            <a:pPr>
              <a:defRPr/>
            </a:pPr>
            <a:endParaRPr lang="en-US">
              <a:latin typeface="Tahoma" pitchFamily="34" charset="0"/>
            </a:endParaRPr>
          </a:p>
        </p:txBody>
      </p:sp>
      <p:sp>
        <p:nvSpPr>
          <p:cNvPr id="339978" name="Oval 10"/>
          <p:cNvSpPr>
            <a:spLocks noChangeArrowheads="1"/>
          </p:cNvSpPr>
          <p:nvPr/>
        </p:nvSpPr>
        <p:spPr bwMode="auto">
          <a:xfrm>
            <a:off x="153988" y="6477000"/>
            <a:ext cx="152400" cy="152400"/>
          </a:xfrm>
          <a:prstGeom prst="ellipse">
            <a:avLst/>
          </a:prstGeom>
          <a:solidFill>
            <a:srgbClr val="FFFFFF"/>
          </a:solidFill>
          <a:ln w="9525" algn="ctr">
            <a:solidFill>
              <a:srgbClr val="3366CC"/>
            </a:solidFill>
            <a:round/>
            <a:headEnd/>
            <a:tailEnd type="none" w="med" len="lg"/>
          </a:ln>
          <a:effectLst/>
        </p:spPr>
        <p:txBody>
          <a:bodyPr wrap="none" anchor="ctr"/>
          <a:lstStyle/>
          <a:p>
            <a:pPr>
              <a:defRPr/>
            </a:pPr>
            <a:endParaRPr lang="en-US">
              <a:latin typeface="Tahoma" pitchFamily="34" charset="0"/>
            </a:endParaRPr>
          </a:p>
        </p:txBody>
      </p:sp>
      <p:sp>
        <p:nvSpPr>
          <p:cNvPr id="339976" name="Text Box 8"/>
          <p:cNvSpPr txBox="1">
            <a:spLocks noChangeArrowheads="1"/>
          </p:cNvSpPr>
          <p:nvPr/>
        </p:nvSpPr>
        <p:spPr bwMode="auto">
          <a:xfrm>
            <a:off x="228600" y="152400"/>
            <a:ext cx="3505200" cy="503238"/>
          </a:xfrm>
          <a:prstGeom prst="rect">
            <a:avLst/>
          </a:prstGeom>
          <a:solidFill>
            <a:srgbClr val="3366CC"/>
          </a:solidFill>
          <a:ln w="9525" algn="ctr">
            <a:noFill/>
            <a:miter lim="800000"/>
            <a:headEnd/>
            <a:tailEnd type="none" w="med" len="lg"/>
          </a:ln>
          <a:effectLst/>
        </p:spPr>
        <p:txBody>
          <a:bodyPr anchor="ctr"/>
          <a:lstStyle/>
          <a:p>
            <a:pPr marL="1588" indent="-1588">
              <a:spcBef>
                <a:spcPct val="55000"/>
              </a:spcBef>
              <a:defRPr/>
            </a:pPr>
            <a:r>
              <a:rPr lang="en-US" sz="2400">
                <a:solidFill>
                  <a:srgbClr val="FFFFFF"/>
                </a:solidFill>
              </a:rPr>
              <a:t>PITFALLS</a:t>
            </a:r>
          </a:p>
        </p:txBody>
      </p:sp>
      <p:sp>
        <p:nvSpPr>
          <p:cNvPr id="339980" name="Rectangle 12"/>
          <p:cNvSpPr>
            <a:spLocks noChangeArrowheads="1"/>
          </p:cNvSpPr>
          <p:nvPr/>
        </p:nvSpPr>
        <p:spPr bwMode="auto">
          <a:xfrm>
            <a:off x="0" y="152400"/>
            <a:ext cx="228600" cy="503238"/>
          </a:xfrm>
          <a:prstGeom prst="rect">
            <a:avLst/>
          </a:prstGeom>
          <a:solidFill>
            <a:srgbClr val="6600CC"/>
          </a:solidFill>
          <a:ln w="9525" algn="ctr">
            <a:noFill/>
            <a:miter lim="800000"/>
            <a:headEnd/>
            <a:tailEnd type="none" w="med" len="lg"/>
          </a:ln>
          <a:effectLst/>
        </p:spPr>
        <p:txBody>
          <a:bodyPr wrap="none" anchor="ctr"/>
          <a:lstStyle/>
          <a:p>
            <a:pPr>
              <a:defRPr/>
            </a:pPr>
            <a:endParaRPr lang="en-US">
              <a:latin typeface="Tahoma" pitchFamily="34" charset="0"/>
            </a:endParaRPr>
          </a:p>
        </p:txBody>
      </p:sp>
    </p:spTree>
  </p:cSld>
  <p:clrMap bg1="lt1" tx1="dk1" bg2="lt2" tx2="dk2" accent1="accent1" accent2="accent2" accent3="accent3" accent4="accent4" accent5="accent5" accent6="accent6" hlink="hlink" folHlink="folHlink"/>
  <p:sldLayoutIdLst>
    <p:sldLayoutId id="2147484041" r:id="rId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Effect transition="in" filter="wipe(left)">
                                      <p:cBhvr>
                                        <p:cTn id="7" dur="500"/>
                                        <p:tgtEl>
                                          <p:spTgt spid="339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9971">
                                            <p:txEl>
                                              <p:pRg st="1" end="1"/>
                                            </p:txEl>
                                          </p:spTgt>
                                        </p:tgtEl>
                                        <p:attrNameLst>
                                          <p:attrName>style.visibility</p:attrName>
                                        </p:attrNameLst>
                                      </p:cBhvr>
                                      <p:to>
                                        <p:strVal val="visible"/>
                                      </p:to>
                                    </p:set>
                                    <p:animEffect transition="in" filter="wipe(left)">
                                      <p:cBhvr>
                                        <p:cTn id="12" dur="500"/>
                                        <p:tgtEl>
                                          <p:spTgt spid="339971">
                                            <p:txEl>
                                              <p:pRg st="1" end="1"/>
                                            </p:txEl>
                                          </p:spTgt>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39971">
                                            <p:txEl>
                                              <p:pRg st="2" end="2"/>
                                            </p:txEl>
                                          </p:spTgt>
                                        </p:tgtEl>
                                        <p:attrNameLst>
                                          <p:attrName>style.visibility</p:attrName>
                                        </p:attrNameLst>
                                      </p:cBhvr>
                                      <p:to>
                                        <p:strVal val="visible"/>
                                      </p:to>
                                    </p:set>
                                    <p:animEffect transition="in" filter="wipe(left)">
                                      <p:cBhvr>
                                        <p:cTn id="16" dur="500"/>
                                        <p:tgtEl>
                                          <p:spTgt spid="339971">
                                            <p:txEl>
                                              <p:pRg st="2" end="2"/>
                                            </p:txEl>
                                          </p:spTgt>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39971">
                                            <p:txEl>
                                              <p:pRg st="3" end="3"/>
                                            </p:txEl>
                                          </p:spTgt>
                                        </p:tgtEl>
                                        <p:attrNameLst>
                                          <p:attrName>style.visibility</p:attrName>
                                        </p:attrNameLst>
                                      </p:cBhvr>
                                      <p:to>
                                        <p:strVal val="visible"/>
                                      </p:to>
                                    </p:set>
                                    <p:animEffect transition="in" filter="wipe(left)">
                                      <p:cBhvr>
                                        <p:cTn id="20" dur="500"/>
                                        <p:tgtEl>
                                          <p:spTgt spid="339971">
                                            <p:txEl>
                                              <p:pRg st="3" end="3"/>
                                            </p:txEl>
                                          </p:spTgt>
                                        </p:tgtEl>
                                      </p:cBhvr>
                                    </p:animEffect>
                                  </p:childTnLst>
                                </p:cTn>
                              </p:par>
                            </p:childTnLst>
                          </p:cTn>
                        </p:par>
                        <p:par>
                          <p:cTn id="21" fill="hold" nodeType="afterGroup">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339971">
                                            <p:txEl>
                                              <p:pRg st="4" end="4"/>
                                            </p:txEl>
                                          </p:spTgt>
                                        </p:tgtEl>
                                        <p:attrNameLst>
                                          <p:attrName>style.visibility</p:attrName>
                                        </p:attrNameLst>
                                      </p:cBhvr>
                                      <p:to>
                                        <p:strVal val="visible"/>
                                      </p:to>
                                    </p:set>
                                    <p:animEffect transition="in" filter="wipe(left)">
                                      <p:cBhvr>
                                        <p:cTn id="24" dur="500"/>
                                        <p:tgtEl>
                                          <p:spTgt spid="339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p:tmplLst>
          <p:tmpl lvl="1">
            <p:tnLst>
              <p:par>
                <p:cTn presetID="22" presetClass="entr" presetSubtype="8" fill="hold" nodeType="clickEffect">
                  <p:stCondLst>
                    <p:cond delay="0"/>
                  </p:stCondLst>
                  <p:childTnLst>
                    <p:set>
                      <p:cBhvr>
                        <p:cTn dur="1" fill="hold">
                          <p:stCondLst>
                            <p:cond delay="0"/>
                          </p:stCondLst>
                        </p:cTn>
                        <p:tgtEl>
                          <p:spTgt spid="339971"/>
                        </p:tgtEl>
                        <p:attrNameLst>
                          <p:attrName>style.visibility</p:attrName>
                        </p:attrNameLst>
                      </p:cBhvr>
                      <p:to>
                        <p:strVal val="visible"/>
                      </p:to>
                    </p:set>
                    <p:animEffect transition="in" filter="wipe(left)">
                      <p:cBhvr>
                        <p:cTn dur="500"/>
                        <p:tgtEl>
                          <p:spTgt spid="339971"/>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39971"/>
                        </p:tgtEl>
                        <p:attrNameLst>
                          <p:attrName>style.visibility</p:attrName>
                        </p:attrNameLst>
                      </p:cBhvr>
                      <p:to>
                        <p:strVal val="visible"/>
                      </p:to>
                    </p:set>
                    <p:animEffect transition="in" filter="wipe(left)">
                      <p:cBhvr>
                        <p:cTn dur="500"/>
                        <p:tgtEl>
                          <p:spTgt spid="339971"/>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39971"/>
                        </p:tgtEl>
                        <p:attrNameLst>
                          <p:attrName>style.visibility</p:attrName>
                        </p:attrNameLst>
                      </p:cBhvr>
                      <p:to>
                        <p:strVal val="visible"/>
                      </p:to>
                    </p:set>
                    <p:animEffect transition="in" filter="wipe(left)">
                      <p:cBhvr>
                        <p:cTn dur="500"/>
                        <p:tgtEl>
                          <p:spTgt spid="339971"/>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39971"/>
                        </p:tgtEl>
                        <p:attrNameLst>
                          <p:attrName>style.visibility</p:attrName>
                        </p:attrNameLst>
                      </p:cBhvr>
                      <p:to>
                        <p:strVal val="visible"/>
                      </p:to>
                    </p:set>
                    <p:animEffect transition="in" filter="wipe(left)">
                      <p:cBhvr>
                        <p:cTn dur="500"/>
                        <p:tgtEl>
                          <p:spTgt spid="339971"/>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39971"/>
                        </p:tgtEl>
                        <p:attrNameLst>
                          <p:attrName>style.visibility</p:attrName>
                        </p:attrNameLst>
                      </p:cBhvr>
                      <p:to>
                        <p:strVal val="visible"/>
                      </p:to>
                    </p:set>
                    <p:animEffect transition="in" filter="wipe(left)">
                      <p:cBhvr>
                        <p:cTn dur="500"/>
                        <p:tgtEl>
                          <p:spTgt spid="339971"/>
                        </p:tgtEl>
                      </p:cBhvr>
                    </p:animEffect>
                  </p:childTnLst>
                </p:cTn>
              </p:par>
            </p:tnLst>
          </p:tmpl>
        </p:tmplLst>
      </p:bldP>
    </p:bldLst>
  </p:timing>
  <p:txStyles>
    <p:titleStyle>
      <a:lvl1pPr algn="ctr" rtl="0" eaLnBrk="0" fontAlgn="base" hangingPunct="0">
        <a:lnSpc>
          <a:spcPct val="85000"/>
        </a:lnSpc>
        <a:spcBef>
          <a:spcPct val="0"/>
        </a:spcBef>
        <a:spcAft>
          <a:spcPct val="0"/>
        </a:spcAft>
        <a:defRPr sz="3600" b="1">
          <a:solidFill>
            <a:srgbClr val="9E2F60"/>
          </a:solidFill>
          <a:latin typeface="+mj-lt"/>
          <a:ea typeface="+mj-ea"/>
          <a:cs typeface="+mj-cs"/>
        </a:defRPr>
      </a:lvl1pPr>
      <a:lvl2pPr algn="ctr" rtl="0" eaLnBrk="0" fontAlgn="base" hangingPunct="0">
        <a:lnSpc>
          <a:spcPct val="85000"/>
        </a:lnSpc>
        <a:spcBef>
          <a:spcPct val="0"/>
        </a:spcBef>
        <a:spcAft>
          <a:spcPct val="0"/>
        </a:spcAft>
        <a:defRPr sz="3600" b="1">
          <a:solidFill>
            <a:srgbClr val="9E2F60"/>
          </a:solidFill>
          <a:latin typeface="Arial" pitchFamily="34" charset="0"/>
        </a:defRPr>
      </a:lvl2pPr>
      <a:lvl3pPr algn="ctr" rtl="0" eaLnBrk="0" fontAlgn="base" hangingPunct="0">
        <a:lnSpc>
          <a:spcPct val="85000"/>
        </a:lnSpc>
        <a:spcBef>
          <a:spcPct val="0"/>
        </a:spcBef>
        <a:spcAft>
          <a:spcPct val="0"/>
        </a:spcAft>
        <a:defRPr sz="3600" b="1">
          <a:solidFill>
            <a:srgbClr val="9E2F60"/>
          </a:solidFill>
          <a:latin typeface="Arial" pitchFamily="34" charset="0"/>
        </a:defRPr>
      </a:lvl3pPr>
      <a:lvl4pPr algn="ctr" rtl="0" eaLnBrk="0" fontAlgn="base" hangingPunct="0">
        <a:lnSpc>
          <a:spcPct val="85000"/>
        </a:lnSpc>
        <a:spcBef>
          <a:spcPct val="0"/>
        </a:spcBef>
        <a:spcAft>
          <a:spcPct val="0"/>
        </a:spcAft>
        <a:defRPr sz="3600" b="1">
          <a:solidFill>
            <a:srgbClr val="9E2F60"/>
          </a:solidFill>
          <a:latin typeface="Arial" pitchFamily="34" charset="0"/>
        </a:defRPr>
      </a:lvl4pPr>
      <a:lvl5pPr algn="ctr" rtl="0" eaLnBrk="0" fontAlgn="base" hangingPunct="0">
        <a:lnSpc>
          <a:spcPct val="85000"/>
        </a:lnSpc>
        <a:spcBef>
          <a:spcPct val="0"/>
        </a:spcBef>
        <a:spcAft>
          <a:spcPct val="0"/>
        </a:spcAft>
        <a:defRPr sz="3600" b="1">
          <a:solidFill>
            <a:srgbClr val="9E2F60"/>
          </a:solidFill>
          <a:latin typeface="Arial" pitchFamily="34" charset="0"/>
        </a:defRPr>
      </a:lvl5pPr>
      <a:lvl6pPr marL="457200" algn="ctr" rtl="0" eaLnBrk="1" fontAlgn="base" hangingPunct="1">
        <a:lnSpc>
          <a:spcPct val="85000"/>
        </a:lnSpc>
        <a:spcBef>
          <a:spcPct val="0"/>
        </a:spcBef>
        <a:spcAft>
          <a:spcPct val="0"/>
        </a:spcAft>
        <a:defRPr sz="3600" b="1">
          <a:solidFill>
            <a:srgbClr val="9E2F60"/>
          </a:solidFill>
          <a:latin typeface="Arial" pitchFamily="34" charset="0"/>
        </a:defRPr>
      </a:lvl6pPr>
      <a:lvl7pPr marL="914400" algn="ctr" rtl="0" eaLnBrk="1" fontAlgn="base" hangingPunct="1">
        <a:lnSpc>
          <a:spcPct val="85000"/>
        </a:lnSpc>
        <a:spcBef>
          <a:spcPct val="0"/>
        </a:spcBef>
        <a:spcAft>
          <a:spcPct val="0"/>
        </a:spcAft>
        <a:defRPr sz="3600" b="1">
          <a:solidFill>
            <a:srgbClr val="9E2F60"/>
          </a:solidFill>
          <a:latin typeface="Arial" pitchFamily="34" charset="0"/>
        </a:defRPr>
      </a:lvl7pPr>
      <a:lvl8pPr marL="1371600" algn="ctr" rtl="0" eaLnBrk="1" fontAlgn="base" hangingPunct="1">
        <a:lnSpc>
          <a:spcPct val="85000"/>
        </a:lnSpc>
        <a:spcBef>
          <a:spcPct val="0"/>
        </a:spcBef>
        <a:spcAft>
          <a:spcPct val="0"/>
        </a:spcAft>
        <a:defRPr sz="3600" b="1">
          <a:solidFill>
            <a:srgbClr val="9E2F60"/>
          </a:solidFill>
          <a:latin typeface="Arial" pitchFamily="34" charset="0"/>
        </a:defRPr>
      </a:lvl8pPr>
      <a:lvl9pPr marL="1828800" algn="ctr" rtl="0" eaLnBrk="1" fontAlgn="base" hangingPunct="1">
        <a:lnSpc>
          <a:spcPct val="85000"/>
        </a:lnSpc>
        <a:spcBef>
          <a:spcPct val="0"/>
        </a:spcBef>
        <a:spcAft>
          <a:spcPct val="0"/>
        </a:spcAft>
        <a:defRPr sz="3600" b="1">
          <a:solidFill>
            <a:srgbClr val="9E2F60"/>
          </a:solidFill>
          <a:latin typeface="Arial" pitchFamily="34" charset="0"/>
        </a:defRPr>
      </a:lvl9pPr>
    </p:titleStyle>
    <p:bodyStyle>
      <a:lvl1pPr marL="342900" indent="-342900" algn="l" rtl="0" eaLnBrk="0" fontAlgn="base" hangingPunct="0">
        <a:spcBef>
          <a:spcPct val="20000"/>
        </a:spcBef>
        <a:spcAft>
          <a:spcPct val="0"/>
        </a:spcAft>
        <a:buClr>
          <a:srgbClr val="000000"/>
        </a:buClr>
        <a:buSzPct val="7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body" idx="1"/>
          </p:nvPr>
        </p:nvSpPr>
        <p:spPr bwMode="auto">
          <a:xfrm>
            <a:off x="228600" y="839788"/>
            <a:ext cx="8686800" cy="564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345091" name="Rectangle 3"/>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3E8B4813-1AB9-48EE-AB2C-D7963EC52569}"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345093" name="Line 5"/>
          <p:cNvSpPr>
            <a:spLocks noChangeShapeType="1"/>
          </p:cNvSpPr>
          <p:nvPr/>
        </p:nvSpPr>
        <p:spPr bwMode="auto">
          <a:xfrm rot="5400000" flipV="1">
            <a:off x="4495800" y="-3886200"/>
            <a:ext cx="0" cy="8991600"/>
          </a:xfrm>
          <a:prstGeom prst="line">
            <a:avLst/>
          </a:prstGeom>
          <a:noFill/>
          <a:ln w="28575">
            <a:solidFill>
              <a:srgbClr val="9900CC"/>
            </a:solidFill>
            <a:prstDash val="dash"/>
            <a:round/>
            <a:headEnd/>
            <a:tailEnd type="none" w="med" len="lg"/>
          </a:ln>
          <a:effectLst/>
        </p:spPr>
        <p:txBody>
          <a:bodyPr/>
          <a:lstStyle/>
          <a:p>
            <a:pPr>
              <a:defRPr/>
            </a:pPr>
            <a:endParaRPr lang="en-US">
              <a:latin typeface="Tahoma" pitchFamily="34" charset="0"/>
            </a:endParaRPr>
          </a:p>
        </p:txBody>
      </p:sp>
      <p:sp>
        <p:nvSpPr>
          <p:cNvPr id="345094" name="Line 6"/>
          <p:cNvSpPr>
            <a:spLocks noChangeShapeType="1"/>
          </p:cNvSpPr>
          <p:nvPr/>
        </p:nvSpPr>
        <p:spPr bwMode="auto">
          <a:xfrm rot="10800000" flipV="1">
            <a:off x="228600" y="609600"/>
            <a:ext cx="0" cy="5943600"/>
          </a:xfrm>
          <a:prstGeom prst="line">
            <a:avLst/>
          </a:prstGeom>
          <a:noFill/>
          <a:ln w="28575">
            <a:solidFill>
              <a:srgbClr val="9900CC"/>
            </a:solidFill>
            <a:prstDash val="dash"/>
            <a:round/>
            <a:headEnd/>
            <a:tailEnd type="none" w="med" len="lg"/>
          </a:ln>
          <a:effectLst/>
        </p:spPr>
        <p:txBody>
          <a:bodyPr/>
          <a:lstStyle/>
          <a:p>
            <a:pPr>
              <a:defRPr/>
            </a:pPr>
            <a:endParaRPr lang="en-US">
              <a:latin typeface="Tahoma" pitchFamily="34" charset="0"/>
            </a:endParaRPr>
          </a:p>
        </p:txBody>
      </p:sp>
      <p:sp>
        <p:nvSpPr>
          <p:cNvPr id="345095" name="Text Box 7"/>
          <p:cNvSpPr txBox="1">
            <a:spLocks noChangeArrowheads="1"/>
          </p:cNvSpPr>
          <p:nvPr/>
        </p:nvSpPr>
        <p:spPr bwMode="auto">
          <a:xfrm>
            <a:off x="228600" y="153988"/>
            <a:ext cx="3733800" cy="503237"/>
          </a:xfrm>
          <a:prstGeom prst="rect">
            <a:avLst/>
          </a:prstGeom>
          <a:solidFill>
            <a:srgbClr val="9900FF"/>
          </a:solidFill>
          <a:ln w="9525" algn="ctr">
            <a:noFill/>
            <a:miter lim="800000"/>
            <a:headEnd/>
            <a:tailEnd type="none" w="med" len="lg"/>
          </a:ln>
          <a:effectLst/>
        </p:spPr>
        <p:txBody>
          <a:bodyPr anchor="ctr"/>
          <a:lstStyle/>
          <a:p>
            <a:pPr marL="1588" indent="-1588">
              <a:defRPr/>
            </a:pPr>
            <a:r>
              <a:rPr lang="en-US" sz="2400">
                <a:solidFill>
                  <a:srgbClr val="FFFFFF"/>
                </a:solidFill>
              </a:rPr>
              <a:t>FOR INQUIRING MINDS</a:t>
            </a:r>
          </a:p>
        </p:txBody>
      </p:sp>
      <p:sp>
        <p:nvSpPr>
          <p:cNvPr id="345096" name="Rectangle 8"/>
          <p:cNvSpPr>
            <a:spLocks noChangeAspect="1" noChangeArrowheads="1"/>
          </p:cNvSpPr>
          <p:nvPr/>
        </p:nvSpPr>
        <p:spPr bwMode="auto">
          <a:xfrm>
            <a:off x="8839200" y="533400"/>
            <a:ext cx="136525" cy="136525"/>
          </a:xfrm>
          <a:prstGeom prst="rect">
            <a:avLst/>
          </a:prstGeom>
          <a:solidFill>
            <a:srgbClr val="9900CC"/>
          </a:solidFill>
          <a:ln w="9525" algn="ctr">
            <a:solidFill>
              <a:srgbClr val="9900CC"/>
            </a:solidFill>
            <a:miter lim="800000"/>
            <a:headEnd/>
            <a:tailEnd type="none" w="med" len="lg"/>
          </a:ln>
          <a:effectLst/>
        </p:spPr>
        <p:txBody>
          <a:bodyPr wrap="none" anchor="ctr"/>
          <a:lstStyle/>
          <a:p>
            <a:pPr>
              <a:defRPr/>
            </a:pPr>
            <a:endParaRPr lang="en-US">
              <a:latin typeface="Tahoma" pitchFamily="34" charset="0"/>
            </a:endParaRPr>
          </a:p>
        </p:txBody>
      </p:sp>
      <p:sp>
        <p:nvSpPr>
          <p:cNvPr id="345098" name="Rectangle 10"/>
          <p:cNvSpPr>
            <a:spLocks noChangeArrowheads="1"/>
          </p:cNvSpPr>
          <p:nvPr/>
        </p:nvSpPr>
        <p:spPr bwMode="auto">
          <a:xfrm>
            <a:off x="0" y="152400"/>
            <a:ext cx="228600" cy="503238"/>
          </a:xfrm>
          <a:prstGeom prst="rect">
            <a:avLst/>
          </a:prstGeom>
          <a:solidFill>
            <a:srgbClr val="6066FF"/>
          </a:solidFill>
          <a:ln w="9525" algn="ctr">
            <a:noFill/>
            <a:miter lim="800000"/>
            <a:headEnd/>
            <a:tailEnd type="none" w="med" len="lg"/>
          </a:ln>
          <a:effectLst/>
        </p:spPr>
        <p:txBody>
          <a:bodyPr wrap="none" anchor="ctr"/>
          <a:lstStyle/>
          <a:p>
            <a:pPr>
              <a:defRPr/>
            </a:pPr>
            <a:endParaRPr lang="en-US">
              <a:latin typeface="Tahoma" pitchFamily="34" charset="0"/>
            </a:endParaRPr>
          </a:p>
        </p:txBody>
      </p:sp>
    </p:spTree>
  </p:cSld>
  <p:clrMap bg1="lt1" tx1="dk1" bg2="lt2" tx2="dk2" accent1="accent1" accent2="accent2" accent3="accent3" accent4="accent4" accent5="accent5" accent6="accent6" hlink="hlink" folHlink="folHlink"/>
  <p:sldLayoutIdLst>
    <p:sldLayoutId id="2147484042" r:id="rId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5090">
                                            <p:txEl>
                                              <p:pRg st="0" end="0"/>
                                            </p:txEl>
                                          </p:spTgt>
                                        </p:tgtEl>
                                        <p:attrNameLst>
                                          <p:attrName>style.visibility</p:attrName>
                                        </p:attrNameLst>
                                      </p:cBhvr>
                                      <p:to>
                                        <p:strVal val="visible"/>
                                      </p:to>
                                    </p:set>
                                    <p:animEffect transition="in" filter="wipe(left)">
                                      <p:cBhvr>
                                        <p:cTn id="7" dur="500"/>
                                        <p:tgtEl>
                                          <p:spTgt spid="34509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45090">
                                            <p:txEl>
                                              <p:pRg st="1" end="1"/>
                                            </p:txEl>
                                          </p:spTgt>
                                        </p:tgtEl>
                                        <p:attrNameLst>
                                          <p:attrName>style.visibility</p:attrName>
                                        </p:attrNameLst>
                                      </p:cBhvr>
                                      <p:to>
                                        <p:strVal val="visible"/>
                                      </p:to>
                                    </p:set>
                                    <p:animEffect transition="in" filter="wipe(left)">
                                      <p:cBhvr>
                                        <p:cTn id="11" dur="500"/>
                                        <p:tgtEl>
                                          <p:spTgt spid="34509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45090">
                                            <p:txEl>
                                              <p:pRg st="2" end="2"/>
                                            </p:txEl>
                                          </p:spTgt>
                                        </p:tgtEl>
                                        <p:attrNameLst>
                                          <p:attrName>style.visibility</p:attrName>
                                        </p:attrNameLst>
                                      </p:cBhvr>
                                      <p:to>
                                        <p:strVal val="visible"/>
                                      </p:to>
                                    </p:set>
                                    <p:animEffect transition="in" filter="wipe(left)">
                                      <p:cBhvr>
                                        <p:cTn id="15" dur="500"/>
                                        <p:tgtEl>
                                          <p:spTgt spid="34509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45090">
                                            <p:txEl>
                                              <p:pRg st="3" end="3"/>
                                            </p:txEl>
                                          </p:spTgt>
                                        </p:tgtEl>
                                        <p:attrNameLst>
                                          <p:attrName>style.visibility</p:attrName>
                                        </p:attrNameLst>
                                      </p:cBhvr>
                                      <p:to>
                                        <p:strVal val="visible"/>
                                      </p:to>
                                    </p:set>
                                    <p:animEffect transition="in" filter="wipe(left)">
                                      <p:cBhvr>
                                        <p:cTn id="19" dur="500"/>
                                        <p:tgtEl>
                                          <p:spTgt spid="34509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45090">
                                            <p:txEl>
                                              <p:pRg st="4" end="4"/>
                                            </p:txEl>
                                          </p:spTgt>
                                        </p:tgtEl>
                                        <p:attrNameLst>
                                          <p:attrName>style.visibility</p:attrName>
                                        </p:attrNameLst>
                                      </p:cBhvr>
                                      <p:to>
                                        <p:strVal val="visible"/>
                                      </p:to>
                                    </p:set>
                                    <p:animEffect transition="in" filter="wipe(left)">
                                      <p:cBhvr>
                                        <p:cTn id="23" dur="500"/>
                                        <p:tgtEl>
                                          <p:spTgt spid="3450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0" grpId="0" build="p">
        <p:tmplLst>
          <p:tmpl lvl="1">
            <p:tnLst>
              <p:par>
                <p:cTn presetID="22" presetClass="entr" presetSubtype="8" fill="hold" nodeType="clickEffect">
                  <p:stCondLst>
                    <p:cond delay="0"/>
                  </p:stCondLst>
                  <p:childTnLst>
                    <p:set>
                      <p:cBhvr>
                        <p:cTn dur="1" fill="hold">
                          <p:stCondLst>
                            <p:cond delay="0"/>
                          </p:stCondLst>
                        </p:cTn>
                        <p:tgtEl>
                          <p:spTgt spid="345090"/>
                        </p:tgtEl>
                        <p:attrNameLst>
                          <p:attrName>style.visibility</p:attrName>
                        </p:attrNameLst>
                      </p:cBhvr>
                      <p:to>
                        <p:strVal val="visible"/>
                      </p:to>
                    </p:set>
                    <p:animEffect transition="in" filter="wipe(left)">
                      <p:cBhvr>
                        <p:cTn dur="500"/>
                        <p:tgtEl>
                          <p:spTgt spid="34509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45090"/>
                        </p:tgtEl>
                        <p:attrNameLst>
                          <p:attrName>style.visibility</p:attrName>
                        </p:attrNameLst>
                      </p:cBhvr>
                      <p:to>
                        <p:strVal val="visible"/>
                      </p:to>
                    </p:set>
                    <p:animEffect transition="in" filter="wipe(left)">
                      <p:cBhvr>
                        <p:cTn dur="500"/>
                        <p:tgtEl>
                          <p:spTgt spid="34509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45090"/>
                        </p:tgtEl>
                        <p:attrNameLst>
                          <p:attrName>style.visibility</p:attrName>
                        </p:attrNameLst>
                      </p:cBhvr>
                      <p:to>
                        <p:strVal val="visible"/>
                      </p:to>
                    </p:set>
                    <p:animEffect transition="in" filter="wipe(left)">
                      <p:cBhvr>
                        <p:cTn dur="500"/>
                        <p:tgtEl>
                          <p:spTgt spid="34509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45090"/>
                        </p:tgtEl>
                        <p:attrNameLst>
                          <p:attrName>style.visibility</p:attrName>
                        </p:attrNameLst>
                      </p:cBhvr>
                      <p:to>
                        <p:strVal val="visible"/>
                      </p:to>
                    </p:set>
                    <p:animEffect transition="in" filter="wipe(left)">
                      <p:cBhvr>
                        <p:cTn dur="500"/>
                        <p:tgtEl>
                          <p:spTgt spid="34509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45090"/>
                        </p:tgtEl>
                        <p:attrNameLst>
                          <p:attrName>style.visibility</p:attrName>
                        </p:attrNameLst>
                      </p:cBhvr>
                      <p:to>
                        <p:strVal val="visible"/>
                      </p:to>
                    </p:set>
                    <p:animEffect transition="in" filter="wipe(left)">
                      <p:cBhvr>
                        <p:cTn dur="500"/>
                        <p:tgtEl>
                          <p:spTgt spid="345090"/>
                        </p:tgtEl>
                      </p:cBhvr>
                    </p:animEffect>
                  </p:childTnLst>
                </p:cTn>
              </p:par>
            </p:tnLst>
          </p:tmpl>
        </p:tmplLst>
      </p:bldP>
    </p:bldLst>
  </p:timing>
  <p:txStyles>
    <p:titleStyle>
      <a:lvl1pPr algn="ctr" rtl="0" eaLnBrk="0" fontAlgn="base" hangingPunct="0">
        <a:lnSpc>
          <a:spcPct val="85000"/>
        </a:lnSpc>
        <a:spcBef>
          <a:spcPct val="0"/>
        </a:spcBef>
        <a:spcAft>
          <a:spcPct val="0"/>
        </a:spcAft>
        <a:defRPr sz="3600" b="1">
          <a:solidFill>
            <a:srgbClr val="9E2F60"/>
          </a:solidFill>
          <a:latin typeface="+mj-lt"/>
          <a:ea typeface="+mj-ea"/>
          <a:cs typeface="+mj-cs"/>
        </a:defRPr>
      </a:lvl1pPr>
      <a:lvl2pPr algn="ctr" rtl="0" eaLnBrk="0" fontAlgn="base" hangingPunct="0">
        <a:lnSpc>
          <a:spcPct val="85000"/>
        </a:lnSpc>
        <a:spcBef>
          <a:spcPct val="0"/>
        </a:spcBef>
        <a:spcAft>
          <a:spcPct val="0"/>
        </a:spcAft>
        <a:defRPr sz="3600" b="1">
          <a:solidFill>
            <a:srgbClr val="9E2F60"/>
          </a:solidFill>
          <a:latin typeface="Arial" pitchFamily="34" charset="0"/>
        </a:defRPr>
      </a:lvl2pPr>
      <a:lvl3pPr algn="ctr" rtl="0" eaLnBrk="0" fontAlgn="base" hangingPunct="0">
        <a:lnSpc>
          <a:spcPct val="85000"/>
        </a:lnSpc>
        <a:spcBef>
          <a:spcPct val="0"/>
        </a:spcBef>
        <a:spcAft>
          <a:spcPct val="0"/>
        </a:spcAft>
        <a:defRPr sz="3600" b="1">
          <a:solidFill>
            <a:srgbClr val="9E2F60"/>
          </a:solidFill>
          <a:latin typeface="Arial" pitchFamily="34" charset="0"/>
        </a:defRPr>
      </a:lvl3pPr>
      <a:lvl4pPr algn="ctr" rtl="0" eaLnBrk="0" fontAlgn="base" hangingPunct="0">
        <a:lnSpc>
          <a:spcPct val="85000"/>
        </a:lnSpc>
        <a:spcBef>
          <a:spcPct val="0"/>
        </a:spcBef>
        <a:spcAft>
          <a:spcPct val="0"/>
        </a:spcAft>
        <a:defRPr sz="3600" b="1">
          <a:solidFill>
            <a:srgbClr val="9E2F60"/>
          </a:solidFill>
          <a:latin typeface="Arial" pitchFamily="34" charset="0"/>
        </a:defRPr>
      </a:lvl4pPr>
      <a:lvl5pPr algn="ctr" rtl="0" eaLnBrk="0" fontAlgn="base" hangingPunct="0">
        <a:lnSpc>
          <a:spcPct val="85000"/>
        </a:lnSpc>
        <a:spcBef>
          <a:spcPct val="0"/>
        </a:spcBef>
        <a:spcAft>
          <a:spcPct val="0"/>
        </a:spcAft>
        <a:defRPr sz="3600" b="1">
          <a:solidFill>
            <a:srgbClr val="9E2F60"/>
          </a:solidFill>
          <a:latin typeface="Arial" pitchFamily="34" charset="0"/>
        </a:defRPr>
      </a:lvl5pPr>
      <a:lvl6pPr marL="457200" algn="ctr" rtl="0" eaLnBrk="1" fontAlgn="base" hangingPunct="1">
        <a:lnSpc>
          <a:spcPct val="85000"/>
        </a:lnSpc>
        <a:spcBef>
          <a:spcPct val="0"/>
        </a:spcBef>
        <a:spcAft>
          <a:spcPct val="0"/>
        </a:spcAft>
        <a:defRPr sz="3600" b="1">
          <a:solidFill>
            <a:srgbClr val="9E2F60"/>
          </a:solidFill>
          <a:latin typeface="Arial" pitchFamily="34" charset="0"/>
        </a:defRPr>
      </a:lvl6pPr>
      <a:lvl7pPr marL="914400" algn="ctr" rtl="0" eaLnBrk="1" fontAlgn="base" hangingPunct="1">
        <a:lnSpc>
          <a:spcPct val="85000"/>
        </a:lnSpc>
        <a:spcBef>
          <a:spcPct val="0"/>
        </a:spcBef>
        <a:spcAft>
          <a:spcPct val="0"/>
        </a:spcAft>
        <a:defRPr sz="3600" b="1">
          <a:solidFill>
            <a:srgbClr val="9E2F60"/>
          </a:solidFill>
          <a:latin typeface="Arial" pitchFamily="34" charset="0"/>
        </a:defRPr>
      </a:lvl7pPr>
      <a:lvl8pPr marL="1371600" algn="ctr" rtl="0" eaLnBrk="1" fontAlgn="base" hangingPunct="1">
        <a:lnSpc>
          <a:spcPct val="85000"/>
        </a:lnSpc>
        <a:spcBef>
          <a:spcPct val="0"/>
        </a:spcBef>
        <a:spcAft>
          <a:spcPct val="0"/>
        </a:spcAft>
        <a:defRPr sz="3600" b="1">
          <a:solidFill>
            <a:srgbClr val="9E2F60"/>
          </a:solidFill>
          <a:latin typeface="Arial" pitchFamily="34" charset="0"/>
        </a:defRPr>
      </a:lvl8pPr>
      <a:lvl9pPr marL="1828800" algn="ctr" rtl="0" eaLnBrk="1" fontAlgn="base" hangingPunct="1">
        <a:lnSpc>
          <a:spcPct val="85000"/>
        </a:lnSpc>
        <a:spcBef>
          <a:spcPct val="0"/>
        </a:spcBef>
        <a:spcAft>
          <a:spcPct val="0"/>
        </a:spcAft>
        <a:defRPr sz="3600" b="1">
          <a:solidFill>
            <a:srgbClr val="9E2F60"/>
          </a:solidFill>
          <a:latin typeface="Arial" pitchFamily="34" charset="0"/>
        </a:defRPr>
      </a:lvl9pPr>
    </p:titleStyle>
    <p:bodyStyle>
      <a:lvl1pPr marL="342900" indent="-342900" algn="l" rtl="0" eaLnBrk="0" fontAlgn="base" hangingPunct="0">
        <a:spcBef>
          <a:spcPct val="20000"/>
        </a:spcBef>
        <a:spcAft>
          <a:spcPct val="0"/>
        </a:spcAft>
        <a:buClr>
          <a:srgbClr val="000000"/>
        </a:buClr>
        <a:buSzPct val="7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AFDFFF"/>
        </a:solidFill>
        <a:effectLst/>
      </p:bgPr>
    </p:bg>
    <p:spTree>
      <p:nvGrpSpPr>
        <p:cNvPr id="1" name=""/>
        <p:cNvGrpSpPr/>
        <p:nvPr/>
      </p:nvGrpSpPr>
      <p:grpSpPr>
        <a:xfrm>
          <a:off x="0" y="0"/>
          <a:ext cx="0" cy="0"/>
          <a:chOff x="0" y="0"/>
          <a:chExt cx="0" cy="0"/>
        </a:xfrm>
      </p:grpSpPr>
      <p:sp>
        <p:nvSpPr>
          <p:cNvPr id="508930" name="Rectangle 2"/>
          <p:cNvSpPr>
            <a:spLocks noGrp="1" noChangeArrowheads="1"/>
          </p:cNvSpPr>
          <p:nvPr>
            <p:ph type="body" idx="1"/>
          </p:nvPr>
        </p:nvSpPr>
        <p:spPr bwMode="auto">
          <a:xfrm>
            <a:off x="228600" y="1219200"/>
            <a:ext cx="8686800" cy="5181600"/>
          </a:xfrm>
          <a:prstGeom prst="rect">
            <a:avLst/>
          </a:prstGeom>
          <a:solidFill>
            <a:schemeClr val="folHlink">
              <a:alpha val="47058"/>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 </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508931" name="Rectangle 3"/>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37C14A30-BD66-410F-A323-1AAE3AC7022B}"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508932" name="Line 4"/>
          <p:cNvSpPr>
            <a:spLocks noChangeShapeType="1"/>
          </p:cNvSpPr>
          <p:nvPr/>
        </p:nvSpPr>
        <p:spPr bwMode="auto">
          <a:xfrm rot="5400000" flipV="1">
            <a:off x="4572000" y="-3962400"/>
            <a:ext cx="0" cy="9144000"/>
          </a:xfrm>
          <a:prstGeom prst="line">
            <a:avLst/>
          </a:prstGeom>
          <a:noFill/>
          <a:ln w="28575">
            <a:solidFill>
              <a:srgbClr val="3333CC"/>
            </a:solidFill>
            <a:prstDash val="sysDot"/>
            <a:round/>
            <a:headEnd/>
            <a:tailEnd type="none" w="med" len="lg"/>
          </a:ln>
          <a:effectLst/>
        </p:spPr>
        <p:txBody>
          <a:bodyPr/>
          <a:lstStyle/>
          <a:p>
            <a:pPr>
              <a:defRPr/>
            </a:pPr>
            <a:endParaRPr lang="en-US">
              <a:latin typeface="Tahoma" pitchFamily="34" charset="0"/>
            </a:endParaRPr>
          </a:p>
        </p:txBody>
      </p:sp>
      <p:sp>
        <p:nvSpPr>
          <p:cNvPr id="508934" name="Text Box 6"/>
          <p:cNvSpPr txBox="1">
            <a:spLocks noChangeArrowheads="1"/>
          </p:cNvSpPr>
          <p:nvPr/>
        </p:nvSpPr>
        <p:spPr bwMode="auto">
          <a:xfrm>
            <a:off x="304800" y="228600"/>
            <a:ext cx="2438400" cy="762000"/>
          </a:xfrm>
          <a:prstGeom prst="rect">
            <a:avLst/>
          </a:prstGeom>
          <a:solidFill>
            <a:srgbClr val="C9E9FF"/>
          </a:solidFill>
          <a:ln w="31750" algn="ctr">
            <a:solidFill>
              <a:srgbClr val="3399FF"/>
            </a:solidFill>
            <a:miter lim="800000"/>
            <a:headEnd/>
            <a:tailEnd type="none" w="med" len="lg"/>
          </a:ln>
          <a:effectLst/>
        </p:spPr>
        <p:txBody>
          <a:bodyPr anchor="ctr"/>
          <a:lstStyle/>
          <a:p>
            <a:pPr marL="1588" indent="-1588" algn="ctr">
              <a:defRPr/>
            </a:pPr>
            <a:r>
              <a:rPr lang="en-US" sz="2400" b="1">
                <a:solidFill>
                  <a:srgbClr val="1DA4FF"/>
                </a:solidFill>
              </a:rPr>
              <a:t>GLOBAL </a:t>
            </a:r>
          </a:p>
          <a:p>
            <a:pPr marL="1588" indent="-1588" algn="ctr">
              <a:spcBef>
                <a:spcPct val="0"/>
              </a:spcBef>
              <a:defRPr/>
            </a:pPr>
            <a:r>
              <a:rPr lang="en-US" sz="2400" b="1">
                <a:solidFill>
                  <a:srgbClr val="1DA4FF"/>
                </a:solidFill>
              </a:rPr>
              <a:t>COMPARISON</a:t>
            </a:r>
          </a:p>
        </p:txBody>
      </p:sp>
      <p:sp>
        <p:nvSpPr>
          <p:cNvPr id="508939" name="Line 11"/>
          <p:cNvSpPr>
            <a:spLocks noChangeShapeType="1"/>
          </p:cNvSpPr>
          <p:nvPr/>
        </p:nvSpPr>
        <p:spPr bwMode="auto">
          <a:xfrm rot="5400000" flipV="1">
            <a:off x="4572000" y="2133600"/>
            <a:ext cx="0" cy="8686800"/>
          </a:xfrm>
          <a:prstGeom prst="line">
            <a:avLst/>
          </a:prstGeom>
          <a:noFill/>
          <a:ln w="28575">
            <a:solidFill>
              <a:srgbClr val="3333CC"/>
            </a:solidFill>
            <a:prstDash val="sysDot"/>
            <a:round/>
            <a:headEnd/>
            <a:tailEnd type="none" w="med" len="lg"/>
          </a:ln>
          <a:effectLst/>
        </p:spPr>
        <p:txBody>
          <a:bodyPr/>
          <a:lstStyle/>
          <a:p>
            <a:pPr>
              <a:defRPr/>
            </a:pPr>
            <a:endParaRPr lang="en-US">
              <a:latin typeface="Tahoma" pitchFamily="34"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8930">
                                            <p:bg/>
                                          </p:spTgt>
                                        </p:tgtEl>
                                        <p:attrNameLst>
                                          <p:attrName>style.visibility</p:attrName>
                                        </p:attrNameLst>
                                      </p:cBhvr>
                                      <p:to>
                                        <p:strVal val="visible"/>
                                      </p:to>
                                    </p:set>
                                    <p:animEffect transition="in" filter="wipe(left)">
                                      <p:cBhvr>
                                        <p:cTn id="7" dur="500"/>
                                        <p:tgtEl>
                                          <p:spTgt spid="508930">
                                            <p:bg/>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08930">
                                            <p:txEl>
                                              <p:pRg st="0" end="0"/>
                                            </p:txEl>
                                          </p:spTgt>
                                        </p:tgtEl>
                                        <p:attrNameLst>
                                          <p:attrName>style.visibility</p:attrName>
                                        </p:attrNameLst>
                                      </p:cBhvr>
                                      <p:to>
                                        <p:strVal val="visible"/>
                                      </p:to>
                                    </p:set>
                                    <p:animEffect transition="in" filter="wipe(left)">
                                      <p:cBhvr>
                                        <p:cTn id="11" dur="500"/>
                                        <p:tgtEl>
                                          <p:spTgt spid="508930">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08930">
                                            <p:txEl>
                                              <p:pRg st="1" end="1"/>
                                            </p:txEl>
                                          </p:spTgt>
                                        </p:tgtEl>
                                        <p:attrNameLst>
                                          <p:attrName>style.visibility</p:attrName>
                                        </p:attrNameLst>
                                      </p:cBhvr>
                                      <p:to>
                                        <p:strVal val="visible"/>
                                      </p:to>
                                    </p:set>
                                    <p:animEffect transition="in" filter="wipe(left)">
                                      <p:cBhvr>
                                        <p:cTn id="15" dur="500"/>
                                        <p:tgtEl>
                                          <p:spTgt spid="508930">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08930">
                                            <p:txEl>
                                              <p:pRg st="2" end="2"/>
                                            </p:txEl>
                                          </p:spTgt>
                                        </p:tgtEl>
                                        <p:attrNameLst>
                                          <p:attrName>style.visibility</p:attrName>
                                        </p:attrNameLst>
                                      </p:cBhvr>
                                      <p:to>
                                        <p:strVal val="visible"/>
                                      </p:to>
                                    </p:set>
                                    <p:animEffect transition="in" filter="wipe(left)">
                                      <p:cBhvr>
                                        <p:cTn id="19" dur="500"/>
                                        <p:tgtEl>
                                          <p:spTgt spid="508930">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08930">
                                            <p:txEl>
                                              <p:pRg st="3" end="3"/>
                                            </p:txEl>
                                          </p:spTgt>
                                        </p:tgtEl>
                                        <p:attrNameLst>
                                          <p:attrName>style.visibility</p:attrName>
                                        </p:attrNameLst>
                                      </p:cBhvr>
                                      <p:to>
                                        <p:strVal val="visible"/>
                                      </p:to>
                                    </p:set>
                                    <p:animEffect transition="in" filter="wipe(left)">
                                      <p:cBhvr>
                                        <p:cTn id="23" dur="500"/>
                                        <p:tgtEl>
                                          <p:spTgt spid="508930">
                                            <p:txEl>
                                              <p:pRg st="3" end="3"/>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08930">
                                            <p:txEl>
                                              <p:pRg st="4" end="4"/>
                                            </p:txEl>
                                          </p:spTgt>
                                        </p:tgtEl>
                                        <p:attrNameLst>
                                          <p:attrName>style.visibility</p:attrName>
                                        </p:attrNameLst>
                                      </p:cBhvr>
                                      <p:to>
                                        <p:strVal val="visible"/>
                                      </p:to>
                                    </p:set>
                                    <p:animEffect transition="in" filter="wipe(left)">
                                      <p:cBhvr>
                                        <p:cTn id="27" dur="500"/>
                                        <p:tgtEl>
                                          <p:spTgt spid="5089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0" grpId="0" build="p" animBg="1">
        <p:tmplLst>
          <p:tmpl lvl="1">
            <p:tnLst>
              <p:par>
                <p:cTn presetID="22" presetClass="entr" presetSubtype="8" fill="hold" nodeType="after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
            <p:tnLst>
              <p:par>
                <p:cTn presetID="22" presetClass="entr" presetSubtype="8" fill="hold" nodeType="clickEffect">
                  <p:stCondLst>
                    <p:cond delay="0"/>
                  </p:stCondLst>
                  <p:childTnLst>
                    <p:set>
                      <p:cBhvr>
                        <p:cTn dur="1" fill="hold">
                          <p:stCondLst>
                            <p:cond delay="0"/>
                          </p:stCondLst>
                        </p:cTn>
                        <p:tgtEl>
                          <p:spTgt spid="508930"/>
                        </p:tgtEl>
                        <p:attrNameLst>
                          <p:attrName>style.visibility</p:attrName>
                        </p:attrNameLst>
                      </p:cBhvr>
                      <p:to>
                        <p:strVal val="visible"/>
                      </p:to>
                    </p:set>
                    <p:animEffect transition="in" filter="wipe(left)">
                      <p:cBhvr>
                        <p:cTn dur="500"/>
                        <p:tgtEl>
                          <p:spTgt spid="508930"/>
                        </p:tgtEl>
                      </p:cBhvr>
                    </p:animEffect>
                  </p:childTnLst>
                </p:cTn>
              </p:par>
            </p:tnLst>
          </p:tmpl>
        </p:tmplLst>
      </p:bldP>
    </p:bldLst>
  </p:timing>
  <p:txStyles>
    <p:titleStyle>
      <a:lvl1pPr algn="ctr" rtl="0" eaLnBrk="0" fontAlgn="base" hangingPunct="0">
        <a:lnSpc>
          <a:spcPct val="85000"/>
        </a:lnSpc>
        <a:spcBef>
          <a:spcPct val="0"/>
        </a:spcBef>
        <a:spcAft>
          <a:spcPct val="0"/>
        </a:spcAft>
        <a:defRPr sz="3600" b="1">
          <a:solidFill>
            <a:srgbClr val="9E2F60"/>
          </a:solidFill>
          <a:latin typeface="+mj-lt"/>
          <a:ea typeface="+mj-ea"/>
          <a:cs typeface="+mj-cs"/>
        </a:defRPr>
      </a:lvl1pPr>
      <a:lvl2pPr algn="ctr" rtl="0" eaLnBrk="0" fontAlgn="base" hangingPunct="0">
        <a:lnSpc>
          <a:spcPct val="85000"/>
        </a:lnSpc>
        <a:spcBef>
          <a:spcPct val="0"/>
        </a:spcBef>
        <a:spcAft>
          <a:spcPct val="0"/>
        </a:spcAft>
        <a:defRPr sz="3600" b="1">
          <a:solidFill>
            <a:srgbClr val="9E2F60"/>
          </a:solidFill>
          <a:latin typeface="Arial" pitchFamily="34" charset="0"/>
        </a:defRPr>
      </a:lvl2pPr>
      <a:lvl3pPr algn="ctr" rtl="0" eaLnBrk="0" fontAlgn="base" hangingPunct="0">
        <a:lnSpc>
          <a:spcPct val="85000"/>
        </a:lnSpc>
        <a:spcBef>
          <a:spcPct val="0"/>
        </a:spcBef>
        <a:spcAft>
          <a:spcPct val="0"/>
        </a:spcAft>
        <a:defRPr sz="3600" b="1">
          <a:solidFill>
            <a:srgbClr val="9E2F60"/>
          </a:solidFill>
          <a:latin typeface="Arial" pitchFamily="34" charset="0"/>
        </a:defRPr>
      </a:lvl3pPr>
      <a:lvl4pPr algn="ctr" rtl="0" eaLnBrk="0" fontAlgn="base" hangingPunct="0">
        <a:lnSpc>
          <a:spcPct val="85000"/>
        </a:lnSpc>
        <a:spcBef>
          <a:spcPct val="0"/>
        </a:spcBef>
        <a:spcAft>
          <a:spcPct val="0"/>
        </a:spcAft>
        <a:defRPr sz="3600" b="1">
          <a:solidFill>
            <a:srgbClr val="9E2F60"/>
          </a:solidFill>
          <a:latin typeface="Arial" pitchFamily="34" charset="0"/>
        </a:defRPr>
      </a:lvl4pPr>
      <a:lvl5pPr algn="ctr" rtl="0" eaLnBrk="0" fontAlgn="base" hangingPunct="0">
        <a:lnSpc>
          <a:spcPct val="85000"/>
        </a:lnSpc>
        <a:spcBef>
          <a:spcPct val="0"/>
        </a:spcBef>
        <a:spcAft>
          <a:spcPct val="0"/>
        </a:spcAft>
        <a:defRPr sz="3600" b="1">
          <a:solidFill>
            <a:srgbClr val="9E2F60"/>
          </a:solidFill>
          <a:latin typeface="Arial" pitchFamily="34" charset="0"/>
        </a:defRPr>
      </a:lvl5pPr>
      <a:lvl6pPr marL="457200" algn="ctr" rtl="0" eaLnBrk="1" fontAlgn="base" hangingPunct="1">
        <a:lnSpc>
          <a:spcPct val="85000"/>
        </a:lnSpc>
        <a:spcBef>
          <a:spcPct val="0"/>
        </a:spcBef>
        <a:spcAft>
          <a:spcPct val="0"/>
        </a:spcAft>
        <a:defRPr sz="3600" b="1">
          <a:solidFill>
            <a:srgbClr val="9E2F60"/>
          </a:solidFill>
          <a:latin typeface="Arial" pitchFamily="34" charset="0"/>
        </a:defRPr>
      </a:lvl6pPr>
      <a:lvl7pPr marL="914400" algn="ctr" rtl="0" eaLnBrk="1" fontAlgn="base" hangingPunct="1">
        <a:lnSpc>
          <a:spcPct val="85000"/>
        </a:lnSpc>
        <a:spcBef>
          <a:spcPct val="0"/>
        </a:spcBef>
        <a:spcAft>
          <a:spcPct val="0"/>
        </a:spcAft>
        <a:defRPr sz="3600" b="1">
          <a:solidFill>
            <a:srgbClr val="9E2F60"/>
          </a:solidFill>
          <a:latin typeface="Arial" pitchFamily="34" charset="0"/>
        </a:defRPr>
      </a:lvl7pPr>
      <a:lvl8pPr marL="1371600" algn="ctr" rtl="0" eaLnBrk="1" fontAlgn="base" hangingPunct="1">
        <a:lnSpc>
          <a:spcPct val="85000"/>
        </a:lnSpc>
        <a:spcBef>
          <a:spcPct val="0"/>
        </a:spcBef>
        <a:spcAft>
          <a:spcPct val="0"/>
        </a:spcAft>
        <a:defRPr sz="3600" b="1">
          <a:solidFill>
            <a:srgbClr val="9E2F60"/>
          </a:solidFill>
          <a:latin typeface="Arial" pitchFamily="34" charset="0"/>
        </a:defRPr>
      </a:lvl8pPr>
      <a:lvl9pPr marL="1828800" algn="ctr" rtl="0" eaLnBrk="1" fontAlgn="base" hangingPunct="1">
        <a:lnSpc>
          <a:spcPct val="85000"/>
        </a:lnSpc>
        <a:spcBef>
          <a:spcPct val="0"/>
        </a:spcBef>
        <a:spcAft>
          <a:spcPct val="0"/>
        </a:spcAft>
        <a:defRPr sz="3600" b="1">
          <a:solidFill>
            <a:srgbClr val="9E2F60"/>
          </a:solidFill>
          <a:latin typeface="Arial" pitchFamily="34" charset="0"/>
        </a:defRPr>
      </a:lvl9pPr>
    </p:titleStyle>
    <p:bodyStyle>
      <a:lvl1pPr marL="342900" indent="-342900" algn="l" rtl="0" eaLnBrk="0" fontAlgn="base" hangingPunct="0">
        <a:spcBef>
          <a:spcPct val="20000"/>
        </a:spcBef>
        <a:spcAft>
          <a:spcPct val="0"/>
        </a:spcAft>
        <a:buClr>
          <a:srgbClr val="000000"/>
        </a:buClr>
        <a:buSzPct val="70000"/>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0000"/>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0000"/>
        <a:buFont typeface="Wingdings" panose="05000000000000000000"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7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70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70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70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70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7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401410" name="Rectangle 2"/>
          <p:cNvSpPr>
            <a:spLocks noChangeArrowheads="1"/>
          </p:cNvSpPr>
          <p:nvPr/>
        </p:nvSpPr>
        <p:spPr bwMode="auto">
          <a:xfrm>
            <a:off x="7772400" y="6553200"/>
            <a:ext cx="1371600" cy="304800"/>
          </a:xfrm>
          <a:prstGeom prst="rect">
            <a:avLst/>
          </a:prstGeom>
          <a:noFill/>
          <a:ln w="9525">
            <a:noFill/>
            <a:miter lim="800000"/>
            <a:headEnd/>
            <a:tailEnd/>
          </a:ln>
          <a:effectLst/>
        </p:spPr>
        <p:txBody>
          <a:bodyPr anchor="ctr" anchorCtr="1"/>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lnSpc>
                <a:spcPct val="100000"/>
              </a:lnSpc>
              <a:spcBef>
                <a:spcPct val="0"/>
              </a:spcBef>
              <a:buClrTx/>
              <a:buSzTx/>
              <a:buFontTx/>
              <a:buNone/>
            </a:pPr>
            <a:fld id="{1DD8448C-F8AA-463A-8F8A-3CE309DE53B7}" type="slidenum">
              <a:rPr lang="zh-CN" altLang="en-US" sz="1400">
                <a:solidFill>
                  <a:srgbClr val="5F5F5F"/>
                </a:solidFill>
                <a:ea typeface="宋体" panose="02010600030101010101" pitchFamily="2" charset="-122"/>
              </a:rPr>
              <a:pPr algn="r" eaLnBrk="1" hangingPunct="1">
                <a:lnSpc>
                  <a:spcPct val="100000"/>
                </a:lnSpc>
                <a:spcBef>
                  <a:spcPct val="0"/>
                </a:spcBef>
                <a:buClrTx/>
                <a:buSzTx/>
                <a:buFontTx/>
                <a:buNone/>
              </a:pPr>
              <a:t>‹#›</a:t>
            </a:fld>
            <a:r>
              <a:rPr lang="en-US" altLang="zh-CN" sz="1400">
                <a:solidFill>
                  <a:srgbClr val="5F5F5F"/>
                </a:solidFill>
                <a:ea typeface="宋体" panose="02010600030101010101" pitchFamily="2" charset="-122"/>
              </a:rPr>
              <a:t> of 47</a:t>
            </a:r>
          </a:p>
        </p:txBody>
      </p:sp>
      <p:sp>
        <p:nvSpPr>
          <p:cNvPr id="401411" name="Line 3"/>
          <p:cNvSpPr>
            <a:spLocks noChangeShapeType="1"/>
          </p:cNvSpPr>
          <p:nvPr/>
        </p:nvSpPr>
        <p:spPr bwMode="auto">
          <a:xfrm rot="-5400000" flipH="1" flipV="1">
            <a:off x="4572000" y="1981200"/>
            <a:ext cx="0" cy="9144000"/>
          </a:xfrm>
          <a:prstGeom prst="line">
            <a:avLst/>
          </a:prstGeom>
          <a:noFill/>
          <a:ln w="19050">
            <a:solidFill>
              <a:srgbClr val="808080"/>
            </a:solidFill>
            <a:prstDash val="lgDash"/>
            <a:round/>
            <a:headEnd/>
            <a:tailEnd type="none" w="med" len="lg"/>
          </a:ln>
          <a:effectLst/>
        </p:spPr>
        <p:txBody>
          <a:bodyPr/>
          <a:lstStyle/>
          <a:p>
            <a:pPr>
              <a:defRPr/>
            </a:pPr>
            <a:endParaRPr lang="en-US">
              <a:latin typeface="Tahoma" pitchFamily="34" charset="0"/>
            </a:endParaRPr>
          </a:p>
        </p:txBody>
      </p:sp>
      <p:sp>
        <p:nvSpPr>
          <p:cNvPr id="401413" name="Rectangle 5"/>
          <p:cNvSpPr>
            <a:spLocks noGrp="1" noChangeArrowheads="1"/>
          </p:cNvSpPr>
          <p:nvPr>
            <p:ph type="body" idx="1"/>
          </p:nvPr>
        </p:nvSpPr>
        <p:spPr bwMode="auto">
          <a:xfrm>
            <a:off x="228600" y="839788"/>
            <a:ext cx="8686800" cy="564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smtClean="0"/>
              <a:t>Click to edit Master text styles</a:t>
            </a:r>
          </a:p>
          <a:p>
            <a:pPr lvl="1"/>
            <a:r>
              <a:rPr lang="en-US" altLang="pt-PT" smtClean="0"/>
              <a:t>Second level</a:t>
            </a:r>
          </a:p>
          <a:p>
            <a:pPr lvl="2"/>
            <a:r>
              <a:rPr lang="en-US" altLang="pt-PT" smtClean="0"/>
              <a:t>Third level</a:t>
            </a:r>
          </a:p>
          <a:p>
            <a:pPr lvl="3"/>
            <a:r>
              <a:rPr lang="en-US" altLang="pt-PT" smtClean="0"/>
              <a:t>Fourth level</a:t>
            </a:r>
          </a:p>
          <a:p>
            <a:pPr lvl="4"/>
            <a:r>
              <a:rPr lang="en-US" altLang="pt-PT" smtClean="0"/>
              <a:t>Fifth level</a:t>
            </a:r>
          </a:p>
        </p:txBody>
      </p:sp>
      <p:sp>
        <p:nvSpPr>
          <p:cNvPr id="401416" name="Line 8"/>
          <p:cNvSpPr>
            <a:spLocks noChangeShapeType="1"/>
          </p:cNvSpPr>
          <p:nvPr/>
        </p:nvSpPr>
        <p:spPr bwMode="auto">
          <a:xfrm rot="5400000" flipV="1">
            <a:off x="5676900" y="-2552700"/>
            <a:ext cx="0" cy="6324600"/>
          </a:xfrm>
          <a:prstGeom prst="line">
            <a:avLst/>
          </a:prstGeom>
          <a:noFill/>
          <a:ln w="28575">
            <a:solidFill>
              <a:srgbClr val="993366"/>
            </a:solidFill>
            <a:prstDash val="dash"/>
            <a:round/>
            <a:headEnd/>
            <a:tailEnd type="none" w="med" len="lg"/>
          </a:ln>
          <a:effectLst/>
        </p:spPr>
        <p:txBody>
          <a:bodyPr/>
          <a:lstStyle/>
          <a:p>
            <a:pPr>
              <a:defRPr/>
            </a:pPr>
            <a:endParaRPr lang="en-US">
              <a:latin typeface="Tahoma" pitchFamily="34" charset="0"/>
            </a:endParaRPr>
          </a:p>
        </p:txBody>
      </p:sp>
      <p:sp>
        <p:nvSpPr>
          <p:cNvPr id="401418" name="Rectangle 10"/>
          <p:cNvSpPr>
            <a:spLocks noChangeAspect="1" noChangeArrowheads="1"/>
          </p:cNvSpPr>
          <p:nvPr/>
        </p:nvSpPr>
        <p:spPr bwMode="auto">
          <a:xfrm>
            <a:off x="8839200" y="533400"/>
            <a:ext cx="136525" cy="136525"/>
          </a:xfrm>
          <a:prstGeom prst="rect">
            <a:avLst/>
          </a:prstGeom>
          <a:solidFill>
            <a:srgbClr val="993366"/>
          </a:solidFill>
          <a:ln w="9525" algn="ctr">
            <a:solidFill>
              <a:srgbClr val="993366"/>
            </a:solidFill>
            <a:miter lim="800000"/>
            <a:headEnd/>
            <a:tailEnd type="none" w="med" len="lg"/>
          </a:ln>
          <a:effectLst/>
        </p:spPr>
        <p:txBody>
          <a:bodyPr wrap="none" anchor="ctr"/>
          <a:lstStyle/>
          <a:p>
            <a:pPr>
              <a:defRPr/>
            </a:pPr>
            <a:endParaRPr lang="en-US">
              <a:latin typeface="Tahoma" pitchFamily="34" charset="0"/>
            </a:endParaRPr>
          </a:p>
        </p:txBody>
      </p:sp>
      <p:sp>
        <p:nvSpPr>
          <p:cNvPr id="401419" name="Text Box 11"/>
          <p:cNvSpPr txBox="1">
            <a:spLocks noChangeArrowheads="1"/>
          </p:cNvSpPr>
          <p:nvPr/>
        </p:nvSpPr>
        <p:spPr bwMode="auto">
          <a:xfrm>
            <a:off x="228600" y="153988"/>
            <a:ext cx="3505200" cy="503237"/>
          </a:xfrm>
          <a:prstGeom prst="rect">
            <a:avLst/>
          </a:prstGeom>
          <a:solidFill>
            <a:srgbClr val="993366"/>
          </a:solidFill>
          <a:ln w="9525" algn="ctr">
            <a:noFill/>
            <a:miter lim="800000"/>
            <a:headEnd/>
            <a:tailEnd type="none" w="med" len="lg"/>
          </a:ln>
          <a:effectLst/>
        </p:spPr>
        <p:txBody>
          <a:bodyPr anchor="ctr"/>
          <a:lstStyle/>
          <a:p>
            <a:pPr marL="1588" indent="-1588">
              <a:defRPr/>
            </a:pPr>
            <a:r>
              <a:rPr lang="en-US" sz="2400">
                <a:solidFill>
                  <a:srgbClr val="FF9900"/>
                </a:solidFill>
              </a:rPr>
              <a:t>SUMMARY</a:t>
            </a:r>
          </a:p>
        </p:txBody>
      </p:sp>
    </p:spTree>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1413">
                                            <p:txEl>
                                              <p:pRg st="0" end="0"/>
                                            </p:txEl>
                                          </p:spTgt>
                                        </p:tgtEl>
                                        <p:attrNameLst>
                                          <p:attrName>style.visibility</p:attrName>
                                        </p:attrNameLst>
                                      </p:cBhvr>
                                      <p:to>
                                        <p:strVal val="visible"/>
                                      </p:to>
                                    </p:set>
                                    <p:animEffect transition="in" filter="wipe(left)">
                                      <p:cBhvr>
                                        <p:cTn id="7" dur="500"/>
                                        <p:tgtEl>
                                          <p:spTgt spid="40141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1413">
                                            <p:txEl>
                                              <p:pRg st="1" end="1"/>
                                            </p:txEl>
                                          </p:spTgt>
                                        </p:tgtEl>
                                        <p:attrNameLst>
                                          <p:attrName>style.visibility</p:attrName>
                                        </p:attrNameLst>
                                      </p:cBhvr>
                                      <p:to>
                                        <p:strVal val="visible"/>
                                      </p:to>
                                    </p:set>
                                    <p:animEffect transition="in" filter="wipe(left)">
                                      <p:cBhvr>
                                        <p:cTn id="11" dur="500"/>
                                        <p:tgtEl>
                                          <p:spTgt spid="40141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01413">
                                            <p:txEl>
                                              <p:pRg st="2" end="2"/>
                                            </p:txEl>
                                          </p:spTgt>
                                        </p:tgtEl>
                                        <p:attrNameLst>
                                          <p:attrName>style.visibility</p:attrName>
                                        </p:attrNameLst>
                                      </p:cBhvr>
                                      <p:to>
                                        <p:strVal val="visible"/>
                                      </p:to>
                                    </p:set>
                                    <p:animEffect transition="in" filter="wipe(left)">
                                      <p:cBhvr>
                                        <p:cTn id="15" dur="500"/>
                                        <p:tgtEl>
                                          <p:spTgt spid="401413">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01413">
                                            <p:txEl>
                                              <p:pRg st="3" end="3"/>
                                            </p:txEl>
                                          </p:spTgt>
                                        </p:tgtEl>
                                        <p:attrNameLst>
                                          <p:attrName>style.visibility</p:attrName>
                                        </p:attrNameLst>
                                      </p:cBhvr>
                                      <p:to>
                                        <p:strVal val="visible"/>
                                      </p:to>
                                    </p:set>
                                    <p:animEffect transition="in" filter="wipe(left)">
                                      <p:cBhvr>
                                        <p:cTn id="19" dur="500"/>
                                        <p:tgtEl>
                                          <p:spTgt spid="401413">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01413">
                                            <p:txEl>
                                              <p:pRg st="4" end="4"/>
                                            </p:txEl>
                                          </p:spTgt>
                                        </p:tgtEl>
                                        <p:attrNameLst>
                                          <p:attrName>style.visibility</p:attrName>
                                        </p:attrNameLst>
                                      </p:cBhvr>
                                      <p:to>
                                        <p:strVal val="visible"/>
                                      </p:to>
                                    </p:set>
                                    <p:animEffect transition="in" filter="wipe(left)">
                                      <p:cBhvr>
                                        <p:cTn id="23" dur="500"/>
                                        <p:tgtEl>
                                          <p:spTgt spid="4014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3" grpId="0" build="p">
        <p:tmplLst>
          <p:tmpl lvl="1">
            <p:tnLst>
              <p:par>
                <p:cTn presetID="22" presetClass="entr" presetSubtype="8" fill="hold" nodeType="click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401413"/>
                        </p:tgtEl>
                        <p:attrNameLst>
                          <p:attrName>style.visibility</p:attrName>
                        </p:attrNameLst>
                      </p:cBhvr>
                      <p:to>
                        <p:strVal val="visible"/>
                      </p:to>
                    </p:set>
                    <p:animEffect transition="in" filter="wipe(left)">
                      <p:cBhvr>
                        <p:cTn dur="500"/>
                        <p:tgtEl>
                          <p:spTgt spid="401413"/>
                        </p:tgtEl>
                      </p:cBhvr>
                    </p:animEffect>
                  </p:childTnLst>
                </p:cTn>
              </p:par>
            </p:tnLst>
          </p:tmpl>
        </p:tmplLst>
      </p:bldP>
    </p:bldLst>
  </p:timing>
  <p:txStyles>
    <p:titleStyle>
      <a:lvl1pPr algn="ctr" rtl="0" eaLnBrk="0" fontAlgn="base" hangingPunct="0">
        <a:spcBef>
          <a:spcPct val="0"/>
        </a:spcBef>
        <a:spcAft>
          <a:spcPct val="0"/>
        </a:spcAft>
        <a:defRPr sz="3600" b="1" i="1">
          <a:solidFill>
            <a:srgbClr val="0070BC"/>
          </a:solidFill>
          <a:latin typeface="+mj-lt"/>
          <a:ea typeface="+mj-ea"/>
          <a:cs typeface="+mj-cs"/>
        </a:defRPr>
      </a:lvl1pPr>
      <a:lvl2pPr algn="ctr" rtl="0" eaLnBrk="0" fontAlgn="base" hangingPunct="0">
        <a:spcBef>
          <a:spcPct val="0"/>
        </a:spcBef>
        <a:spcAft>
          <a:spcPct val="0"/>
        </a:spcAft>
        <a:defRPr sz="3600" b="1" i="1">
          <a:solidFill>
            <a:srgbClr val="0070BC"/>
          </a:solidFill>
          <a:latin typeface="Arial" pitchFamily="34" charset="0"/>
        </a:defRPr>
      </a:lvl2pPr>
      <a:lvl3pPr algn="ctr" rtl="0" eaLnBrk="0" fontAlgn="base" hangingPunct="0">
        <a:spcBef>
          <a:spcPct val="0"/>
        </a:spcBef>
        <a:spcAft>
          <a:spcPct val="0"/>
        </a:spcAft>
        <a:defRPr sz="3600" b="1" i="1">
          <a:solidFill>
            <a:srgbClr val="0070BC"/>
          </a:solidFill>
          <a:latin typeface="Arial" pitchFamily="34" charset="0"/>
        </a:defRPr>
      </a:lvl3pPr>
      <a:lvl4pPr algn="ctr" rtl="0" eaLnBrk="0" fontAlgn="base" hangingPunct="0">
        <a:spcBef>
          <a:spcPct val="0"/>
        </a:spcBef>
        <a:spcAft>
          <a:spcPct val="0"/>
        </a:spcAft>
        <a:defRPr sz="3600" b="1" i="1">
          <a:solidFill>
            <a:srgbClr val="0070BC"/>
          </a:solidFill>
          <a:latin typeface="Arial" pitchFamily="34" charset="0"/>
        </a:defRPr>
      </a:lvl4pPr>
      <a:lvl5pPr algn="ctr" rtl="0" eaLnBrk="0" fontAlgn="base" hangingPunct="0">
        <a:spcBef>
          <a:spcPct val="0"/>
        </a:spcBef>
        <a:spcAft>
          <a:spcPct val="0"/>
        </a:spcAft>
        <a:defRPr sz="3600" b="1" i="1">
          <a:solidFill>
            <a:srgbClr val="0070BC"/>
          </a:solidFill>
          <a:latin typeface="Arial" pitchFamily="34" charset="0"/>
        </a:defRPr>
      </a:lvl5pPr>
      <a:lvl6pPr marL="457200" algn="ctr" rtl="0" eaLnBrk="1" fontAlgn="base" hangingPunct="1">
        <a:spcBef>
          <a:spcPct val="0"/>
        </a:spcBef>
        <a:spcAft>
          <a:spcPct val="0"/>
        </a:spcAft>
        <a:defRPr sz="3600" b="1" i="1">
          <a:solidFill>
            <a:srgbClr val="0070BC"/>
          </a:solidFill>
          <a:latin typeface="Arial" pitchFamily="34" charset="0"/>
        </a:defRPr>
      </a:lvl6pPr>
      <a:lvl7pPr marL="914400" algn="ctr" rtl="0" eaLnBrk="1" fontAlgn="base" hangingPunct="1">
        <a:spcBef>
          <a:spcPct val="0"/>
        </a:spcBef>
        <a:spcAft>
          <a:spcPct val="0"/>
        </a:spcAft>
        <a:defRPr sz="3600" b="1" i="1">
          <a:solidFill>
            <a:srgbClr val="0070BC"/>
          </a:solidFill>
          <a:latin typeface="Arial" pitchFamily="34" charset="0"/>
        </a:defRPr>
      </a:lvl7pPr>
      <a:lvl8pPr marL="1371600" algn="ctr" rtl="0" eaLnBrk="1" fontAlgn="base" hangingPunct="1">
        <a:spcBef>
          <a:spcPct val="0"/>
        </a:spcBef>
        <a:spcAft>
          <a:spcPct val="0"/>
        </a:spcAft>
        <a:defRPr sz="3600" b="1" i="1">
          <a:solidFill>
            <a:srgbClr val="0070BC"/>
          </a:solidFill>
          <a:latin typeface="Arial" pitchFamily="34" charset="0"/>
        </a:defRPr>
      </a:lvl8pPr>
      <a:lvl9pPr marL="1828800" algn="ctr" rtl="0" eaLnBrk="1" fontAlgn="base" hangingPunct="1">
        <a:spcBef>
          <a:spcPct val="0"/>
        </a:spcBef>
        <a:spcAft>
          <a:spcPct val="0"/>
        </a:spcAft>
        <a:defRPr sz="3600" b="1" i="1">
          <a:solidFill>
            <a:srgbClr val="0070BC"/>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idx="4294967295"/>
          </p:nvPr>
        </p:nvSpPr>
        <p:spPr>
          <a:xfrm>
            <a:off x="0" y="2514600"/>
            <a:ext cx="9144000" cy="4343400"/>
          </a:xfrm>
        </p:spPr>
        <p:txBody>
          <a:bodyPr/>
          <a:lstStyle/>
          <a:p>
            <a:pPr algn="ctr"/>
            <a:endParaRPr lang="en-US" altLang="pt-PT" sz="4400" smtClean="0">
              <a:solidFill>
                <a:schemeClr val="tx2"/>
              </a:solidFill>
              <a:latin typeface="Tahoma" panose="020B0604030504040204" pitchFamily="34" charset="0"/>
            </a:endParaRPr>
          </a:p>
          <a:p>
            <a:pPr algn="ctr"/>
            <a:endParaRPr lang="en-US" altLang="pt-PT" smtClean="0">
              <a:solidFill>
                <a:schemeClr val="tx2"/>
              </a:solidFill>
            </a:endParaRPr>
          </a:p>
        </p:txBody>
      </p:sp>
      <p:grpSp>
        <p:nvGrpSpPr>
          <p:cNvPr id="15363" name="Group 3"/>
          <p:cNvGrpSpPr>
            <a:grpSpLocks/>
          </p:cNvGrpSpPr>
          <p:nvPr/>
        </p:nvGrpSpPr>
        <p:grpSpPr bwMode="auto">
          <a:xfrm>
            <a:off x="0" y="0"/>
            <a:ext cx="9144000" cy="2019300"/>
            <a:chOff x="0" y="0"/>
            <a:chExt cx="5760" cy="1272"/>
          </a:xfrm>
        </p:grpSpPr>
        <p:pic>
          <p:nvPicPr>
            <p:cNvPr id="1537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3" y="0"/>
              <a:ext cx="4397"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4" name="Rectangle 6"/>
          <p:cNvSpPr>
            <a:spLocks noChangeArrowheads="1"/>
          </p:cNvSpPr>
          <p:nvPr/>
        </p:nvSpPr>
        <p:spPr bwMode="auto">
          <a:xfrm>
            <a:off x="5638800" y="0"/>
            <a:ext cx="3505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a:lnSpc>
                <a:spcPct val="85000"/>
              </a:lnSpc>
              <a:spcBef>
                <a:spcPct val="0"/>
              </a:spcBef>
              <a:buClrTx/>
              <a:buSzTx/>
              <a:buFontTx/>
              <a:buNone/>
            </a:pPr>
            <a:r>
              <a:rPr lang="en-US" altLang="pt-PT" sz="4400" b="1">
                <a:solidFill>
                  <a:srgbClr val="993366"/>
                </a:solidFill>
                <a:latin typeface="Tahoma" panose="020B0604030504040204" pitchFamily="34" charset="0"/>
              </a:rPr>
              <a:t>chapter:</a:t>
            </a:r>
            <a:r>
              <a:rPr lang="en-US" altLang="pt-PT" sz="3200" b="1">
                <a:solidFill>
                  <a:schemeClr val="folHlink"/>
                </a:solidFill>
              </a:rPr>
              <a:t> </a:t>
            </a:r>
          </a:p>
        </p:txBody>
      </p:sp>
      <p:sp>
        <p:nvSpPr>
          <p:cNvPr id="287751" name="Text Box 7"/>
          <p:cNvSpPr txBox="1">
            <a:spLocks noChangeArrowheads="1"/>
          </p:cNvSpPr>
          <p:nvPr/>
        </p:nvSpPr>
        <p:spPr bwMode="auto">
          <a:xfrm>
            <a:off x="4114800" y="1066800"/>
            <a:ext cx="472440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nchor="ctr" anchorCtr="1">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5400" b="1">
                <a:solidFill>
                  <a:srgbClr val="4D4D4D"/>
                </a:solidFill>
                <a:latin typeface="Tahoma" panose="020B0604030504040204" pitchFamily="34" charset="0"/>
              </a:rPr>
              <a:t>10 Appendix</a:t>
            </a:r>
          </a:p>
        </p:txBody>
      </p:sp>
      <p:sp>
        <p:nvSpPr>
          <p:cNvPr id="15366" name="Text Box 8"/>
          <p:cNvSpPr txBox="1">
            <a:spLocks noChangeArrowheads="1"/>
          </p:cNvSpPr>
          <p:nvPr/>
        </p:nvSpPr>
        <p:spPr bwMode="auto">
          <a:xfrm>
            <a:off x="0" y="2438400"/>
            <a:ext cx="91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nchor="ctr" anchorCtr="1"/>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4000" b="1">
                <a:solidFill>
                  <a:srgbClr val="993366"/>
                </a:solidFill>
                <a:latin typeface="Bookman Old Style" panose="02050604050505020204" pitchFamily="18" charset="0"/>
              </a:rPr>
              <a:t>&gt;&gt;</a:t>
            </a:r>
          </a:p>
        </p:txBody>
      </p:sp>
      <p:sp>
        <p:nvSpPr>
          <p:cNvPr id="15367" name="Text Box 9"/>
          <p:cNvSpPr txBox="1">
            <a:spLocks noChangeArrowheads="1"/>
          </p:cNvSpPr>
          <p:nvPr/>
        </p:nvSpPr>
        <p:spPr bwMode="auto">
          <a:xfrm>
            <a:off x="1981200" y="3962400"/>
            <a:ext cx="5181600" cy="1682750"/>
          </a:xfrm>
          <a:prstGeom prst="rect">
            <a:avLst/>
          </a:prstGeom>
          <a:solidFill>
            <a:srgbClr val="808080"/>
          </a:solidFill>
          <a:ln w="28575" algn="ctr">
            <a:solidFill>
              <a:srgbClr val="993366"/>
            </a:solidFill>
            <a:miter lim="800000"/>
            <a:headEnd/>
            <a:tailEnd type="none" w="med" len="lg"/>
          </a:ln>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spcBef>
                <a:spcPct val="0"/>
              </a:spcBef>
            </a:pPr>
            <a:endParaRPr lang="en-US" altLang="pt-PT" sz="3200" b="1">
              <a:solidFill>
                <a:schemeClr val="folHlink"/>
              </a:solidFill>
              <a:latin typeface="Bookman Old Style" panose="02050604050505020204" pitchFamily="18" charset="0"/>
            </a:endParaRPr>
          </a:p>
          <a:p>
            <a:pPr algn="ctr" eaLnBrk="1" hangingPunct="1">
              <a:spcBef>
                <a:spcPct val="0"/>
              </a:spcBef>
            </a:pPr>
            <a:r>
              <a:rPr lang="en-US" altLang="pt-PT" sz="3200" b="1">
                <a:solidFill>
                  <a:schemeClr val="folHlink"/>
                </a:solidFill>
                <a:latin typeface="Bookman Old Style" panose="02050604050505020204" pitchFamily="18" charset="0"/>
              </a:rPr>
              <a:t>Krugman/Wells</a:t>
            </a:r>
          </a:p>
          <a:p>
            <a:pPr algn="ctr" eaLnBrk="1" hangingPunct="1">
              <a:spcBef>
                <a:spcPct val="0"/>
              </a:spcBef>
            </a:pPr>
            <a:r>
              <a:rPr lang="en-US" altLang="pt-PT" sz="3200" b="1">
                <a:solidFill>
                  <a:schemeClr val="folHlink"/>
                </a:solidFill>
                <a:latin typeface="Bookman Old Style" panose="02050604050505020204" pitchFamily="18" charset="0"/>
              </a:rPr>
              <a:t>Economics</a:t>
            </a:r>
          </a:p>
          <a:p>
            <a:pPr algn="ctr" eaLnBrk="1" hangingPunct="1">
              <a:spcBef>
                <a:spcPct val="0"/>
              </a:spcBef>
            </a:pPr>
            <a:endParaRPr lang="en-US" altLang="pt-PT" sz="3200" b="1">
              <a:solidFill>
                <a:schemeClr val="bg1"/>
              </a:solidFill>
              <a:latin typeface="Bookman Old Style" panose="02050604050505020204" pitchFamily="18" charset="0"/>
            </a:endParaRPr>
          </a:p>
        </p:txBody>
      </p:sp>
      <p:sp>
        <p:nvSpPr>
          <p:cNvPr id="15368" name="Text Box 10"/>
          <p:cNvSpPr txBox="1">
            <a:spLocks noChangeArrowheads="1"/>
          </p:cNvSpPr>
          <p:nvPr/>
        </p:nvSpPr>
        <p:spPr bwMode="auto">
          <a:xfrm>
            <a:off x="0" y="6596063"/>
            <a:ext cx="9144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nchor="ctr" anchorCtr="1">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4D4D4D"/>
                </a:solidFill>
                <a:latin typeface="Tahoma" panose="020B0604030504040204" pitchFamily="34" charset="0"/>
                <a:cs typeface="Tahoma" panose="020B0604030504040204" pitchFamily="34" charset="0"/>
              </a:rPr>
              <a:t>©2009 </a:t>
            </a:r>
            <a:r>
              <a:rPr lang="en-US" altLang="pt-PT" sz="1400">
                <a:solidFill>
                  <a:srgbClr val="4D4D4D"/>
                </a:solidFill>
                <a:latin typeface="Tahoma" panose="020B0604030504040204" pitchFamily="34" charset="0"/>
                <a:cs typeface="Tahoma" panose="020B0604030504040204" pitchFamily="34" charset="0"/>
                <a:sym typeface="Wingdings" panose="05000000000000000000" pitchFamily="2" charset="2"/>
              </a:rPr>
              <a:t> </a:t>
            </a:r>
            <a:r>
              <a:rPr lang="en-US" altLang="pt-PT" sz="1400">
                <a:solidFill>
                  <a:srgbClr val="4D4D4D"/>
                </a:solidFill>
                <a:latin typeface="Tahoma" panose="020B0604030504040204" pitchFamily="34" charset="0"/>
                <a:cs typeface="Tahoma" panose="020B0604030504040204" pitchFamily="34" charset="0"/>
              </a:rPr>
              <a:t>Worth Publishers</a:t>
            </a:r>
          </a:p>
        </p:txBody>
      </p:sp>
      <p:sp>
        <p:nvSpPr>
          <p:cNvPr id="15369" name="Text Box 11"/>
          <p:cNvSpPr txBox="1">
            <a:spLocks noChangeArrowheads="1"/>
          </p:cNvSpPr>
          <p:nvPr/>
        </p:nvSpPr>
        <p:spPr bwMode="auto">
          <a:xfrm>
            <a:off x="838200" y="2514600"/>
            <a:ext cx="83058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prstDash val="sysDot"/>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3800" b="1">
                <a:solidFill>
                  <a:srgbClr val="4D4D4D"/>
                </a:solidFill>
                <a:latin typeface="Bookman Old Style" panose="02050604050505020204" pitchFamily="18" charset="0"/>
              </a:rPr>
              <a:t>Consumer Preferences and Consumer Choice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7751"/>
                                        </p:tgtEl>
                                        <p:attrNameLst>
                                          <p:attrName>style.visibility</p:attrName>
                                        </p:attrNameLst>
                                      </p:cBhvr>
                                      <p:to>
                                        <p:strVal val="visible"/>
                                      </p:to>
                                    </p:set>
                                    <p:animEffect transition="in" filter="wipe(left)">
                                      <p:cBhvr>
                                        <p:cTn id="7" dur="500"/>
                                        <p:tgtEl>
                                          <p:spTgt spid="287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93"/>
          <p:cNvGrpSpPr>
            <a:grpSpLocks/>
          </p:cNvGrpSpPr>
          <p:nvPr/>
        </p:nvGrpSpPr>
        <p:grpSpPr bwMode="auto">
          <a:xfrm>
            <a:off x="5791200" y="762000"/>
            <a:ext cx="3352800" cy="2438400"/>
            <a:chOff x="3344" y="1481"/>
            <a:chExt cx="1564" cy="1049"/>
          </a:xfrm>
        </p:grpSpPr>
        <p:sp>
          <p:nvSpPr>
            <p:cNvPr id="24836" name="Rectangle 3"/>
            <p:cNvSpPr>
              <a:spLocks noChangeArrowheads="1"/>
            </p:cNvSpPr>
            <p:nvPr/>
          </p:nvSpPr>
          <p:spPr bwMode="auto">
            <a:xfrm>
              <a:off x="3344" y="1481"/>
              <a:ext cx="1564" cy="331"/>
            </a:xfrm>
            <a:prstGeom prst="rect">
              <a:avLst/>
            </a:prstGeom>
            <a:solidFill>
              <a:srgbClr val="EBDFD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37" name="Line 4"/>
            <p:cNvSpPr>
              <a:spLocks noChangeShapeType="1"/>
            </p:cNvSpPr>
            <p:nvPr/>
          </p:nvSpPr>
          <p:spPr bwMode="auto">
            <a:xfrm>
              <a:off x="3344" y="1954"/>
              <a:ext cx="1564"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38" name="Line 5"/>
            <p:cNvSpPr>
              <a:spLocks noChangeShapeType="1"/>
            </p:cNvSpPr>
            <p:nvPr/>
          </p:nvSpPr>
          <p:spPr bwMode="auto">
            <a:xfrm>
              <a:off x="3344" y="2095"/>
              <a:ext cx="1564"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39" name="Line 6"/>
            <p:cNvSpPr>
              <a:spLocks noChangeShapeType="1"/>
            </p:cNvSpPr>
            <p:nvPr/>
          </p:nvSpPr>
          <p:spPr bwMode="auto">
            <a:xfrm>
              <a:off x="3344" y="2237"/>
              <a:ext cx="1564"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40" name="Line 7"/>
            <p:cNvSpPr>
              <a:spLocks noChangeShapeType="1"/>
            </p:cNvSpPr>
            <p:nvPr/>
          </p:nvSpPr>
          <p:spPr bwMode="auto">
            <a:xfrm>
              <a:off x="3344" y="2379"/>
              <a:ext cx="1564"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41" name="Line 8"/>
            <p:cNvSpPr>
              <a:spLocks noChangeShapeType="1"/>
            </p:cNvSpPr>
            <p:nvPr/>
          </p:nvSpPr>
          <p:spPr bwMode="auto">
            <a:xfrm>
              <a:off x="3344" y="1812"/>
              <a:ext cx="1564" cy="0"/>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42" name="Rectangle 9"/>
            <p:cNvSpPr>
              <a:spLocks noChangeArrowheads="1"/>
            </p:cNvSpPr>
            <p:nvPr/>
          </p:nvSpPr>
          <p:spPr bwMode="auto">
            <a:xfrm>
              <a:off x="3632" y="1832"/>
              <a:ext cx="46"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V</a:t>
              </a:r>
              <a:endParaRPr lang="en-US" altLang="pt-PT" sz="1400">
                <a:latin typeface="Tahoma" panose="020B0604030504040204" pitchFamily="34" charset="0"/>
              </a:endParaRPr>
            </a:p>
          </p:txBody>
        </p:sp>
        <p:sp>
          <p:nvSpPr>
            <p:cNvPr id="24843" name="Rectangle 10"/>
            <p:cNvSpPr>
              <a:spLocks noChangeArrowheads="1"/>
            </p:cNvSpPr>
            <p:nvPr/>
          </p:nvSpPr>
          <p:spPr bwMode="auto">
            <a:xfrm>
              <a:off x="3623" y="1974"/>
              <a:ext cx="71"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W</a:t>
              </a:r>
              <a:endParaRPr lang="en-US" altLang="pt-PT" sz="1400">
                <a:latin typeface="Tahoma" panose="020B0604030504040204" pitchFamily="34" charset="0"/>
              </a:endParaRPr>
            </a:p>
          </p:txBody>
        </p:sp>
        <p:sp>
          <p:nvSpPr>
            <p:cNvPr id="24844" name="Rectangle 11"/>
            <p:cNvSpPr>
              <a:spLocks noChangeArrowheads="1"/>
            </p:cNvSpPr>
            <p:nvPr/>
          </p:nvSpPr>
          <p:spPr bwMode="auto">
            <a:xfrm>
              <a:off x="3633" y="2114"/>
              <a:ext cx="47"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X</a:t>
              </a:r>
              <a:endParaRPr lang="en-US" altLang="pt-PT" sz="1400">
                <a:latin typeface="Tahoma" panose="020B0604030504040204" pitchFamily="34" charset="0"/>
              </a:endParaRPr>
            </a:p>
          </p:txBody>
        </p:sp>
        <p:sp>
          <p:nvSpPr>
            <p:cNvPr id="24845" name="Rectangle 12"/>
            <p:cNvSpPr>
              <a:spLocks noChangeArrowheads="1"/>
            </p:cNvSpPr>
            <p:nvPr/>
          </p:nvSpPr>
          <p:spPr bwMode="auto">
            <a:xfrm>
              <a:off x="3634" y="2257"/>
              <a:ext cx="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Y</a:t>
              </a:r>
              <a:endParaRPr lang="en-US" altLang="pt-PT" sz="1400">
                <a:latin typeface="Tahoma" panose="020B0604030504040204" pitchFamily="34" charset="0"/>
              </a:endParaRPr>
            </a:p>
          </p:txBody>
        </p:sp>
        <p:sp>
          <p:nvSpPr>
            <p:cNvPr id="24846" name="Rectangle 13"/>
            <p:cNvSpPr>
              <a:spLocks noChangeArrowheads="1"/>
            </p:cNvSpPr>
            <p:nvPr/>
          </p:nvSpPr>
          <p:spPr bwMode="auto">
            <a:xfrm>
              <a:off x="3634" y="2399"/>
              <a:ext cx="46"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Z</a:t>
              </a:r>
              <a:endParaRPr lang="en-US" altLang="pt-PT" sz="1400">
                <a:latin typeface="Tahoma" panose="020B0604030504040204" pitchFamily="34" charset="0"/>
              </a:endParaRPr>
            </a:p>
          </p:txBody>
        </p:sp>
        <p:sp>
          <p:nvSpPr>
            <p:cNvPr id="24847" name="Rectangle 14"/>
            <p:cNvSpPr>
              <a:spLocks noChangeArrowheads="1"/>
            </p:cNvSpPr>
            <p:nvPr/>
          </p:nvSpPr>
          <p:spPr bwMode="auto">
            <a:xfrm>
              <a:off x="4131" y="1832"/>
              <a:ext cx="42"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4848" name="Rectangle 15"/>
            <p:cNvSpPr>
              <a:spLocks noChangeArrowheads="1"/>
            </p:cNvSpPr>
            <p:nvPr/>
          </p:nvSpPr>
          <p:spPr bwMode="auto">
            <a:xfrm>
              <a:off x="4131" y="1974"/>
              <a:ext cx="42"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24849" name="Rectangle 16"/>
            <p:cNvSpPr>
              <a:spLocks noChangeArrowheads="1"/>
            </p:cNvSpPr>
            <p:nvPr/>
          </p:nvSpPr>
          <p:spPr bwMode="auto">
            <a:xfrm>
              <a:off x="4131" y="2114"/>
              <a:ext cx="42"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4850" name="Rectangle 17"/>
            <p:cNvSpPr>
              <a:spLocks noChangeArrowheads="1"/>
            </p:cNvSpPr>
            <p:nvPr/>
          </p:nvSpPr>
          <p:spPr bwMode="auto">
            <a:xfrm>
              <a:off x="4131" y="2257"/>
              <a:ext cx="42"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24851" name="Rectangle 18"/>
            <p:cNvSpPr>
              <a:spLocks noChangeArrowheads="1"/>
            </p:cNvSpPr>
            <p:nvPr/>
          </p:nvSpPr>
          <p:spPr bwMode="auto">
            <a:xfrm>
              <a:off x="4131" y="2399"/>
              <a:ext cx="42"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4852" name="Rectangle 19"/>
            <p:cNvSpPr>
              <a:spLocks noChangeArrowheads="1"/>
            </p:cNvSpPr>
            <p:nvPr/>
          </p:nvSpPr>
          <p:spPr bwMode="auto">
            <a:xfrm>
              <a:off x="4585" y="1832"/>
              <a:ext cx="8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4853" name="Rectangle 20"/>
            <p:cNvSpPr>
              <a:spLocks noChangeArrowheads="1"/>
            </p:cNvSpPr>
            <p:nvPr/>
          </p:nvSpPr>
          <p:spPr bwMode="auto">
            <a:xfrm>
              <a:off x="4585" y="1974"/>
              <a:ext cx="8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4854" name="Rectangle 21"/>
            <p:cNvSpPr>
              <a:spLocks noChangeArrowheads="1"/>
            </p:cNvSpPr>
            <p:nvPr/>
          </p:nvSpPr>
          <p:spPr bwMode="auto">
            <a:xfrm>
              <a:off x="4585" y="2114"/>
              <a:ext cx="8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15</a:t>
              </a:r>
              <a:endParaRPr lang="en-US" altLang="pt-PT" sz="1400">
                <a:latin typeface="Tahoma" panose="020B0604030504040204" pitchFamily="34" charset="0"/>
              </a:endParaRPr>
            </a:p>
          </p:txBody>
        </p:sp>
        <p:sp>
          <p:nvSpPr>
            <p:cNvPr id="24855" name="Rectangle 22"/>
            <p:cNvSpPr>
              <a:spLocks noChangeArrowheads="1"/>
            </p:cNvSpPr>
            <p:nvPr/>
          </p:nvSpPr>
          <p:spPr bwMode="auto">
            <a:xfrm>
              <a:off x="4585" y="2257"/>
              <a:ext cx="8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4856" name="Rectangle 23"/>
            <p:cNvSpPr>
              <a:spLocks noChangeArrowheads="1"/>
            </p:cNvSpPr>
            <p:nvPr/>
          </p:nvSpPr>
          <p:spPr bwMode="auto">
            <a:xfrm>
              <a:off x="4585" y="2399"/>
              <a:ext cx="8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4857" name="Line 46"/>
            <p:cNvSpPr>
              <a:spLocks noChangeShapeType="1"/>
            </p:cNvSpPr>
            <p:nvPr/>
          </p:nvSpPr>
          <p:spPr bwMode="auto">
            <a:xfrm>
              <a:off x="4377" y="1481"/>
              <a:ext cx="0" cy="1049"/>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58" name="Line 47"/>
            <p:cNvSpPr>
              <a:spLocks noChangeShapeType="1"/>
            </p:cNvSpPr>
            <p:nvPr/>
          </p:nvSpPr>
          <p:spPr bwMode="auto">
            <a:xfrm>
              <a:off x="3940" y="1481"/>
              <a:ext cx="0" cy="1049"/>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859" name="Rectangle 48"/>
            <p:cNvSpPr>
              <a:spLocks noChangeArrowheads="1"/>
            </p:cNvSpPr>
            <p:nvPr/>
          </p:nvSpPr>
          <p:spPr bwMode="auto">
            <a:xfrm>
              <a:off x="3344" y="1481"/>
              <a:ext cx="1564" cy="1049"/>
            </a:xfrm>
            <a:prstGeom prst="rect">
              <a:avLst/>
            </a:prstGeom>
            <a:noFill/>
            <a:ln w="30163">
              <a:solidFill>
                <a:srgbClr val="C6B7B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60" name="Rectangle 283"/>
            <p:cNvSpPr>
              <a:spLocks noChangeArrowheads="1"/>
            </p:cNvSpPr>
            <p:nvPr/>
          </p:nvSpPr>
          <p:spPr bwMode="auto">
            <a:xfrm>
              <a:off x="3408" y="1553"/>
              <a:ext cx="501"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Consumption bundle</a:t>
              </a:r>
              <a:endParaRPr lang="en-US" altLang="pt-PT" sz="1400">
                <a:latin typeface="Tahoma" panose="020B0604030504040204" pitchFamily="34" charset="0"/>
              </a:endParaRPr>
            </a:p>
          </p:txBody>
        </p:sp>
        <p:sp>
          <p:nvSpPr>
            <p:cNvPr id="24861" name="Rectangle 284"/>
            <p:cNvSpPr>
              <a:spLocks noChangeArrowheads="1"/>
            </p:cNvSpPr>
            <p:nvPr/>
          </p:nvSpPr>
          <p:spPr bwMode="auto">
            <a:xfrm>
              <a:off x="3984" y="1553"/>
              <a:ext cx="37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4862" name="Rectangle 285"/>
            <p:cNvSpPr>
              <a:spLocks noChangeArrowheads="1"/>
            </p:cNvSpPr>
            <p:nvPr/>
          </p:nvSpPr>
          <p:spPr bwMode="auto">
            <a:xfrm>
              <a:off x="4399" y="1552"/>
              <a:ext cx="449"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grpSp>
      <p:sp>
        <p:nvSpPr>
          <p:cNvPr id="24579" name="Rectangle 24"/>
          <p:cNvSpPr>
            <a:spLocks noChangeArrowheads="1"/>
          </p:cNvSpPr>
          <p:nvPr/>
        </p:nvSpPr>
        <p:spPr bwMode="auto">
          <a:xfrm>
            <a:off x="889000" y="4905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24580" name="Rectangle 25"/>
          <p:cNvSpPr>
            <a:spLocks noChangeArrowheads="1"/>
          </p:cNvSpPr>
          <p:nvPr/>
        </p:nvSpPr>
        <p:spPr bwMode="auto">
          <a:xfrm>
            <a:off x="2268538" y="4905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4581" name="Rectangle 26"/>
          <p:cNvSpPr>
            <a:spLocks noChangeArrowheads="1"/>
          </p:cNvSpPr>
          <p:nvPr/>
        </p:nvSpPr>
        <p:spPr bwMode="auto">
          <a:xfrm>
            <a:off x="2890838" y="4905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24582" name="Rectangle 27"/>
          <p:cNvSpPr>
            <a:spLocks noChangeArrowheads="1"/>
          </p:cNvSpPr>
          <p:nvPr/>
        </p:nvSpPr>
        <p:spPr bwMode="auto">
          <a:xfrm>
            <a:off x="3514725" y="4905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4583" name="Rectangle 28"/>
          <p:cNvSpPr>
            <a:spLocks noChangeArrowheads="1"/>
          </p:cNvSpPr>
          <p:nvPr/>
        </p:nvSpPr>
        <p:spPr bwMode="auto">
          <a:xfrm>
            <a:off x="4140200" y="4905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24584" name="Rectangle 29"/>
          <p:cNvSpPr>
            <a:spLocks noChangeArrowheads="1"/>
          </p:cNvSpPr>
          <p:nvPr/>
        </p:nvSpPr>
        <p:spPr bwMode="auto">
          <a:xfrm>
            <a:off x="4764088" y="4905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4585" name="Line 30"/>
          <p:cNvSpPr>
            <a:spLocks noChangeShapeType="1"/>
          </p:cNvSpPr>
          <p:nvPr/>
        </p:nvSpPr>
        <p:spPr bwMode="auto">
          <a:xfrm>
            <a:off x="1069975" y="2109788"/>
            <a:ext cx="12223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86" name="Line 31"/>
          <p:cNvSpPr>
            <a:spLocks noChangeShapeType="1"/>
          </p:cNvSpPr>
          <p:nvPr/>
        </p:nvSpPr>
        <p:spPr bwMode="auto">
          <a:xfrm>
            <a:off x="1069975" y="3030538"/>
            <a:ext cx="12223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87" name="Line 32"/>
          <p:cNvSpPr>
            <a:spLocks noChangeShapeType="1"/>
          </p:cNvSpPr>
          <p:nvPr/>
        </p:nvSpPr>
        <p:spPr bwMode="auto">
          <a:xfrm>
            <a:off x="1069975" y="3495675"/>
            <a:ext cx="12223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88" name="Line 33"/>
          <p:cNvSpPr>
            <a:spLocks noChangeShapeType="1"/>
          </p:cNvSpPr>
          <p:nvPr/>
        </p:nvSpPr>
        <p:spPr bwMode="auto">
          <a:xfrm>
            <a:off x="1069975" y="3773488"/>
            <a:ext cx="12223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89" name="Line 34"/>
          <p:cNvSpPr>
            <a:spLocks noChangeShapeType="1"/>
          </p:cNvSpPr>
          <p:nvPr/>
        </p:nvSpPr>
        <p:spPr bwMode="auto">
          <a:xfrm>
            <a:off x="1069975" y="3954463"/>
            <a:ext cx="12223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0" name="Line 35"/>
          <p:cNvSpPr>
            <a:spLocks noChangeShapeType="1"/>
          </p:cNvSpPr>
          <p:nvPr/>
        </p:nvSpPr>
        <p:spPr bwMode="auto">
          <a:xfrm>
            <a:off x="4813300" y="4762500"/>
            <a:ext cx="0" cy="1143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1" name="Line 36"/>
          <p:cNvSpPr>
            <a:spLocks noChangeShapeType="1"/>
          </p:cNvSpPr>
          <p:nvPr/>
        </p:nvSpPr>
        <p:spPr bwMode="auto">
          <a:xfrm>
            <a:off x="4194175" y="4762500"/>
            <a:ext cx="0" cy="1143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2" name="Line 37"/>
          <p:cNvSpPr>
            <a:spLocks noChangeShapeType="1"/>
          </p:cNvSpPr>
          <p:nvPr/>
        </p:nvSpPr>
        <p:spPr bwMode="auto">
          <a:xfrm>
            <a:off x="3568700" y="4762500"/>
            <a:ext cx="0" cy="1143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3" name="Line 38"/>
          <p:cNvSpPr>
            <a:spLocks noChangeShapeType="1"/>
          </p:cNvSpPr>
          <p:nvPr/>
        </p:nvSpPr>
        <p:spPr bwMode="auto">
          <a:xfrm>
            <a:off x="2943225" y="4762500"/>
            <a:ext cx="0" cy="1143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4" name="Line 39"/>
          <p:cNvSpPr>
            <a:spLocks noChangeShapeType="1"/>
          </p:cNvSpPr>
          <p:nvPr/>
        </p:nvSpPr>
        <p:spPr bwMode="auto">
          <a:xfrm>
            <a:off x="2320925" y="4762500"/>
            <a:ext cx="0" cy="1143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4595" name="Freeform 40"/>
          <p:cNvSpPr>
            <a:spLocks/>
          </p:cNvSpPr>
          <p:nvPr/>
        </p:nvSpPr>
        <p:spPr bwMode="auto">
          <a:xfrm>
            <a:off x="1069975" y="1338263"/>
            <a:ext cx="4368800" cy="3538537"/>
          </a:xfrm>
          <a:custGeom>
            <a:avLst/>
            <a:gdLst>
              <a:gd name="T0" fmla="*/ 2147483647 w 2046"/>
              <a:gd name="T1" fmla="*/ 2147483647 h 1748"/>
              <a:gd name="T2" fmla="*/ 0 w 2046"/>
              <a:gd name="T3" fmla="*/ 2147483647 h 1748"/>
              <a:gd name="T4" fmla="*/ 0 w 2046"/>
              <a:gd name="T5" fmla="*/ 0 h 1748"/>
              <a:gd name="T6" fmla="*/ 0 60000 65536"/>
              <a:gd name="T7" fmla="*/ 0 60000 65536"/>
              <a:gd name="T8" fmla="*/ 0 60000 65536"/>
              <a:gd name="T9" fmla="*/ 0 w 2046"/>
              <a:gd name="T10" fmla="*/ 0 h 1748"/>
              <a:gd name="T11" fmla="*/ 2046 w 2046"/>
              <a:gd name="T12" fmla="*/ 1748 h 1748"/>
            </a:gdLst>
            <a:ahLst/>
            <a:cxnLst>
              <a:cxn ang="T6">
                <a:pos x="T0" y="T1"/>
              </a:cxn>
              <a:cxn ang="T7">
                <a:pos x="T2" y="T3"/>
              </a:cxn>
              <a:cxn ang="T8">
                <a:pos x="T4" y="T5"/>
              </a:cxn>
            </a:cxnLst>
            <a:rect l="T9" t="T10" r="T11" b="T12"/>
            <a:pathLst>
              <a:path w="2046" h="1748">
                <a:moveTo>
                  <a:pt x="2046" y="1748"/>
                </a:moveTo>
                <a:lnTo>
                  <a:pt x="0" y="1748"/>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4596" name="Rectangle 41"/>
          <p:cNvSpPr>
            <a:spLocks noChangeArrowheads="1"/>
          </p:cNvSpPr>
          <p:nvPr/>
        </p:nvSpPr>
        <p:spPr bwMode="auto">
          <a:xfrm>
            <a:off x="798513" y="2003425"/>
            <a:ext cx="1809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4597" name="Rectangle 42"/>
          <p:cNvSpPr>
            <a:spLocks noChangeArrowheads="1"/>
          </p:cNvSpPr>
          <p:nvPr/>
        </p:nvSpPr>
        <p:spPr bwMode="auto">
          <a:xfrm>
            <a:off x="798513" y="38512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4598" name="Rectangle 43"/>
          <p:cNvSpPr>
            <a:spLocks noChangeArrowheads="1"/>
          </p:cNvSpPr>
          <p:nvPr/>
        </p:nvSpPr>
        <p:spPr bwMode="auto">
          <a:xfrm>
            <a:off x="798513" y="36623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4599" name="Rectangle 44"/>
          <p:cNvSpPr>
            <a:spLocks noChangeArrowheads="1"/>
          </p:cNvSpPr>
          <p:nvPr/>
        </p:nvSpPr>
        <p:spPr bwMode="auto">
          <a:xfrm>
            <a:off x="798513" y="33893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15</a:t>
            </a:r>
            <a:endParaRPr lang="en-US" altLang="pt-PT" sz="1400">
              <a:latin typeface="Tahoma" panose="020B0604030504040204" pitchFamily="34" charset="0"/>
            </a:endParaRPr>
          </a:p>
        </p:txBody>
      </p:sp>
      <p:sp>
        <p:nvSpPr>
          <p:cNvPr id="24600" name="Rectangle 45"/>
          <p:cNvSpPr>
            <a:spLocks noChangeArrowheads="1"/>
          </p:cNvSpPr>
          <p:nvPr/>
        </p:nvSpPr>
        <p:spPr bwMode="auto">
          <a:xfrm>
            <a:off x="798513" y="29273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4601" name="Oval 49"/>
          <p:cNvSpPr>
            <a:spLocks noChangeArrowheads="1"/>
          </p:cNvSpPr>
          <p:nvPr/>
        </p:nvSpPr>
        <p:spPr bwMode="auto">
          <a:xfrm>
            <a:off x="2306638" y="468630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2" name="Oval 50"/>
          <p:cNvSpPr>
            <a:spLocks noChangeArrowheads="1"/>
          </p:cNvSpPr>
          <p:nvPr/>
        </p:nvSpPr>
        <p:spPr bwMode="auto">
          <a:xfrm>
            <a:off x="2306638" y="461327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3" name="Oval 51"/>
          <p:cNvSpPr>
            <a:spLocks noChangeArrowheads="1"/>
          </p:cNvSpPr>
          <p:nvPr/>
        </p:nvSpPr>
        <p:spPr bwMode="auto">
          <a:xfrm>
            <a:off x="2306638" y="4546600"/>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4" name="Oval 52"/>
          <p:cNvSpPr>
            <a:spLocks noChangeArrowheads="1"/>
          </p:cNvSpPr>
          <p:nvPr/>
        </p:nvSpPr>
        <p:spPr bwMode="auto">
          <a:xfrm>
            <a:off x="2306638" y="44767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5" name="Oval 53"/>
          <p:cNvSpPr>
            <a:spLocks noChangeArrowheads="1"/>
          </p:cNvSpPr>
          <p:nvPr/>
        </p:nvSpPr>
        <p:spPr bwMode="auto">
          <a:xfrm>
            <a:off x="2306638" y="44037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6" name="Oval 54"/>
          <p:cNvSpPr>
            <a:spLocks noChangeArrowheads="1"/>
          </p:cNvSpPr>
          <p:nvPr/>
        </p:nvSpPr>
        <p:spPr bwMode="auto">
          <a:xfrm>
            <a:off x="2306638" y="4265613"/>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7" name="Oval 55"/>
          <p:cNvSpPr>
            <a:spLocks noChangeArrowheads="1"/>
          </p:cNvSpPr>
          <p:nvPr/>
        </p:nvSpPr>
        <p:spPr bwMode="auto">
          <a:xfrm>
            <a:off x="2306638" y="433705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8" name="Oval 56"/>
          <p:cNvSpPr>
            <a:spLocks noChangeArrowheads="1"/>
          </p:cNvSpPr>
          <p:nvPr/>
        </p:nvSpPr>
        <p:spPr bwMode="auto">
          <a:xfrm>
            <a:off x="2306638" y="4198938"/>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09" name="Oval 57"/>
          <p:cNvSpPr>
            <a:spLocks noChangeArrowheads="1"/>
          </p:cNvSpPr>
          <p:nvPr/>
        </p:nvSpPr>
        <p:spPr bwMode="auto">
          <a:xfrm>
            <a:off x="2306638" y="412591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0" name="Oval 58"/>
          <p:cNvSpPr>
            <a:spLocks noChangeArrowheads="1"/>
          </p:cNvSpPr>
          <p:nvPr/>
        </p:nvSpPr>
        <p:spPr bwMode="auto">
          <a:xfrm>
            <a:off x="2306638" y="405923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1" name="Oval 59"/>
          <p:cNvSpPr>
            <a:spLocks noChangeArrowheads="1"/>
          </p:cNvSpPr>
          <p:nvPr/>
        </p:nvSpPr>
        <p:spPr bwMode="auto">
          <a:xfrm>
            <a:off x="2306638" y="398780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2" name="Oval 60"/>
          <p:cNvSpPr>
            <a:spLocks noChangeArrowheads="1"/>
          </p:cNvSpPr>
          <p:nvPr/>
        </p:nvSpPr>
        <p:spPr bwMode="auto">
          <a:xfrm>
            <a:off x="2306638" y="390048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3" name="Oval 61"/>
          <p:cNvSpPr>
            <a:spLocks noChangeArrowheads="1"/>
          </p:cNvSpPr>
          <p:nvPr/>
        </p:nvSpPr>
        <p:spPr bwMode="auto">
          <a:xfrm>
            <a:off x="2306638" y="3830638"/>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4" name="Oval 62"/>
          <p:cNvSpPr>
            <a:spLocks noChangeArrowheads="1"/>
          </p:cNvSpPr>
          <p:nvPr/>
        </p:nvSpPr>
        <p:spPr bwMode="auto">
          <a:xfrm>
            <a:off x="2306638"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5" name="Oval 63"/>
          <p:cNvSpPr>
            <a:spLocks noChangeArrowheads="1"/>
          </p:cNvSpPr>
          <p:nvPr/>
        </p:nvSpPr>
        <p:spPr bwMode="auto">
          <a:xfrm>
            <a:off x="2306638" y="369093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6" name="Oval 64"/>
          <p:cNvSpPr>
            <a:spLocks noChangeArrowheads="1"/>
          </p:cNvSpPr>
          <p:nvPr/>
        </p:nvSpPr>
        <p:spPr bwMode="auto">
          <a:xfrm>
            <a:off x="2306638" y="362426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7" name="Oval 65"/>
          <p:cNvSpPr>
            <a:spLocks noChangeArrowheads="1"/>
          </p:cNvSpPr>
          <p:nvPr/>
        </p:nvSpPr>
        <p:spPr bwMode="auto">
          <a:xfrm>
            <a:off x="2306638" y="3552825"/>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8" name="Oval 66"/>
          <p:cNvSpPr>
            <a:spLocks noChangeArrowheads="1"/>
          </p:cNvSpPr>
          <p:nvPr/>
        </p:nvSpPr>
        <p:spPr bwMode="auto">
          <a:xfrm>
            <a:off x="2306638" y="3479800"/>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19" name="Oval 67"/>
          <p:cNvSpPr>
            <a:spLocks noChangeArrowheads="1"/>
          </p:cNvSpPr>
          <p:nvPr/>
        </p:nvSpPr>
        <p:spPr bwMode="auto">
          <a:xfrm>
            <a:off x="2306638" y="34131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0" name="Oval 68"/>
          <p:cNvSpPr>
            <a:spLocks noChangeArrowheads="1"/>
          </p:cNvSpPr>
          <p:nvPr/>
        </p:nvSpPr>
        <p:spPr bwMode="auto">
          <a:xfrm>
            <a:off x="2306638" y="3341688"/>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1" name="Oval 69"/>
          <p:cNvSpPr>
            <a:spLocks noChangeArrowheads="1"/>
          </p:cNvSpPr>
          <p:nvPr/>
        </p:nvSpPr>
        <p:spPr bwMode="auto">
          <a:xfrm>
            <a:off x="2306638" y="3275013"/>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2" name="Oval 70"/>
          <p:cNvSpPr>
            <a:spLocks noChangeArrowheads="1"/>
          </p:cNvSpPr>
          <p:nvPr/>
        </p:nvSpPr>
        <p:spPr bwMode="auto">
          <a:xfrm>
            <a:off x="2306638" y="313531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3" name="Oval 71"/>
          <p:cNvSpPr>
            <a:spLocks noChangeArrowheads="1"/>
          </p:cNvSpPr>
          <p:nvPr/>
        </p:nvSpPr>
        <p:spPr bwMode="auto">
          <a:xfrm>
            <a:off x="2306638" y="30654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4" name="Oval 72"/>
          <p:cNvSpPr>
            <a:spLocks noChangeArrowheads="1"/>
          </p:cNvSpPr>
          <p:nvPr/>
        </p:nvSpPr>
        <p:spPr bwMode="auto">
          <a:xfrm>
            <a:off x="2306638" y="320198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5" name="Oval 73"/>
          <p:cNvSpPr>
            <a:spLocks noChangeArrowheads="1"/>
          </p:cNvSpPr>
          <p:nvPr/>
        </p:nvSpPr>
        <p:spPr bwMode="auto">
          <a:xfrm>
            <a:off x="2932113" y="468630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6" name="Oval 74"/>
          <p:cNvSpPr>
            <a:spLocks noChangeArrowheads="1"/>
          </p:cNvSpPr>
          <p:nvPr/>
        </p:nvSpPr>
        <p:spPr bwMode="auto">
          <a:xfrm>
            <a:off x="2932113" y="461327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7" name="Oval 75"/>
          <p:cNvSpPr>
            <a:spLocks noChangeArrowheads="1"/>
          </p:cNvSpPr>
          <p:nvPr/>
        </p:nvSpPr>
        <p:spPr bwMode="auto">
          <a:xfrm>
            <a:off x="2932113" y="4546600"/>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8" name="Oval 76"/>
          <p:cNvSpPr>
            <a:spLocks noChangeArrowheads="1"/>
          </p:cNvSpPr>
          <p:nvPr/>
        </p:nvSpPr>
        <p:spPr bwMode="auto">
          <a:xfrm>
            <a:off x="2932113" y="44767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29" name="Oval 77"/>
          <p:cNvSpPr>
            <a:spLocks noChangeArrowheads="1"/>
          </p:cNvSpPr>
          <p:nvPr/>
        </p:nvSpPr>
        <p:spPr bwMode="auto">
          <a:xfrm>
            <a:off x="2932113" y="44037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0" name="Oval 78"/>
          <p:cNvSpPr>
            <a:spLocks noChangeArrowheads="1"/>
          </p:cNvSpPr>
          <p:nvPr/>
        </p:nvSpPr>
        <p:spPr bwMode="auto">
          <a:xfrm>
            <a:off x="2932113" y="4265613"/>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1" name="Oval 79"/>
          <p:cNvSpPr>
            <a:spLocks noChangeArrowheads="1"/>
          </p:cNvSpPr>
          <p:nvPr/>
        </p:nvSpPr>
        <p:spPr bwMode="auto">
          <a:xfrm>
            <a:off x="2932113" y="433705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2" name="Oval 80"/>
          <p:cNvSpPr>
            <a:spLocks noChangeArrowheads="1"/>
          </p:cNvSpPr>
          <p:nvPr/>
        </p:nvSpPr>
        <p:spPr bwMode="auto">
          <a:xfrm>
            <a:off x="2932113" y="4198938"/>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3" name="Oval 81"/>
          <p:cNvSpPr>
            <a:spLocks noChangeArrowheads="1"/>
          </p:cNvSpPr>
          <p:nvPr/>
        </p:nvSpPr>
        <p:spPr bwMode="auto">
          <a:xfrm>
            <a:off x="2932113" y="412591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4" name="Oval 82"/>
          <p:cNvSpPr>
            <a:spLocks noChangeArrowheads="1"/>
          </p:cNvSpPr>
          <p:nvPr/>
        </p:nvSpPr>
        <p:spPr bwMode="auto">
          <a:xfrm>
            <a:off x="2932113" y="405923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5" name="Oval 83"/>
          <p:cNvSpPr>
            <a:spLocks noChangeArrowheads="1"/>
          </p:cNvSpPr>
          <p:nvPr/>
        </p:nvSpPr>
        <p:spPr bwMode="auto">
          <a:xfrm>
            <a:off x="2932113" y="3987800"/>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6" name="Oval 84"/>
          <p:cNvSpPr>
            <a:spLocks noChangeArrowheads="1"/>
          </p:cNvSpPr>
          <p:nvPr/>
        </p:nvSpPr>
        <p:spPr bwMode="auto">
          <a:xfrm>
            <a:off x="2932113" y="390048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7" name="Oval 85"/>
          <p:cNvSpPr>
            <a:spLocks noChangeArrowheads="1"/>
          </p:cNvSpPr>
          <p:nvPr/>
        </p:nvSpPr>
        <p:spPr bwMode="auto">
          <a:xfrm>
            <a:off x="2932113" y="3830638"/>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8" name="Oval 86"/>
          <p:cNvSpPr>
            <a:spLocks noChangeArrowheads="1"/>
          </p:cNvSpPr>
          <p:nvPr/>
        </p:nvSpPr>
        <p:spPr bwMode="auto">
          <a:xfrm>
            <a:off x="2932113"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39" name="Oval 87"/>
          <p:cNvSpPr>
            <a:spLocks noChangeArrowheads="1"/>
          </p:cNvSpPr>
          <p:nvPr/>
        </p:nvSpPr>
        <p:spPr bwMode="auto">
          <a:xfrm>
            <a:off x="2932113" y="369093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0" name="Oval 88"/>
          <p:cNvSpPr>
            <a:spLocks noChangeArrowheads="1"/>
          </p:cNvSpPr>
          <p:nvPr/>
        </p:nvSpPr>
        <p:spPr bwMode="auto">
          <a:xfrm>
            <a:off x="2932113" y="362426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1" name="Oval 89"/>
          <p:cNvSpPr>
            <a:spLocks noChangeArrowheads="1"/>
          </p:cNvSpPr>
          <p:nvPr/>
        </p:nvSpPr>
        <p:spPr bwMode="auto">
          <a:xfrm>
            <a:off x="2932113" y="3552825"/>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2" name="Oval 90"/>
          <p:cNvSpPr>
            <a:spLocks noChangeArrowheads="1"/>
          </p:cNvSpPr>
          <p:nvPr/>
        </p:nvSpPr>
        <p:spPr bwMode="auto">
          <a:xfrm>
            <a:off x="2932113" y="3479800"/>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3" name="Oval 91"/>
          <p:cNvSpPr>
            <a:spLocks noChangeArrowheads="1"/>
          </p:cNvSpPr>
          <p:nvPr/>
        </p:nvSpPr>
        <p:spPr bwMode="auto">
          <a:xfrm>
            <a:off x="2932113" y="3413125"/>
            <a:ext cx="20637"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4" name="Oval 92"/>
          <p:cNvSpPr>
            <a:spLocks noChangeArrowheads="1"/>
          </p:cNvSpPr>
          <p:nvPr/>
        </p:nvSpPr>
        <p:spPr bwMode="auto">
          <a:xfrm>
            <a:off x="2932113" y="3341688"/>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5" name="Oval 93"/>
          <p:cNvSpPr>
            <a:spLocks noChangeArrowheads="1"/>
          </p:cNvSpPr>
          <p:nvPr/>
        </p:nvSpPr>
        <p:spPr bwMode="auto">
          <a:xfrm>
            <a:off x="2932113" y="3275013"/>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6" name="Oval 94"/>
          <p:cNvSpPr>
            <a:spLocks noChangeArrowheads="1"/>
          </p:cNvSpPr>
          <p:nvPr/>
        </p:nvSpPr>
        <p:spPr bwMode="auto">
          <a:xfrm>
            <a:off x="2932113" y="3135313"/>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7" name="Oval 95"/>
          <p:cNvSpPr>
            <a:spLocks noChangeArrowheads="1"/>
          </p:cNvSpPr>
          <p:nvPr/>
        </p:nvSpPr>
        <p:spPr bwMode="auto">
          <a:xfrm>
            <a:off x="2932113" y="30654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8" name="Oval 96"/>
          <p:cNvSpPr>
            <a:spLocks noChangeArrowheads="1"/>
          </p:cNvSpPr>
          <p:nvPr/>
        </p:nvSpPr>
        <p:spPr bwMode="auto">
          <a:xfrm>
            <a:off x="2932113" y="3201988"/>
            <a:ext cx="20637"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49" name="Oval 97"/>
          <p:cNvSpPr>
            <a:spLocks noChangeArrowheads="1"/>
          </p:cNvSpPr>
          <p:nvPr/>
        </p:nvSpPr>
        <p:spPr bwMode="auto">
          <a:xfrm>
            <a:off x="3557588" y="468630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0" name="Oval 98"/>
          <p:cNvSpPr>
            <a:spLocks noChangeArrowheads="1"/>
          </p:cNvSpPr>
          <p:nvPr/>
        </p:nvSpPr>
        <p:spPr bwMode="auto">
          <a:xfrm>
            <a:off x="3557588" y="46132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1" name="Oval 99"/>
          <p:cNvSpPr>
            <a:spLocks noChangeArrowheads="1"/>
          </p:cNvSpPr>
          <p:nvPr/>
        </p:nvSpPr>
        <p:spPr bwMode="auto">
          <a:xfrm>
            <a:off x="3557588" y="45466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2" name="Oval 100"/>
          <p:cNvSpPr>
            <a:spLocks noChangeArrowheads="1"/>
          </p:cNvSpPr>
          <p:nvPr/>
        </p:nvSpPr>
        <p:spPr bwMode="auto">
          <a:xfrm>
            <a:off x="3557588" y="44767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3" name="Oval 101"/>
          <p:cNvSpPr>
            <a:spLocks noChangeArrowheads="1"/>
          </p:cNvSpPr>
          <p:nvPr/>
        </p:nvSpPr>
        <p:spPr bwMode="auto">
          <a:xfrm>
            <a:off x="3557588" y="44037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4" name="Oval 102"/>
          <p:cNvSpPr>
            <a:spLocks noChangeArrowheads="1"/>
          </p:cNvSpPr>
          <p:nvPr/>
        </p:nvSpPr>
        <p:spPr bwMode="auto">
          <a:xfrm>
            <a:off x="3557588" y="426561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5" name="Oval 103"/>
          <p:cNvSpPr>
            <a:spLocks noChangeArrowheads="1"/>
          </p:cNvSpPr>
          <p:nvPr/>
        </p:nvSpPr>
        <p:spPr bwMode="auto">
          <a:xfrm>
            <a:off x="3557588" y="43370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6" name="Oval 104"/>
          <p:cNvSpPr>
            <a:spLocks noChangeArrowheads="1"/>
          </p:cNvSpPr>
          <p:nvPr/>
        </p:nvSpPr>
        <p:spPr bwMode="auto">
          <a:xfrm>
            <a:off x="3557588" y="4198938"/>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7" name="Oval 105"/>
          <p:cNvSpPr>
            <a:spLocks noChangeArrowheads="1"/>
          </p:cNvSpPr>
          <p:nvPr/>
        </p:nvSpPr>
        <p:spPr bwMode="auto">
          <a:xfrm>
            <a:off x="3557588" y="41259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8" name="Oval 106"/>
          <p:cNvSpPr>
            <a:spLocks noChangeArrowheads="1"/>
          </p:cNvSpPr>
          <p:nvPr/>
        </p:nvSpPr>
        <p:spPr bwMode="auto">
          <a:xfrm>
            <a:off x="3557588" y="40592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59" name="Oval 107"/>
          <p:cNvSpPr>
            <a:spLocks noChangeArrowheads="1"/>
          </p:cNvSpPr>
          <p:nvPr/>
        </p:nvSpPr>
        <p:spPr bwMode="auto">
          <a:xfrm>
            <a:off x="3557588" y="398780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0" name="Oval 108"/>
          <p:cNvSpPr>
            <a:spLocks noChangeArrowheads="1"/>
          </p:cNvSpPr>
          <p:nvPr/>
        </p:nvSpPr>
        <p:spPr bwMode="auto">
          <a:xfrm>
            <a:off x="3557588" y="39004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1" name="Oval 109"/>
          <p:cNvSpPr>
            <a:spLocks noChangeArrowheads="1"/>
          </p:cNvSpPr>
          <p:nvPr/>
        </p:nvSpPr>
        <p:spPr bwMode="auto">
          <a:xfrm>
            <a:off x="3557588" y="3830638"/>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2" name="Oval 110"/>
          <p:cNvSpPr>
            <a:spLocks noChangeArrowheads="1"/>
          </p:cNvSpPr>
          <p:nvPr/>
        </p:nvSpPr>
        <p:spPr bwMode="auto">
          <a:xfrm>
            <a:off x="35575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3" name="Oval 111"/>
          <p:cNvSpPr>
            <a:spLocks noChangeArrowheads="1"/>
          </p:cNvSpPr>
          <p:nvPr/>
        </p:nvSpPr>
        <p:spPr bwMode="auto">
          <a:xfrm>
            <a:off x="3557588" y="36909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4" name="Oval 112"/>
          <p:cNvSpPr>
            <a:spLocks noChangeArrowheads="1"/>
          </p:cNvSpPr>
          <p:nvPr/>
        </p:nvSpPr>
        <p:spPr bwMode="auto">
          <a:xfrm>
            <a:off x="3557588" y="362426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5" name="Oval 113"/>
          <p:cNvSpPr>
            <a:spLocks noChangeArrowheads="1"/>
          </p:cNvSpPr>
          <p:nvPr/>
        </p:nvSpPr>
        <p:spPr bwMode="auto">
          <a:xfrm>
            <a:off x="3557588" y="355282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6" name="Oval 114"/>
          <p:cNvSpPr>
            <a:spLocks noChangeArrowheads="1"/>
          </p:cNvSpPr>
          <p:nvPr/>
        </p:nvSpPr>
        <p:spPr bwMode="auto">
          <a:xfrm>
            <a:off x="4183063" y="468630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7" name="Oval 115"/>
          <p:cNvSpPr>
            <a:spLocks noChangeArrowheads="1"/>
          </p:cNvSpPr>
          <p:nvPr/>
        </p:nvSpPr>
        <p:spPr bwMode="auto">
          <a:xfrm>
            <a:off x="4183063" y="461327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8" name="Oval 116"/>
          <p:cNvSpPr>
            <a:spLocks noChangeArrowheads="1"/>
          </p:cNvSpPr>
          <p:nvPr/>
        </p:nvSpPr>
        <p:spPr bwMode="auto">
          <a:xfrm>
            <a:off x="4183063" y="4546600"/>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69" name="Oval 117"/>
          <p:cNvSpPr>
            <a:spLocks noChangeArrowheads="1"/>
          </p:cNvSpPr>
          <p:nvPr/>
        </p:nvSpPr>
        <p:spPr bwMode="auto">
          <a:xfrm>
            <a:off x="4183063" y="44767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0" name="Oval 118"/>
          <p:cNvSpPr>
            <a:spLocks noChangeArrowheads="1"/>
          </p:cNvSpPr>
          <p:nvPr/>
        </p:nvSpPr>
        <p:spPr bwMode="auto">
          <a:xfrm>
            <a:off x="4183063" y="4403725"/>
            <a:ext cx="19050"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1" name="Oval 119"/>
          <p:cNvSpPr>
            <a:spLocks noChangeArrowheads="1"/>
          </p:cNvSpPr>
          <p:nvPr/>
        </p:nvSpPr>
        <p:spPr bwMode="auto">
          <a:xfrm>
            <a:off x="4183063" y="4265613"/>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2" name="Oval 120"/>
          <p:cNvSpPr>
            <a:spLocks noChangeArrowheads="1"/>
          </p:cNvSpPr>
          <p:nvPr/>
        </p:nvSpPr>
        <p:spPr bwMode="auto">
          <a:xfrm>
            <a:off x="4183063" y="433705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3" name="Oval 121"/>
          <p:cNvSpPr>
            <a:spLocks noChangeArrowheads="1"/>
          </p:cNvSpPr>
          <p:nvPr/>
        </p:nvSpPr>
        <p:spPr bwMode="auto">
          <a:xfrm>
            <a:off x="4183063" y="4198938"/>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4" name="Oval 122"/>
          <p:cNvSpPr>
            <a:spLocks noChangeArrowheads="1"/>
          </p:cNvSpPr>
          <p:nvPr/>
        </p:nvSpPr>
        <p:spPr bwMode="auto">
          <a:xfrm>
            <a:off x="4183063" y="4125913"/>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5" name="Oval 123"/>
          <p:cNvSpPr>
            <a:spLocks noChangeArrowheads="1"/>
          </p:cNvSpPr>
          <p:nvPr/>
        </p:nvSpPr>
        <p:spPr bwMode="auto">
          <a:xfrm>
            <a:off x="4183063" y="405923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6" name="Oval 124"/>
          <p:cNvSpPr>
            <a:spLocks noChangeArrowheads="1"/>
          </p:cNvSpPr>
          <p:nvPr/>
        </p:nvSpPr>
        <p:spPr bwMode="auto">
          <a:xfrm>
            <a:off x="4183063" y="3987800"/>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7" name="Oval 125"/>
          <p:cNvSpPr>
            <a:spLocks noChangeArrowheads="1"/>
          </p:cNvSpPr>
          <p:nvPr/>
        </p:nvSpPr>
        <p:spPr bwMode="auto">
          <a:xfrm>
            <a:off x="4183063" y="3900488"/>
            <a:ext cx="19050"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8" name="Oval 126"/>
          <p:cNvSpPr>
            <a:spLocks noChangeArrowheads="1"/>
          </p:cNvSpPr>
          <p:nvPr/>
        </p:nvSpPr>
        <p:spPr bwMode="auto">
          <a:xfrm>
            <a:off x="4183063" y="3830638"/>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79" name="Oval 127"/>
          <p:cNvSpPr>
            <a:spLocks noChangeArrowheads="1"/>
          </p:cNvSpPr>
          <p:nvPr/>
        </p:nvSpPr>
        <p:spPr bwMode="auto">
          <a:xfrm>
            <a:off x="4802188" y="4686300"/>
            <a:ext cx="2222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0" name="Oval 128"/>
          <p:cNvSpPr>
            <a:spLocks noChangeArrowheads="1"/>
          </p:cNvSpPr>
          <p:nvPr/>
        </p:nvSpPr>
        <p:spPr bwMode="auto">
          <a:xfrm>
            <a:off x="4802188" y="4613275"/>
            <a:ext cx="2222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1" name="Oval 129"/>
          <p:cNvSpPr>
            <a:spLocks noChangeArrowheads="1"/>
          </p:cNvSpPr>
          <p:nvPr/>
        </p:nvSpPr>
        <p:spPr bwMode="auto">
          <a:xfrm>
            <a:off x="4802188" y="4546600"/>
            <a:ext cx="2222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2" name="Oval 130"/>
          <p:cNvSpPr>
            <a:spLocks noChangeArrowheads="1"/>
          </p:cNvSpPr>
          <p:nvPr/>
        </p:nvSpPr>
        <p:spPr bwMode="auto">
          <a:xfrm>
            <a:off x="4802188" y="44767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3" name="Oval 131"/>
          <p:cNvSpPr>
            <a:spLocks noChangeArrowheads="1"/>
          </p:cNvSpPr>
          <p:nvPr/>
        </p:nvSpPr>
        <p:spPr bwMode="auto">
          <a:xfrm>
            <a:off x="4802188" y="4403725"/>
            <a:ext cx="22225" cy="206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4" name="Oval 132"/>
          <p:cNvSpPr>
            <a:spLocks noChangeArrowheads="1"/>
          </p:cNvSpPr>
          <p:nvPr/>
        </p:nvSpPr>
        <p:spPr bwMode="auto">
          <a:xfrm>
            <a:off x="4802188" y="4265613"/>
            <a:ext cx="2222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5" name="Oval 133"/>
          <p:cNvSpPr>
            <a:spLocks noChangeArrowheads="1"/>
          </p:cNvSpPr>
          <p:nvPr/>
        </p:nvSpPr>
        <p:spPr bwMode="auto">
          <a:xfrm>
            <a:off x="4802188" y="4337050"/>
            <a:ext cx="2222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6" name="Oval 134"/>
          <p:cNvSpPr>
            <a:spLocks noChangeArrowheads="1"/>
          </p:cNvSpPr>
          <p:nvPr/>
        </p:nvSpPr>
        <p:spPr bwMode="auto">
          <a:xfrm>
            <a:off x="4802188" y="4198938"/>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7" name="Oval 135"/>
          <p:cNvSpPr>
            <a:spLocks noChangeArrowheads="1"/>
          </p:cNvSpPr>
          <p:nvPr/>
        </p:nvSpPr>
        <p:spPr bwMode="auto">
          <a:xfrm>
            <a:off x="4802188" y="4125913"/>
            <a:ext cx="2222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8" name="Oval 136"/>
          <p:cNvSpPr>
            <a:spLocks noChangeArrowheads="1"/>
          </p:cNvSpPr>
          <p:nvPr/>
        </p:nvSpPr>
        <p:spPr bwMode="auto">
          <a:xfrm>
            <a:off x="4802188" y="4059238"/>
            <a:ext cx="22225" cy="206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89" name="Oval 137"/>
          <p:cNvSpPr>
            <a:spLocks noChangeArrowheads="1"/>
          </p:cNvSpPr>
          <p:nvPr/>
        </p:nvSpPr>
        <p:spPr bwMode="auto">
          <a:xfrm>
            <a:off x="1236663"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0" name="Oval 138"/>
          <p:cNvSpPr>
            <a:spLocks noChangeArrowheads="1"/>
          </p:cNvSpPr>
          <p:nvPr/>
        </p:nvSpPr>
        <p:spPr bwMode="auto">
          <a:xfrm>
            <a:off x="132873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1" name="Oval 139"/>
          <p:cNvSpPr>
            <a:spLocks noChangeArrowheads="1"/>
          </p:cNvSpPr>
          <p:nvPr/>
        </p:nvSpPr>
        <p:spPr bwMode="auto">
          <a:xfrm>
            <a:off x="1417638"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2" name="Oval 140"/>
          <p:cNvSpPr>
            <a:spLocks noChangeArrowheads="1"/>
          </p:cNvSpPr>
          <p:nvPr/>
        </p:nvSpPr>
        <p:spPr bwMode="auto">
          <a:xfrm>
            <a:off x="1504950"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3" name="Oval 141"/>
          <p:cNvSpPr>
            <a:spLocks noChangeArrowheads="1"/>
          </p:cNvSpPr>
          <p:nvPr/>
        </p:nvSpPr>
        <p:spPr bwMode="auto">
          <a:xfrm>
            <a:off x="1595438"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4" name="Oval 142"/>
          <p:cNvSpPr>
            <a:spLocks noChangeArrowheads="1"/>
          </p:cNvSpPr>
          <p:nvPr/>
        </p:nvSpPr>
        <p:spPr bwMode="auto">
          <a:xfrm>
            <a:off x="168751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5" name="Oval 143"/>
          <p:cNvSpPr>
            <a:spLocks noChangeArrowheads="1"/>
          </p:cNvSpPr>
          <p:nvPr/>
        </p:nvSpPr>
        <p:spPr bwMode="auto">
          <a:xfrm>
            <a:off x="1771650" y="3946525"/>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6" name="Oval 144"/>
          <p:cNvSpPr>
            <a:spLocks noChangeArrowheads="1"/>
          </p:cNvSpPr>
          <p:nvPr/>
        </p:nvSpPr>
        <p:spPr bwMode="auto">
          <a:xfrm>
            <a:off x="1862138"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7" name="Oval 145"/>
          <p:cNvSpPr>
            <a:spLocks noChangeArrowheads="1"/>
          </p:cNvSpPr>
          <p:nvPr/>
        </p:nvSpPr>
        <p:spPr bwMode="auto">
          <a:xfrm>
            <a:off x="195421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8" name="Oval 146"/>
          <p:cNvSpPr>
            <a:spLocks noChangeArrowheads="1"/>
          </p:cNvSpPr>
          <p:nvPr/>
        </p:nvSpPr>
        <p:spPr bwMode="auto">
          <a:xfrm>
            <a:off x="203993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699" name="Oval 147"/>
          <p:cNvSpPr>
            <a:spLocks noChangeArrowheads="1"/>
          </p:cNvSpPr>
          <p:nvPr/>
        </p:nvSpPr>
        <p:spPr bwMode="auto">
          <a:xfrm>
            <a:off x="2130425" y="3946525"/>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0" name="Oval 148"/>
          <p:cNvSpPr>
            <a:spLocks noChangeArrowheads="1"/>
          </p:cNvSpPr>
          <p:nvPr/>
        </p:nvSpPr>
        <p:spPr bwMode="auto">
          <a:xfrm>
            <a:off x="222091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1" name="Oval 149"/>
          <p:cNvSpPr>
            <a:spLocks noChangeArrowheads="1"/>
          </p:cNvSpPr>
          <p:nvPr/>
        </p:nvSpPr>
        <p:spPr bwMode="auto">
          <a:xfrm>
            <a:off x="2306638"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2" name="Oval 150"/>
          <p:cNvSpPr>
            <a:spLocks noChangeArrowheads="1"/>
          </p:cNvSpPr>
          <p:nvPr/>
        </p:nvSpPr>
        <p:spPr bwMode="auto">
          <a:xfrm>
            <a:off x="239871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3" name="Oval 151"/>
          <p:cNvSpPr>
            <a:spLocks noChangeArrowheads="1"/>
          </p:cNvSpPr>
          <p:nvPr/>
        </p:nvSpPr>
        <p:spPr bwMode="auto">
          <a:xfrm>
            <a:off x="2487613"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4" name="Oval 152"/>
          <p:cNvSpPr>
            <a:spLocks noChangeArrowheads="1"/>
          </p:cNvSpPr>
          <p:nvPr/>
        </p:nvSpPr>
        <p:spPr bwMode="auto">
          <a:xfrm>
            <a:off x="25796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5" name="Oval 153"/>
          <p:cNvSpPr>
            <a:spLocks noChangeArrowheads="1"/>
          </p:cNvSpPr>
          <p:nvPr/>
        </p:nvSpPr>
        <p:spPr bwMode="auto">
          <a:xfrm>
            <a:off x="266541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6" name="Oval 154"/>
          <p:cNvSpPr>
            <a:spLocks noChangeArrowheads="1"/>
          </p:cNvSpPr>
          <p:nvPr/>
        </p:nvSpPr>
        <p:spPr bwMode="auto">
          <a:xfrm>
            <a:off x="2754313"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7" name="Oval 155"/>
          <p:cNvSpPr>
            <a:spLocks noChangeArrowheads="1"/>
          </p:cNvSpPr>
          <p:nvPr/>
        </p:nvSpPr>
        <p:spPr bwMode="auto">
          <a:xfrm>
            <a:off x="2932113"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8" name="Oval 156"/>
          <p:cNvSpPr>
            <a:spLocks noChangeArrowheads="1"/>
          </p:cNvSpPr>
          <p:nvPr/>
        </p:nvSpPr>
        <p:spPr bwMode="auto">
          <a:xfrm>
            <a:off x="30241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09" name="Oval 157"/>
          <p:cNvSpPr>
            <a:spLocks noChangeArrowheads="1"/>
          </p:cNvSpPr>
          <p:nvPr/>
        </p:nvSpPr>
        <p:spPr bwMode="auto">
          <a:xfrm>
            <a:off x="3113088"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0" name="Oval 158"/>
          <p:cNvSpPr>
            <a:spLocks noChangeArrowheads="1"/>
          </p:cNvSpPr>
          <p:nvPr/>
        </p:nvSpPr>
        <p:spPr bwMode="auto">
          <a:xfrm>
            <a:off x="3198813" y="3946525"/>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1" name="Oval 159"/>
          <p:cNvSpPr>
            <a:spLocks noChangeArrowheads="1"/>
          </p:cNvSpPr>
          <p:nvPr/>
        </p:nvSpPr>
        <p:spPr bwMode="auto">
          <a:xfrm>
            <a:off x="32908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2" name="Oval 160"/>
          <p:cNvSpPr>
            <a:spLocks noChangeArrowheads="1"/>
          </p:cNvSpPr>
          <p:nvPr/>
        </p:nvSpPr>
        <p:spPr bwMode="auto">
          <a:xfrm>
            <a:off x="3379788"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3" name="Oval 161"/>
          <p:cNvSpPr>
            <a:spLocks noChangeArrowheads="1"/>
          </p:cNvSpPr>
          <p:nvPr/>
        </p:nvSpPr>
        <p:spPr bwMode="auto">
          <a:xfrm>
            <a:off x="3465513"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4" name="Oval 162"/>
          <p:cNvSpPr>
            <a:spLocks noChangeArrowheads="1"/>
          </p:cNvSpPr>
          <p:nvPr/>
        </p:nvSpPr>
        <p:spPr bwMode="auto">
          <a:xfrm>
            <a:off x="35575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5" name="Oval 163"/>
          <p:cNvSpPr>
            <a:spLocks noChangeArrowheads="1"/>
          </p:cNvSpPr>
          <p:nvPr/>
        </p:nvSpPr>
        <p:spPr bwMode="auto">
          <a:xfrm>
            <a:off x="364966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6" name="Oval 164"/>
          <p:cNvSpPr>
            <a:spLocks noChangeArrowheads="1"/>
          </p:cNvSpPr>
          <p:nvPr/>
        </p:nvSpPr>
        <p:spPr bwMode="auto">
          <a:xfrm>
            <a:off x="37353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7" name="Oval 165"/>
          <p:cNvSpPr>
            <a:spLocks noChangeArrowheads="1"/>
          </p:cNvSpPr>
          <p:nvPr/>
        </p:nvSpPr>
        <p:spPr bwMode="auto">
          <a:xfrm>
            <a:off x="3824288"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8" name="Oval 166"/>
          <p:cNvSpPr>
            <a:spLocks noChangeArrowheads="1"/>
          </p:cNvSpPr>
          <p:nvPr/>
        </p:nvSpPr>
        <p:spPr bwMode="auto">
          <a:xfrm>
            <a:off x="3916363"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19" name="Oval 167"/>
          <p:cNvSpPr>
            <a:spLocks noChangeArrowheads="1"/>
          </p:cNvSpPr>
          <p:nvPr/>
        </p:nvSpPr>
        <p:spPr bwMode="auto">
          <a:xfrm>
            <a:off x="40020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0" name="Oval 168"/>
          <p:cNvSpPr>
            <a:spLocks noChangeArrowheads="1"/>
          </p:cNvSpPr>
          <p:nvPr/>
        </p:nvSpPr>
        <p:spPr bwMode="auto">
          <a:xfrm>
            <a:off x="4090988" y="3946525"/>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1" name="Oval 169"/>
          <p:cNvSpPr>
            <a:spLocks noChangeArrowheads="1"/>
          </p:cNvSpPr>
          <p:nvPr/>
        </p:nvSpPr>
        <p:spPr bwMode="auto">
          <a:xfrm>
            <a:off x="2846388" y="3946525"/>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2" name="Oval 170"/>
          <p:cNvSpPr>
            <a:spLocks noChangeArrowheads="1"/>
          </p:cNvSpPr>
          <p:nvPr/>
        </p:nvSpPr>
        <p:spPr bwMode="auto">
          <a:xfrm>
            <a:off x="1236663"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3" name="Oval 171"/>
          <p:cNvSpPr>
            <a:spLocks noChangeArrowheads="1"/>
          </p:cNvSpPr>
          <p:nvPr/>
        </p:nvSpPr>
        <p:spPr bwMode="auto">
          <a:xfrm>
            <a:off x="132873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4" name="Oval 172"/>
          <p:cNvSpPr>
            <a:spLocks noChangeArrowheads="1"/>
          </p:cNvSpPr>
          <p:nvPr/>
        </p:nvSpPr>
        <p:spPr bwMode="auto">
          <a:xfrm>
            <a:off x="1417638"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5" name="Oval 173"/>
          <p:cNvSpPr>
            <a:spLocks noChangeArrowheads="1"/>
          </p:cNvSpPr>
          <p:nvPr/>
        </p:nvSpPr>
        <p:spPr bwMode="auto">
          <a:xfrm>
            <a:off x="1504950"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6" name="Oval 174"/>
          <p:cNvSpPr>
            <a:spLocks noChangeArrowheads="1"/>
          </p:cNvSpPr>
          <p:nvPr/>
        </p:nvSpPr>
        <p:spPr bwMode="auto">
          <a:xfrm>
            <a:off x="1595438"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7" name="Oval 175"/>
          <p:cNvSpPr>
            <a:spLocks noChangeArrowheads="1"/>
          </p:cNvSpPr>
          <p:nvPr/>
        </p:nvSpPr>
        <p:spPr bwMode="auto">
          <a:xfrm>
            <a:off x="168751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8" name="Oval 176"/>
          <p:cNvSpPr>
            <a:spLocks noChangeArrowheads="1"/>
          </p:cNvSpPr>
          <p:nvPr/>
        </p:nvSpPr>
        <p:spPr bwMode="auto">
          <a:xfrm>
            <a:off x="1771650" y="3763963"/>
            <a:ext cx="20638"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29" name="Oval 177"/>
          <p:cNvSpPr>
            <a:spLocks noChangeArrowheads="1"/>
          </p:cNvSpPr>
          <p:nvPr/>
        </p:nvSpPr>
        <p:spPr bwMode="auto">
          <a:xfrm>
            <a:off x="1862138"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0" name="Oval 178"/>
          <p:cNvSpPr>
            <a:spLocks noChangeArrowheads="1"/>
          </p:cNvSpPr>
          <p:nvPr/>
        </p:nvSpPr>
        <p:spPr bwMode="auto">
          <a:xfrm>
            <a:off x="195421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1" name="Oval 179"/>
          <p:cNvSpPr>
            <a:spLocks noChangeArrowheads="1"/>
          </p:cNvSpPr>
          <p:nvPr/>
        </p:nvSpPr>
        <p:spPr bwMode="auto">
          <a:xfrm>
            <a:off x="203993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2" name="Oval 180"/>
          <p:cNvSpPr>
            <a:spLocks noChangeArrowheads="1"/>
          </p:cNvSpPr>
          <p:nvPr/>
        </p:nvSpPr>
        <p:spPr bwMode="auto">
          <a:xfrm>
            <a:off x="2130425" y="3763963"/>
            <a:ext cx="20638"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3" name="Oval 181"/>
          <p:cNvSpPr>
            <a:spLocks noChangeArrowheads="1"/>
          </p:cNvSpPr>
          <p:nvPr/>
        </p:nvSpPr>
        <p:spPr bwMode="auto">
          <a:xfrm>
            <a:off x="222091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4" name="Oval 182"/>
          <p:cNvSpPr>
            <a:spLocks noChangeArrowheads="1"/>
          </p:cNvSpPr>
          <p:nvPr/>
        </p:nvSpPr>
        <p:spPr bwMode="auto">
          <a:xfrm>
            <a:off x="239871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5" name="Oval 183"/>
          <p:cNvSpPr>
            <a:spLocks noChangeArrowheads="1"/>
          </p:cNvSpPr>
          <p:nvPr/>
        </p:nvSpPr>
        <p:spPr bwMode="auto">
          <a:xfrm>
            <a:off x="2487613"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6" name="Oval 184"/>
          <p:cNvSpPr>
            <a:spLocks noChangeArrowheads="1"/>
          </p:cNvSpPr>
          <p:nvPr/>
        </p:nvSpPr>
        <p:spPr bwMode="auto">
          <a:xfrm>
            <a:off x="25796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7" name="Oval 185"/>
          <p:cNvSpPr>
            <a:spLocks noChangeArrowheads="1"/>
          </p:cNvSpPr>
          <p:nvPr/>
        </p:nvSpPr>
        <p:spPr bwMode="auto">
          <a:xfrm>
            <a:off x="266541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8" name="Oval 186"/>
          <p:cNvSpPr>
            <a:spLocks noChangeArrowheads="1"/>
          </p:cNvSpPr>
          <p:nvPr/>
        </p:nvSpPr>
        <p:spPr bwMode="auto">
          <a:xfrm>
            <a:off x="2754313"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39" name="Oval 187"/>
          <p:cNvSpPr>
            <a:spLocks noChangeArrowheads="1"/>
          </p:cNvSpPr>
          <p:nvPr/>
        </p:nvSpPr>
        <p:spPr bwMode="auto">
          <a:xfrm>
            <a:off x="30241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0" name="Oval 188"/>
          <p:cNvSpPr>
            <a:spLocks noChangeArrowheads="1"/>
          </p:cNvSpPr>
          <p:nvPr/>
        </p:nvSpPr>
        <p:spPr bwMode="auto">
          <a:xfrm>
            <a:off x="3113088"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1" name="Oval 189"/>
          <p:cNvSpPr>
            <a:spLocks noChangeArrowheads="1"/>
          </p:cNvSpPr>
          <p:nvPr/>
        </p:nvSpPr>
        <p:spPr bwMode="auto">
          <a:xfrm>
            <a:off x="3198813" y="3763963"/>
            <a:ext cx="20637"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2" name="Oval 190"/>
          <p:cNvSpPr>
            <a:spLocks noChangeArrowheads="1"/>
          </p:cNvSpPr>
          <p:nvPr/>
        </p:nvSpPr>
        <p:spPr bwMode="auto">
          <a:xfrm>
            <a:off x="32908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3" name="Oval 191"/>
          <p:cNvSpPr>
            <a:spLocks noChangeArrowheads="1"/>
          </p:cNvSpPr>
          <p:nvPr/>
        </p:nvSpPr>
        <p:spPr bwMode="auto">
          <a:xfrm>
            <a:off x="3379788"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4" name="Oval 192"/>
          <p:cNvSpPr>
            <a:spLocks noChangeArrowheads="1"/>
          </p:cNvSpPr>
          <p:nvPr/>
        </p:nvSpPr>
        <p:spPr bwMode="auto">
          <a:xfrm>
            <a:off x="3465513"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5" name="Oval 193"/>
          <p:cNvSpPr>
            <a:spLocks noChangeArrowheads="1"/>
          </p:cNvSpPr>
          <p:nvPr/>
        </p:nvSpPr>
        <p:spPr bwMode="auto">
          <a:xfrm>
            <a:off x="364966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6" name="Oval 194"/>
          <p:cNvSpPr>
            <a:spLocks noChangeArrowheads="1"/>
          </p:cNvSpPr>
          <p:nvPr/>
        </p:nvSpPr>
        <p:spPr bwMode="auto">
          <a:xfrm>
            <a:off x="37353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7" name="Oval 195"/>
          <p:cNvSpPr>
            <a:spLocks noChangeArrowheads="1"/>
          </p:cNvSpPr>
          <p:nvPr/>
        </p:nvSpPr>
        <p:spPr bwMode="auto">
          <a:xfrm>
            <a:off x="3824288"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8" name="Oval 196"/>
          <p:cNvSpPr>
            <a:spLocks noChangeArrowheads="1"/>
          </p:cNvSpPr>
          <p:nvPr/>
        </p:nvSpPr>
        <p:spPr bwMode="auto">
          <a:xfrm>
            <a:off x="3916363"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49" name="Oval 197"/>
          <p:cNvSpPr>
            <a:spLocks noChangeArrowheads="1"/>
          </p:cNvSpPr>
          <p:nvPr/>
        </p:nvSpPr>
        <p:spPr bwMode="auto">
          <a:xfrm>
            <a:off x="40020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0" name="Oval 198"/>
          <p:cNvSpPr>
            <a:spLocks noChangeArrowheads="1"/>
          </p:cNvSpPr>
          <p:nvPr/>
        </p:nvSpPr>
        <p:spPr bwMode="auto">
          <a:xfrm>
            <a:off x="4090988" y="3763963"/>
            <a:ext cx="22225"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1" name="Oval 199"/>
          <p:cNvSpPr>
            <a:spLocks noChangeArrowheads="1"/>
          </p:cNvSpPr>
          <p:nvPr/>
        </p:nvSpPr>
        <p:spPr bwMode="auto">
          <a:xfrm>
            <a:off x="2846388" y="3763963"/>
            <a:ext cx="19050" cy="174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2" name="Oval 200"/>
          <p:cNvSpPr>
            <a:spLocks noChangeArrowheads="1"/>
          </p:cNvSpPr>
          <p:nvPr/>
        </p:nvSpPr>
        <p:spPr bwMode="auto">
          <a:xfrm>
            <a:off x="1236663" y="34861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3" name="Oval 201"/>
          <p:cNvSpPr>
            <a:spLocks noChangeArrowheads="1"/>
          </p:cNvSpPr>
          <p:nvPr/>
        </p:nvSpPr>
        <p:spPr bwMode="auto">
          <a:xfrm>
            <a:off x="132873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4" name="Oval 202"/>
          <p:cNvSpPr>
            <a:spLocks noChangeArrowheads="1"/>
          </p:cNvSpPr>
          <p:nvPr/>
        </p:nvSpPr>
        <p:spPr bwMode="auto">
          <a:xfrm>
            <a:off x="1417638"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5" name="Oval 203"/>
          <p:cNvSpPr>
            <a:spLocks noChangeArrowheads="1"/>
          </p:cNvSpPr>
          <p:nvPr/>
        </p:nvSpPr>
        <p:spPr bwMode="auto">
          <a:xfrm>
            <a:off x="1504950"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6" name="Oval 204"/>
          <p:cNvSpPr>
            <a:spLocks noChangeArrowheads="1"/>
          </p:cNvSpPr>
          <p:nvPr/>
        </p:nvSpPr>
        <p:spPr bwMode="auto">
          <a:xfrm>
            <a:off x="1595438" y="34861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7" name="Oval 205"/>
          <p:cNvSpPr>
            <a:spLocks noChangeArrowheads="1"/>
          </p:cNvSpPr>
          <p:nvPr/>
        </p:nvSpPr>
        <p:spPr bwMode="auto">
          <a:xfrm>
            <a:off x="1687513"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8" name="Oval 206"/>
          <p:cNvSpPr>
            <a:spLocks noChangeArrowheads="1"/>
          </p:cNvSpPr>
          <p:nvPr/>
        </p:nvSpPr>
        <p:spPr bwMode="auto">
          <a:xfrm>
            <a:off x="1771650" y="3486150"/>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59" name="Oval 207"/>
          <p:cNvSpPr>
            <a:spLocks noChangeArrowheads="1"/>
          </p:cNvSpPr>
          <p:nvPr/>
        </p:nvSpPr>
        <p:spPr bwMode="auto">
          <a:xfrm>
            <a:off x="1862138" y="34861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0" name="Oval 208"/>
          <p:cNvSpPr>
            <a:spLocks noChangeArrowheads="1"/>
          </p:cNvSpPr>
          <p:nvPr/>
        </p:nvSpPr>
        <p:spPr bwMode="auto">
          <a:xfrm>
            <a:off x="1954213"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1" name="Oval 209"/>
          <p:cNvSpPr>
            <a:spLocks noChangeArrowheads="1"/>
          </p:cNvSpPr>
          <p:nvPr/>
        </p:nvSpPr>
        <p:spPr bwMode="auto">
          <a:xfrm>
            <a:off x="203993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2" name="Oval 210"/>
          <p:cNvSpPr>
            <a:spLocks noChangeArrowheads="1"/>
          </p:cNvSpPr>
          <p:nvPr/>
        </p:nvSpPr>
        <p:spPr bwMode="auto">
          <a:xfrm>
            <a:off x="2130425" y="3486150"/>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3" name="Oval 211"/>
          <p:cNvSpPr>
            <a:spLocks noChangeArrowheads="1"/>
          </p:cNvSpPr>
          <p:nvPr/>
        </p:nvSpPr>
        <p:spPr bwMode="auto">
          <a:xfrm>
            <a:off x="2220913"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4" name="Oval 212"/>
          <p:cNvSpPr>
            <a:spLocks noChangeArrowheads="1"/>
          </p:cNvSpPr>
          <p:nvPr/>
        </p:nvSpPr>
        <p:spPr bwMode="auto">
          <a:xfrm>
            <a:off x="1236663" y="302260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5" name="Oval 213"/>
          <p:cNvSpPr>
            <a:spLocks noChangeArrowheads="1"/>
          </p:cNvSpPr>
          <p:nvPr/>
        </p:nvSpPr>
        <p:spPr bwMode="auto">
          <a:xfrm>
            <a:off x="1328738"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6" name="Oval 214"/>
          <p:cNvSpPr>
            <a:spLocks noChangeArrowheads="1"/>
          </p:cNvSpPr>
          <p:nvPr/>
        </p:nvSpPr>
        <p:spPr bwMode="auto">
          <a:xfrm>
            <a:off x="1417638" y="302260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7" name="Oval 215"/>
          <p:cNvSpPr>
            <a:spLocks noChangeArrowheads="1"/>
          </p:cNvSpPr>
          <p:nvPr/>
        </p:nvSpPr>
        <p:spPr bwMode="auto">
          <a:xfrm>
            <a:off x="1504950"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8" name="Oval 216"/>
          <p:cNvSpPr>
            <a:spLocks noChangeArrowheads="1"/>
          </p:cNvSpPr>
          <p:nvPr/>
        </p:nvSpPr>
        <p:spPr bwMode="auto">
          <a:xfrm>
            <a:off x="1595438" y="302260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69" name="Oval 217"/>
          <p:cNvSpPr>
            <a:spLocks noChangeArrowheads="1"/>
          </p:cNvSpPr>
          <p:nvPr/>
        </p:nvSpPr>
        <p:spPr bwMode="auto">
          <a:xfrm>
            <a:off x="1687513"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0" name="Oval 218"/>
          <p:cNvSpPr>
            <a:spLocks noChangeArrowheads="1"/>
          </p:cNvSpPr>
          <p:nvPr/>
        </p:nvSpPr>
        <p:spPr bwMode="auto">
          <a:xfrm>
            <a:off x="1771650" y="3022600"/>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1" name="Oval 219"/>
          <p:cNvSpPr>
            <a:spLocks noChangeArrowheads="1"/>
          </p:cNvSpPr>
          <p:nvPr/>
        </p:nvSpPr>
        <p:spPr bwMode="auto">
          <a:xfrm>
            <a:off x="1862138" y="302260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2" name="Oval 220"/>
          <p:cNvSpPr>
            <a:spLocks noChangeArrowheads="1"/>
          </p:cNvSpPr>
          <p:nvPr/>
        </p:nvSpPr>
        <p:spPr bwMode="auto">
          <a:xfrm>
            <a:off x="1954213"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3" name="Oval 221"/>
          <p:cNvSpPr>
            <a:spLocks noChangeArrowheads="1"/>
          </p:cNvSpPr>
          <p:nvPr/>
        </p:nvSpPr>
        <p:spPr bwMode="auto">
          <a:xfrm>
            <a:off x="2039938"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4" name="Oval 222"/>
          <p:cNvSpPr>
            <a:spLocks noChangeArrowheads="1"/>
          </p:cNvSpPr>
          <p:nvPr/>
        </p:nvSpPr>
        <p:spPr bwMode="auto">
          <a:xfrm>
            <a:off x="2130425" y="3022600"/>
            <a:ext cx="20638"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5" name="Oval 223"/>
          <p:cNvSpPr>
            <a:spLocks noChangeArrowheads="1"/>
          </p:cNvSpPr>
          <p:nvPr/>
        </p:nvSpPr>
        <p:spPr bwMode="auto">
          <a:xfrm>
            <a:off x="2220913" y="302260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6" name="Oval 224"/>
          <p:cNvSpPr>
            <a:spLocks noChangeArrowheads="1"/>
          </p:cNvSpPr>
          <p:nvPr/>
        </p:nvSpPr>
        <p:spPr bwMode="auto">
          <a:xfrm>
            <a:off x="1236663" y="2098675"/>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7" name="Oval 225"/>
          <p:cNvSpPr>
            <a:spLocks noChangeArrowheads="1"/>
          </p:cNvSpPr>
          <p:nvPr/>
        </p:nvSpPr>
        <p:spPr bwMode="auto">
          <a:xfrm>
            <a:off x="1328738"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8" name="Oval 226"/>
          <p:cNvSpPr>
            <a:spLocks noChangeArrowheads="1"/>
          </p:cNvSpPr>
          <p:nvPr/>
        </p:nvSpPr>
        <p:spPr bwMode="auto">
          <a:xfrm>
            <a:off x="1417638" y="2098675"/>
            <a:ext cx="22225"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79" name="Oval 227"/>
          <p:cNvSpPr>
            <a:spLocks noChangeArrowheads="1"/>
          </p:cNvSpPr>
          <p:nvPr/>
        </p:nvSpPr>
        <p:spPr bwMode="auto">
          <a:xfrm>
            <a:off x="1504950"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0" name="Oval 228"/>
          <p:cNvSpPr>
            <a:spLocks noChangeArrowheads="1"/>
          </p:cNvSpPr>
          <p:nvPr/>
        </p:nvSpPr>
        <p:spPr bwMode="auto">
          <a:xfrm>
            <a:off x="1595438" y="2098675"/>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1" name="Oval 229"/>
          <p:cNvSpPr>
            <a:spLocks noChangeArrowheads="1"/>
          </p:cNvSpPr>
          <p:nvPr/>
        </p:nvSpPr>
        <p:spPr bwMode="auto">
          <a:xfrm>
            <a:off x="1687513"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2" name="Oval 230"/>
          <p:cNvSpPr>
            <a:spLocks noChangeArrowheads="1"/>
          </p:cNvSpPr>
          <p:nvPr/>
        </p:nvSpPr>
        <p:spPr bwMode="auto">
          <a:xfrm>
            <a:off x="1771650" y="2098675"/>
            <a:ext cx="20638"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3" name="Oval 231"/>
          <p:cNvSpPr>
            <a:spLocks noChangeArrowheads="1"/>
          </p:cNvSpPr>
          <p:nvPr/>
        </p:nvSpPr>
        <p:spPr bwMode="auto">
          <a:xfrm>
            <a:off x="1862138" y="2098675"/>
            <a:ext cx="20637"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4" name="Oval 232"/>
          <p:cNvSpPr>
            <a:spLocks noChangeArrowheads="1"/>
          </p:cNvSpPr>
          <p:nvPr/>
        </p:nvSpPr>
        <p:spPr bwMode="auto">
          <a:xfrm>
            <a:off x="1954213"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5" name="Oval 233"/>
          <p:cNvSpPr>
            <a:spLocks noChangeArrowheads="1"/>
          </p:cNvSpPr>
          <p:nvPr/>
        </p:nvSpPr>
        <p:spPr bwMode="auto">
          <a:xfrm>
            <a:off x="2039938"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6" name="Oval 234"/>
          <p:cNvSpPr>
            <a:spLocks noChangeArrowheads="1"/>
          </p:cNvSpPr>
          <p:nvPr/>
        </p:nvSpPr>
        <p:spPr bwMode="auto">
          <a:xfrm>
            <a:off x="2130425" y="2098675"/>
            <a:ext cx="20638"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7" name="Oval 235"/>
          <p:cNvSpPr>
            <a:spLocks noChangeArrowheads="1"/>
          </p:cNvSpPr>
          <p:nvPr/>
        </p:nvSpPr>
        <p:spPr bwMode="auto">
          <a:xfrm>
            <a:off x="2220913" y="2098675"/>
            <a:ext cx="19050" cy="190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8" name="Oval 236"/>
          <p:cNvSpPr>
            <a:spLocks noChangeArrowheads="1"/>
          </p:cNvSpPr>
          <p:nvPr/>
        </p:nvSpPr>
        <p:spPr bwMode="auto">
          <a:xfrm>
            <a:off x="2398713"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89" name="Oval 237"/>
          <p:cNvSpPr>
            <a:spLocks noChangeArrowheads="1"/>
          </p:cNvSpPr>
          <p:nvPr/>
        </p:nvSpPr>
        <p:spPr bwMode="auto">
          <a:xfrm>
            <a:off x="2487613"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0" name="Oval 238"/>
          <p:cNvSpPr>
            <a:spLocks noChangeArrowheads="1"/>
          </p:cNvSpPr>
          <p:nvPr/>
        </p:nvSpPr>
        <p:spPr bwMode="auto">
          <a:xfrm>
            <a:off x="257968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1" name="Oval 239"/>
          <p:cNvSpPr>
            <a:spLocks noChangeArrowheads="1"/>
          </p:cNvSpPr>
          <p:nvPr/>
        </p:nvSpPr>
        <p:spPr bwMode="auto">
          <a:xfrm>
            <a:off x="2665413"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2" name="Oval 240"/>
          <p:cNvSpPr>
            <a:spLocks noChangeArrowheads="1"/>
          </p:cNvSpPr>
          <p:nvPr/>
        </p:nvSpPr>
        <p:spPr bwMode="auto">
          <a:xfrm>
            <a:off x="2754313"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3" name="Oval 241"/>
          <p:cNvSpPr>
            <a:spLocks noChangeArrowheads="1"/>
          </p:cNvSpPr>
          <p:nvPr/>
        </p:nvSpPr>
        <p:spPr bwMode="auto">
          <a:xfrm>
            <a:off x="302418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4" name="Oval 242"/>
          <p:cNvSpPr>
            <a:spLocks noChangeArrowheads="1"/>
          </p:cNvSpPr>
          <p:nvPr/>
        </p:nvSpPr>
        <p:spPr bwMode="auto">
          <a:xfrm>
            <a:off x="3113088"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5" name="Oval 243"/>
          <p:cNvSpPr>
            <a:spLocks noChangeArrowheads="1"/>
          </p:cNvSpPr>
          <p:nvPr/>
        </p:nvSpPr>
        <p:spPr bwMode="auto">
          <a:xfrm>
            <a:off x="3198813" y="3486150"/>
            <a:ext cx="20637"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6" name="Oval 244"/>
          <p:cNvSpPr>
            <a:spLocks noChangeArrowheads="1"/>
          </p:cNvSpPr>
          <p:nvPr/>
        </p:nvSpPr>
        <p:spPr bwMode="auto">
          <a:xfrm>
            <a:off x="329088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7" name="Oval 245"/>
          <p:cNvSpPr>
            <a:spLocks noChangeArrowheads="1"/>
          </p:cNvSpPr>
          <p:nvPr/>
        </p:nvSpPr>
        <p:spPr bwMode="auto">
          <a:xfrm>
            <a:off x="3379788"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8" name="Oval 246"/>
          <p:cNvSpPr>
            <a:spLocks noChangeArrowheads="1"/>
          </p:cNvSpPr>
          <p:nvPr/>
        </p:nvSpPr>
        <p:spPr bwMode="auto">
          <a:xfrm>
            <a:off x="3465513" y="3486150"/>
            <a:ext cx="22225"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799" name="Oval 247"/>
          <p:cNvSpPr>
            <a:spLocks noChangeArrowheads="1"/>
          </p:cNvSpPr>
          <p:nvPr/>
        </p:nvSpPr>
        <p:spPr bwMode="auto">
          <a:xfrm>
            <a:off x="2846388" y="3486150"/>
            <a:ext cx="19050" cy="174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00" name="Rectangle 248"/>
          <p:cNvSpPr>
            <a:spLocks noChangeArrowheads="1"/>
          </p:cNvSpPr>
          <p:nvPr/>
        </p:nvSpPr>
        <p:spPr bwMode="auto">
          <a:xfrm>
            <a:off x="2387600" y="1858963"/>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V</a:t>
            </a:r>
            <a:endParaRPr lang="en-US" altLang="pt-PT" sz="1400">
              <a:latin typeface="Tahoma" panose="020B0604030504040204" pitchFamily="34" charset="0"/>
            </a:endParaRPr>
          </a:p>
        </p:txBody>
      </p:sp>
      <p:sp>
        <p:nvSpPr>
          <p:cNvPr id="24801" name="Rectangle 249"/>
          <p:cNvSpPr>
            <a:spLocks noChangeArrowheads="1"/>
          </p:cNvSpPr>
          <p:nvPr/>
        </p:nvSpPr>
        <p:spPr bwMode="auto">
          <a:xfrm>
            <a:off x="1974850" y="2465388"/>
            <a:ext cx="2698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4802" name="Rectangle 250"/>
          <p:cNvSpPr>
            <a:spLocks noChangeArrowheads="1"/>
          </p:cNvSpPr>
          <p:nvPr/>
        </p:nvSpPr>
        <p:spPr bwMode="auto">
          <a:xfrm>
            <a:off x="3927475" y="3757613"/>
            <a:ext cx="179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4803" name="Rectangle 251"/>
          <p:cNvSpPr>
            <a:spLocks noChangeArrowheads="1"/>
          </p:cNvSpPr>
          <p:nvPr/>
        </p:nvSpPr>
        <p:spPr bwMode="auto">
          <a:xfrm>
            <a:off x="2522538" y="3062288"/>
            <a:ext cx="195262"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60380" name="Line 252"/>
          <p:cNvSpPr>
            <a:spLocks noChangeShapeType="1"/>
          </p:cNvSpPr>
          <p:nvPr/>
        </p:nvSpPr>
        <p:spPr bwMode="auto">
          <a:xfrm>
            <a:off x="2362200" y="3048000"/>
            <a:ext cx="533400" cy="0"/>
          </a:xfrm>
          <a:prstGeom prst="line">
            <a:avLst/>
          </a:prstGeom>
          <a:noFill/>
          <a:ln w="11176">
            <a:solidFill>
              <a:srgbClr val="8C0051"/>
            </a:solidFill>
            <a:miter lim="800000"/>
            <a:headEnd/>
            <a:tailEnd type="arrow" w="med" len="med"/>
          </a:ln>
          <a:extLst>
            <a:ext uri="{909E8E84-426E-40DD-AFC4-6F175D3DCCD1}">
              <a14:hiddenFill xmlns:a14="http://schemas.microsoft.com/office/drawing/2010/main">
                <a:noFill/>
              </a14:hiddenFill>
            </a:ext>
          </a:extLst>
        </p:spPr>
        <p:txBody>
          <a:bodyPr/>
          <a:lstStyle/>
          <a:p>
            <a:endParaRPr lang="pt-PT"/>
          </a:p>
        </p:txBody>
      </p:sp>
      <p:sp>
        <p:nvSpPr>
          <p:cNvPr id="24805" name="Rectangle 254"/>
          <p:cNvSpPr>
            <a:spLocks noChangeArrowheads="1"/>
          </p:cNvSpPr>
          <p:nvPr/>
        </p:nvSpPr>
        <p:spPr bwMode="auto">
          <a:xfrm>
            <a:off x="4357688" y="3986213"/>
            <a:ext cx="1968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60383" name="Line 255"/>
          <p:cNvSpPr>
            <a:spLocks noChangeShapeType="1"/>
          </p:cNvSpPr>
          <p:nvPr/>
        </p:nvSpPr>
        <p:spPr bwMode="auto">
          <a:xfrm>
            <a:off x="2286000" y="2133600"/>
            <a:ext cx="0" cy="914400"/>
          </a:xfrm>
          <a:prstGeom prst="line">
            <a:avLst/>
          </a:prstGeom>
          <a:noFill/>
          <a:ln w="11176">
            <a:solidFill>
              <a:srgbClr val="8C0051"/>
            </a:solidFill>
            <a:miter lim="800000"/>
            <a:headEnd/>
            <a:tailEnd type="arrow" w="med" len="med"/>
          </a:ln>
          <a:extLst>
            <a:ext uri="{909E8E84-426E-40DD-AFC4-6F175D3DCCD1}">
              <a14:hiddenFill xmlns:a14="http://schemas.microsoft.com/office/drawing/2010/main">
                <a:noFill/>
              </a14:hiddenFill>
            </a:ext>
          </a:extLst>
        </p:spPr>
        <p:txBody>
          <a:bodyPr/>
          <a:lstStyle/>
          <a:p>
            <a:endParaRPr lang="pt-PT"/>
          </a:p>
        </p:txBody>
      </p:sp>
      <p:sp>
        <p:nvSpPr>
          <p:cNvPr id="560385" name="Line 257"/>
          <p:cNvSpPr>
            <a:spLocks noChangeShapeType="1"/>
          </p:cNvSpPr>
          <p:nvPr/>
        </p:nvSpPr>
        <p:spPr bwMode="auto">
          <a:xfrm>
            <a:off x="4194175" y="3773488"/>
            <a:ext cx="0" cy="192087"/>
          </a:xfrm>
          <a:prstGeom prst="line">
            <a:avLst/>
          </a:prstGeom>
          <a:noFill/>
          <a:ln w="11176">
            <a:solidFill>
              <a:srgbClr val="8C0051"/>
            </a:solidFill>
            <a:miter lim="800000"/>
            <a:headEnd/>
            <a:tailEnd type="arrow" w="med" len="med"/>
          </a:ln>
          <a:extLst>
            <a:ext uri="{909E8E84-426E-40DD-AFC4-6F175D3DCCD1}">
              <a14:hiddenFill xmlns:a14="http://schemas.microsoft.com/office/drawing/2010/main">
                <a:noFill/>
              </a14:hiddenFill>
            </a:ext>
          </a:extLst>
        </p:spPr>
        <p:txBody>
          <a:bodyPr/>
          <a:lstStyle/>
          <a:p>
            <a:endParaRPr lang="pt-PT"/>
          </a:p>
        </p:txBody>
      </p:sp>
      <p:sp>
        <p:nvSpPr>
          <p:cNvPr id="24808" name="Freeform 259"/>
          <p:cNvSpPr>
            <a:spLocks/>
          </p:cNvSpPr>
          <p:nvPr/>
        </p:nvSpPr>
        <p:spPr bwMode="auto">
          <a:xfrm>
            <a:off x="2139950" y="1568450"/>
            <a:ext cx="3187700" cy="2466975"/>
          </a:xfrm>
          <a:custGeom>
            <a:avLst/>
            <a:gdLst>
              <a:gd name="T0" fmla="*/ 0 w 632"/>
              <a:gd name="T1" fmla="*/ 0 h 516"/>
              <a:gd name="T2" fmla="*/ 2147483647 w 632"/>
              <a:gd name="T3" fmla="*/ 2147483647 h 516"/>
              <a:gd name="T4" fmla="*/ 2147483647 w 632"/>
              <a:gd name="T5" fmla="*/ 2147483647 h 516"/>
              <a:gd name="T6" fmla="*/ 0 60000 65536"/>
              <a:gd name="T7" fmla="*/ 0 60000 65536"/>
              <a:gd name="T8" fmla="*/ 0 60000 65536"/>
              <a:gd name="T9" fmla="*/ 0 w 632"/>
              <a:gd name="T10" fmla="*/ 0 h 516"/>
              <a:gd name="T11" fmla="*/ 632 w 632"/>
              <a:gd name="T12" fmla="*/ 516 h 516"/>
            </a:gdLst>
            <a:ahLst/>
            <a:cxnLst>
              <a:cxn ang="T6">
                <a:pos x="T0" y="T1"/>
              </a:cxn>
              <a:cxn ang="T7">
                <a:pos x="T2" y="T3"/>
              </a:cxn>
              <a:cxn ang="T8">
                <a:pos x="T4" y="T5"/>
              </a:cxn>
            </a:cxnLst>
            <a:rect l="T9" t="T10" r="T11" b="T12"/>
            <a:pathLst>
              <a:path w="632" h="516">
                <a:moveTo>
                  <a:pt x="0" y="0"/>
                </a:moveTo>
                <a:cubicBezTo>
                  <a:pt x="0" y="0"/>
                  <a:pt x="40" y="223"/>
                  <a:pt x="221" y="361"/>
                </a:cubicBezTo>
                <a:cubicBezTo>
                  <a:pt x="402" y="499"/>
                  <a:pt x="632" y="516"/>
                  <a:pt x="632" y="516"/>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4809" name="Oval 260"/>
          <p:cNvSpPr>
            <a:spLocks noChangeArrowheads="1"/>
          </p:cNvSpPr>
          <p:nvPr/>
        </p:nvSpPr>
        <p:spPr bwMode="auto">
          <a:xfrm>
            <a:off x="2897188" y="2984500"/>
            <a:ext cx="101600" cy="952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10" name="Oval 261"/>
          <p:cNvSpPr>
            <a:spLocks noChangeArrowheads="1"/>
          </p:cNvSpPr>
          <p:nvPr/>
        </p:nvSpPr>
        <p:spPr bwMode="auto">
          <a:xfrm>
            <a:off x="3521075" y="3448050"/>
            <a:ext cx="103188" cy="952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11" name="Oval 262"/>
          <p:cNvSpPr>
            <a:spLocks noChangeArrowheads="1"/>
          </p:cNvSpPr>
          <p:nvPr/>
        </p:nvSpPr>
        <p:spPr bwMode="auto">
          <a:xfrm>
            <a:off x="4764088" y="3906838"/>
            <a:ext cx="100012" cy="952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12" name="Oval 263"/>
          <p:cNvSpPr>
            <a:spLocks noChangeArrowheads="1"/>
          </p:cNvSpPr>
          <p:nvPr/>
        </p:nvSpPr>
        <p:spPr bwMode="auto">
          <a:xfrm>
            <a:off x="2276475" y="2060575"/>
            <a:ext cx="100013" cy="9525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4813" name="Rectangle 264"/>
          <p:cNvSpPr>
            <a:spLocks noChangeArrowheads="1"/>
          </p:cNvSpPr>
          <p:nvPr/>
        </p:nvSpPr>
        <p:spPr bwMode="auto">
          <a:xfrm>
            <a:off x="3005138" y="2781300"/>
            <a:ext cx="15081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W</a:t>
            </a:r>
            <a:endParaRPr lang="en-US" altLang="pt-PT" sz="1400">
              <a:latin typeface="Tahoma" panose="020B0604030504040204" pitchFamily="34" charset="0"/>
            </a:endParaRPr>
          </a:p>
        </p:txBody>
      </p:sp>
      <p:sp>
        <p:nvSpPr>
          <p:cNvPr id="24814" name="Rectangle 265"/>
          <p:cNvSpPr>
            <a:spLocks noChangeArrowheads="1"/>
          </p:cNvSpPr>
          <p:nvPr/>
        </p:nvSpPr>
        <p:spPr bwMode="auto">
          <a:xfrm>
            <a:off x="3651250" y="3243263"/>
            <a:ext cx="1000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X</a:t>
            </a:r>
            <a:endParaRPr lang="en-US" altLang="pt-PT" sz="1400">
              <a:latin typeface="Tahoma" panose="020B0604030504040204" pitchFamily="34" charset="0"/>
            </a:endParaRPr>
          </a:p>
        </p:txBody>
      </p:sp>
      <p:sp>
        <p:nvSpPr>
          <p:cNvPr id="24815" name="Rectangle 266"/>
          <p:cNvSpPr>
            <a:spLocks noChangeArrowheads="1"/>
          </p:cNvSpPr>
          <p:nvPr/>
        </p:nvSpPr>
        <p:spPr bwMode="auto">
          <a:xfrm>
            <a:off x="4152900" y="3476625"/>
            <a:ext cx="968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Y</a:t>
            </a:r>
            <a:endParaRPr lang="en-US" altLang="pt-PT" sz="1400">
              <a:latin typeface="Tahoma" panose="020B0604030504040204" pitchFamily="34" charset="0"/>
            </a:endParaRPr>
          </a:p>
        </p:txBody>
      </p:sp>
      <p:sp>
        <p:nvSpPr>
          <p:cNvPr id="24816" name="Rectangle 267"/>
          <p:cNvSpPr>
            <a:spLocks noChangeArrowheads="1"/>
          </p:cNvSpPr>
          <p:nvPr/>
        </p:nvSpPr>
        <p:spPr bwMode="auto">
          <a:xfrm>
            <a:off x="4873625" y="3675063"/>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Z</a:t>
            </a:r>
            <a:endParaRPr lang="en-US" altLang="pt-PT" sz="1400">
              <a:latin typeface="Tahoma" panose="020B0604030504040204" pitchFamily="34" charset="0"/>
            </a:endParaRPr>
          </a:p>
        </p:txBody>
      </p:sp>
      <p:sp>
        <p:nvSpPr>
          <p:cNvPr id="24817" name="Oval 268"/>
          <p:cNvSpPr>
            <a:spLocks noChangeArrowheads="1"/>
          </p:cNvSpPr>
          <p:nvPr/>
        </p:nvSpPr>
        <p:spPr bwMode="auto">
          <a:xfrm>
            <a:off x="4143375" y="3725863"/>
            <a:ext cx="100013" cy="936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60397" name="Line 269"/>
          <p:cNvSpPr>
            <a:spLocks noChangeShapeType="1"/>
          </p:cNvSpPr>
          <p:nvPr/>
        </p:nvSpPr>
        <p:spPr bwMode="auto">
          <a:xfrm>
            <a:off x="4191000" y="3962400"/>
            <a:ext cx="488950" cy="0"/>
          </a:xfrm>
          <a:prstGeom prst="line">
            <a:avLst/>
          </a:prstGeom>
          <a:noFill/>
          <a:ln w="11176">
            <a:solidFill>
              <a:srgbClr val="8C0051"/>
            </a:solidFill>
            <a:miter lim="800000"/>
            <a:headEnd/>
            <a:tailEnd type="arrow" w="med" len="med"/>
          </a:ln>
          <a:extLst>
            <a:ext uri="{909E8E84-426E-40DD-AFC4-6F175D3DCCD1}">
              <a14:hiddenFill xmlns:a14="http://schemas.microsoft.com/office/drawing/2010/main">
                <a:noFill/>
              </a14:hiddenFill>
            </a:ext>
          </a:extLst>
        </p:spPr>
        <p:txBody>
          <a:bodyPr/>
          <a:lstStyle/>
          <a:p>
            <a:endParaRPr lang="pt-PT"/>
          </a:p>
        </p:txBody>
      </p:sp>
      <p:sp>
        <p:nvSpPr>
          <p:cNvPr id="560399" name="Line 271"/>
          <p:cNvSpPr>
            <a:spLocks noChangeShapeType="1"/>
          </p:cNvSpPr>
          <p:nvPr/>
        </p:nvSpPr>
        <p:spPr bwMode="auto">
          <a:xfrm flipV="1">
            <a:off x="2336800" y="1955800"/>
            <a:ext cx="479425" cy="6492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60400" name="Line 272"/>
          <p:cNvSpPr>
            <a:spLocks noChangeShapeType="1"/>
          </p:cNvSpPr>
          <p:nvPr/>
        </p:nvSpPr>
        <p:spPr bwMode="auto">
          <a:xfrm flipH="1">
            <a:off x="4233863" y="3065463"/>
            <a:ext cx="549275" cy="8080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60401" name="Line 273"/>
          <p:cNvSpPr>
            <a:spLocks noChangeShapeType="1"/>
          </p:cNvSpPr>
          <p:nvPr/>
        </p:nvSpPr>
        <p:spPr bwMode="auto">
          <a:xfrm flipV="1">
            <a:off x="2517775" y="2355850"/>
            <a:ext cx="484188" cy="6524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60402" name="Line 274"/>
          <p:cNvSpPr>
            <a:spLocks noChangeShapeType="1"/>
          </p:cNvSpPr>
          <p:nvPr/>
        </p:nvSpPr>
        <p:spPr bwMode="auto">
          <a:xfrm flipV="1">
            <a:off x="4551363" y="3495675"/>
            <a:ext cx="303212" cy="43973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60403" name="Freeform 275"/>
          <p:cNvSpPr>
            <a:spLocks/>
          </p:cNvSpPr>
          <p:nvPr/>
        </p:nvSpPr>
        <p:spPr bwMode="auto">
          <a:xfrm>
            <a:off x="2665413" y="1506538"/>
            <a:ext cx="1573212" cy="458787"/>
          </a:xfrm>
          <a:custGeom>
            <a:avLst/>
            <a:gdLst>
              <a:gd name="T0" fmla="*/ 2147483647 w 312"/>
              <a:gd name="T1" fmla="*/ 2147483647 h 96"/>
              <a:gd name="T2" fmla="*/ 2147483647 w 312"/>
              <a:gd name="T3" fmla="*/ 2147483647 h 96"/>
              <a:gd name="T4" fmla="*/ 2147483647 w 312"/>
              <a:gd name="T5" fmla="*/ 2147483647 h 96"/>
              <a:gd name="T6" fmla="*/ 0 w 312"/>
              <a:gd name="T7" fmla="*/ 2147483647 h 96"/>
              <a:gd name="T8" fmla="*/ 0 w 312"/>
              <a:gd name="T9" fmla="*/ 2147483647 h 96"/>
              <a:gd name="T10" fmla="*/ 2147483647 w 312"/>
              <a:gd name="T11" fmla="*/ 0 h 96"/>
              <a:gd name="T12" fmla="*/ 2147483647 w 312"/>
              <a:gd name="T13" fmla="*/ 0 h 96"/>
              <a:gd name="T14" fmla="*/ 2147483647 w 312"/>
              <a:gd name="T15" fmla="*/ 2147483647 h 96"/>
              <a:gd name="T16" fmla="*/ 2147483647 w 312"/>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2"/>
              <a:gd name="T28" fmla="*/ 0 h 96"/>
              <a:gd name="T29" fmla="*/ 312 w 312"/>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2" h="96">
                <a:moveTo>
                  <a:pt x="312" y="80"/>
                </a:moveTo>
                <a:cubicBezTo>
                  <a:pt x="312" y="89"/>
                  <a:pt x="305" y="96"/>
                  <a:pt x="296" y="96"/>
                </a:cubicBezTo>
                <a:cubicBezTo>
                  <a:pt x="16" y="96"/>
                  <a:pt x="16" y="96"/>
                  <a:pt x="16" y="96"/>
                </a:cubicBezTo>
                <a:cubicBezTo>
                  <a:pt x="7" y="96"/>
                  <a:pt x="0" y="89"/>
                  <a:pt x="0" y="80"/>
                </a:cubicBezTo>
                <a:cubicBezTo>
                  <a:pt x="0" y="16"/>
                  <a:pt x="0" y="16"/>
                  <a:pt x="0" y="16"/>
                </a:cubicBezTo>
                <a:cubicBezTo>
                  <a:pt x="0" y="7"/>
                  <a:pt x="7" y="0"/>
                  <a:pt x="16" y="0"/>
                </a:cubicBezTo>
                <a:cubicBezTo>
                  <a:pt x="296" y="0"/>
                  <a:pt x="296" y="0"/>
                  <a:pt x="296" y="0"/>
                </a:cubicBezTo>
                <a:cubicBezTo>
                  <a:pt x="305" y="0"/>
                  <a:pt x="312" y="7"/>
                  <a:pt x="312" y="16"/>
                </a:cubicBezTo>
                <a:lnTo>
                  <a:pt x="312" y="8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0404" name="Freeform 276"/>
          <p:cNvSpPr>
            <a:spLocks/>
          </p:cNvSpPr>
          <p:nvPr/>
        </p:nvSpPr>
        <p:spPr bwMode="auto">
          <a:xfrm>
            <a:off x="4057650" y="2619375"/>
            <a:ext cx="1577975" cy="460375"/>
          </a:xfrm>
          <a:custGeom>
            <a:avLst/>
            <a:gdLst>
              <a:gd name="T0" fmla="*/ 2147483647 w 313"/>
              <a:gd name="T1" fmla="*/ 2147483647 h 96"/>
              <a:gd name="T2" fmla="*/ 2147483647 w 313"/>
              <a:gd name="T3" fmla="*/ 2147483647 h 96"/>
              <a:gd name="T4" fmla="*/ 2147483647 w 313"/>
              <a:gd name="T5" fmla="*/ 2147483647 h 96"/>
              <a:gd name="T6" fmla="*/ 0 w 313"/>
              <a:gd name="T7" fmla="*/ 2147483647 h 96"/>
              <a:gd name="T8" fmla="*/ 0 w 313"/>
              <a:gd name="T9" fmla="*/ 2147483647 h 96"/>
              <a:gd name="T10" fmla="*/ 2147483647 w 313"/>
              <a:gd name="T11" fmla="*/ 0 h 96"/>
              <a:gd name="T12" fmla="*/ 2147483647 w 313"/>
              <a:gd name="T13" fmla="*/ 0 h 96"/>
              <a:gd name="T14" fmla="*/ 2147483647 w 313"/>
              <a:gd name="T15" fmla="*/ 2147483647 h 96"/>
              <a:gd name="T16" fmla="*/ 2147483647 w 313"/>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3"/>
              <a:gd name="T28" fmla="*/ 0 h 96"/>
              <a:gd name="T29" fmla="*/ 313 w 313"/>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3" h="96">
                <a:moveTo>
                  <a:pt x="313" y="80"/>
                </a:moveTo>
                <a:cubicBezTo>
                  <a:pt x="313" y="89"/>
                  <a:pt x="306" y="96"/>
                  <a:pt x="297" y="96"/>
                </a:cubicBezTo>
                <a:cubicBezTo>
                  <a:pt x="16" y="96"/>
                  <a:pt x="16" y="96"/>
                  <a:pt x="16" y="96"/>
                </a:cubicBezTo>
                <a:cubicBezTo>
                  <a:pt x="7" y="96"/>
                  <a:pt x="0" y="89"/>
                  <a:pt x="0" y="80"/>
                </a:cubicBezTo>
                <a:cubicBezTo>
                  <a:pt x="0" y="16"/>
                  <a:pt x="0" y="16"/>
                  <a:pt x="0" y="16"/>
                </a:cubicBezTo>
                <a:cubicBezTo>
                  <a:pt x="0" y="7"/>
                  <a:pt x="7" y="0"/>
                  <a:pt x="16" y="0"/>
                </a:cubicBezTo>
                <a:cubicBezTo>
                  <a:pt x="297" y="0"/>
                  <a:pt x="297" y="0"/>
                  <a:pt x="297" y="0"/>
                </a:cubicBezTo>
                <a:cubicBezTo>
                  <a:pt x="306" y="0"/>
                  <a:pt x="313" y="7"/>
                  <a:pt x="313" y="16"/>
                </a:cubicBezTo>
                <a:lnTo>
                  <a:pt x="313" y="8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0405" name="Rectangle 277"/>
          <p:cNvSpPr>
            <a:spLocks noChangeArrowheads="1"/>
          </p:cNvSpPr>
          <p:nvPr/>
        </p:nvSpPr>
        <p:spPr bwMode="auto">
          <a:xfrm>
            <a:off x="4181475" y="2654300"/>
            <a:ext cx="14557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Ingrid trades 2 restaurant meals</a:t>
            </a:r>
            <a:endParaRPr lang="en-US" altLang="pt-PT" sz="1400">
              <a:latin typeface="Tahoma" panose="020B0604030504040204" pitchFamily="34" charset="0"/>
            </a:endParaRPr>
          </a:p>
        </p:txBody>
      </p:sp>
      <p:sp>
        <p:nvSpPr>
          <p:cNvPr id="560406" name="Freeform 278"/>
          <p:cNvSpPr>
            <a:spLocks/>
          </p:cNvSpPr>
          <p:nvPr/>
        </p:nvSpPr>
        <p:spPr bwMode="auto">
          <a:xfrm>
            <a:off x="2952750" y="2109788"/>
            <a:ext cx="1219200" cy="271462"/>
          </a:xfrm>
          <a:custGeom>
            <a:avLst/>
            <a:gdLst>
              <a:gd name="T0" fmla="*/ 2147483647 w 242"/>
              <a:gd name="T1" fmla="*/ 2147483647 h 57"/>
              <a:gd name="T2" fmla="*/ 2147483647 w 242"/>
              <a:gd name="T3" fmla="*/ 2147483647 h 57"/>
              <a:gd name="T4" fmla="*/ 2147483647 w 242"/>
              <a:gd name="T5" fmla="*/ 2147483647 h 57"/>
              <a:gd name="T6" fmla="*/ 0 w 242"/>
              <a:gd name="T7" fmla="*/ 2147483647 h 57"/>
              <a:gd name="T8" fmla="*/ 0 w 242"/>
              <a:gd name="T9" fmla="*/ 2147483647 h 57"/>
              <a:gd name="T10" fmla="*/ 2147483647 w 242"/>
              <a:gd name="T11" fmla="*/ 0 h 57"/>
              <a:gd name="T12" fmla="*/ 2147483647 w 242"/>
              <a:gd name="T13" fmla="*/ 0 h 57"/>
              <a:gd name="T14" fmla="*/ 2147483647 w 242"/>
              <a:gd name="T15" fmla="*/ 2147483647 h 57"/>
              <a:gd name="T16" fmla="*/ 2147483647 w 242"/>
              <a:gd name="T17" fmla="*/ 2147483647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2"/>
              <a:gd name="T28" fmla="*/ 0 h 57"/>
              <a:gd name="T29" fmla="*/ 242 w 242"/>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2" h="57">
                <a:moveTo>
                  <a:pt x="242" y="41"/>
                </a:moveTo>
                <a:cubicBezTo>
                  <a:pt x="242" y="50"/>
                  <a:pt x="235" y="57"/>
                  <a:pt x="226" y="57"/>
                </a:cubicBezTo>
                <a:cubicBezTo>
                  <a:pt x="16" y="57"/>
                  <a:pt x="16" y="57"/>
                  <a:pt x="16" y="57"/>
                </a:cubicBezTo>
                <a:cubicBezTo>
                  <a:pt x="8" y="57"/>
                  <a:pt x="0" y="50"/>
                  <a:pt x="0" y="41"/>
                </a:cubicBezTo>
                <a:cubicBezTo>
                  <a:pt x="0" y="16"/>
                  <a:pt x="0" y="16"/>
                  <a:pt x="0" y="16"/>
                </a:cubicBezTo>
                <a:cubicBezTo>
                  <a:pt x="0" y="7"/>
                  <a:pt x="8" y="0"/>
                  <a:pt x="16" y="0"/>
                </a:cubicBezTo>
                <a:cubicBezTo>
                  <a:pt x="226" y="0"/>
                  <a:pt x="226" y="0"/>
                  <a:pt x="226" y="0"/>
                </a:cubicBezTo>
                <a:cubicBezTo>
                  <a:pt x="235" y="0"/>
                  <a:pt x="242" y="7"/>
                  <a:pt x="242" y="16"/>
                </a:cubicBezTo>
                <a:lnTo>
                  <a:pt x="242" y="4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0407" name="Rectangle 279"/>
          <p:cNvSpPr>
            <a:spLocks noChangeArrowheads="1"/>
          </p:cNvSpPr>
          <p:nvPr/>
        </p:nvSpPr>
        <p:spPr bwMode="auto">
          <a:xfrm>
            <a:off x="3048000" y="2133600"/>
            <a:ext cx="10350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 . . for 1 room.</a:t>
            </a:r>
            <a:endParaRPr lang="en-US" altLang="pt-PT" sz="1400">
              <a:latin typeface="Tahoma" panose="020B0604030504040204" pitchFamily="34" charset="0"/>
            </a:endParaRPr>
          </a:p>
        </p:txBody>
      </p:sp>
      <p:sp>
        <p:nvSpPr>
          <p:cNvPr id="560408" name="Freeform 280"/>
          <p:cNvSpPr>
            <a:spLocks/>
          </p:cNvSpPr>
          <p:nvPr/>
        </p:nvSpPr>
        <p:spPr bwMode="auto">
          <a:xfrm>
            <a:off x="4799013" y="3236913"/>
            <a:ext cx="1220787" cy="273050"/>
          </a:xfrm>
          <a:custGeom>
            <a:avLst/>
            <a:gdLst>
              <a:gd name="T0" fmla="*/ 2147483647 w 242"/>
              <a:gd name="T1" fmla="*/ 2147483647 h 57"/>
              <a:gd name="T2" fmla="*/ 2147483647 w 242"/>
              <a:gd name="T3" fmla="*/ 2147483647 h 57"/>
              <a:gd name="T4" fmla="*/ 2147483647 w 242"/>
              <a:gd name="T5" fmla="*/ 2147483647 h 57"/>
              <a:gd name="T6" fmla="*/ 0 w 242"/>
              <a:gd name="T7" fmla="*/ 2147483647 h 57"/>
              <a:gd name="T8" fmla="*/ 0 w 242"/>
              <a:gd name="T9" fmla="*/ 2147483647 h 57"/>
              <a:gd name="T10" fmla="*/ 2147483647 w 242"/>
              <a:gd name="T11" fmla="*/ 0 h 57"/>
              <a:gd name="T12" fmla="*/ 2147483647 w 242"/>
              <a:gd name="T13" fmla="*/ 0 h 57"/>
              <a:gd name="T14" fmla="*/ 2147483647 w 242"/>
              <a:gd name="T15" fmla="*/ 2147483647 h 57"/>
              <a:gd name="T16" fmla="*/ 2147483647 w 242"/>
              <a:gd name="T17" fmla="*/ 2147483647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2"/>
              <a:gd name="T28" fmla="*/ 0 h 57"/>
              <a:gd name="T29" fmla="*/ 242 w 242"/>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2" h="57">
                <a:moveTo>
                  <a:pt x="242" y="41"/>
                </a:moveTo>
                <a:cubicBezTo>
                  <a:pt x="242" y="50"/>
                  <a:pt x="235" y="57"/>
                  <a:pt x="226" y="57"/>
                </a:cubicBezTo>
                <a:cubicBezTo>
                  <a:pt x="16" y="57"/>
                  <a:pt x="16" y="57"/>
                  <a:pt x="16" y="57"/>
                </a:cubicBezTo>
                <a:cubicBezTo>
                  <a:pt x="7" y="57"/>
                  <a:pt x="0" y="50"/>
                  <a:pt x="0" y="41"/>
                </a:cubicBezTo>
                <a:cubicBezTo>
                  <a:pt x="0" y="16"/>
                  <a:pt x="0" y="16"/>
                  <a:pt x="0" y="16"/>
                </a:cubicBezTo>
                <a:cubicBezTo>
                  <a:pt x="0" y="7"/>
                  <a:pt x="7" y="0"/>
                  <a:pt x="16" y="0"/>
                </a:cubicBezTo>
                <a:cubicBezTo>
                  <a:pt x="226" y="0"/>
                  <a:pt x="226" y="0"/>
                  <a:pt x="226" y="0"/>
                </a:cubicBezTo>
                <a:cubicBezTo>
                  <a:pt x="235" y="0"/>
                  <a:pt x="242" y="7"/>
                  <a:pt x="242" y="16"/>
                </a:cubicBezTo>
                <a:lnTo>
                  <a:pt x="242" y="4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60409" name="Rectangle 281"/>
          <p:cNvSpPr>
            <a:spLocks noChangeArrowheads="1"/>
          </p:cNvSpPr>
          <p:nvPr/>
        </p:nvSpPr>
        <p:spPr bwMode="auto">
          <a:xfrm>
            <a:off x="4881563" y="3270250"/>
            <a:ext cx="10350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 . . for 1 room.</a:t>
            </a:r>
            <a:endParaRPr lang="en-US" altLang="pt-PT" sz="1400">
              <a:latin typeface="Tahoma" panose="020B0604030504040204" pitchFamily="34" charset="0"/>
            </a:endParaRPr>
          </a:p>
        </p:txBody>
      </p:sp>
      <p:sp>
        <p:nvSpPr>
          <p:cNvPr id="24830" name="Rectangle 282"/>
          <p:cNvSpPr>
            <a:spLocks noChangeArrowheads="1"/>
          </p:cNvSpPr>
          <p:nvPr/>
        </p:nvSpPr>
        <p:spPr bwMode="auto">
          <a:xfrm>
            <a:off x="5376863" y="3935413"/>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60414" name="Rectangle 286"/>
          <p:cNvSpPr>
            <a:spLocks noChangeArrowheads="1"/>
          </p:cNvSpPr>
          <p:nvPr/>
        </p:nvSpPr>
        <p:spPr bwMode="auto">
          <a:xfrm>
            <a:off x="2743200" y="1600200"/>
            <a:ext cx="14557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Ingrid trades 10 restaurant meals</a:t>
            </a:r>
            <a:endParaRPr lang="en-US" altLang="pt-PT" sz="1400">
              <a:latin typeface="Tahoma" panose="020B0604030504040204" pitchFamily="34" charset="0"/>
            </a:endParaRPr>
          </a:p>
        </p:txBody>
      </p:sp>
      <p:sp>
        <p:nvSpPr>
          <p:cNvPr id="24832" name="Rectangle 287"/>
          <p:cNvSpPr>
            <a:spLocks noChangeArrowheads="1"/>
          </p:cNvSpPr>
          <p:nvPr/>
        </p:nvSpPr>
        <p:spPr bwMode="auto">
          <a:xfrm>
            <a:off x="4100513" y="5205413"/>
            <a:ext cx="13430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4833" name="Rectangle 288"/>
          <p:cNvSpPr>
            <a:spLocks noChangeArrowheads="1"/>
          </p:cNvSpPr>
          <p:nvPr/>
        </p:nvSpPr>
        <p:spPr bwMode="auto">
          <a:xfrm>
            <a:off x="0" y="1295400"/>
            <a:ext cx="938213"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24834" name="Rectangle 2"/>
          <p:cNvSpPr>
            <a:spLocks noRot="1" noChangeArrowheads="1"/>
          </p:cNvSpPr>
          <p:nvPr/>
        </p:nvSpPr>
        <p:spPr bwMode="auto">
          <a:xfrm>
            <a:off x="381000" y="76200"/>
            <a:ext cx="87630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100" b="1">
                <a:solidFill>
                  <a:srgbClr val="993366"/>
                </a:solidFill>
              </a:rPr>
              <a:t>The Changing Slope of an Indifference Curve </a:t>
            </a:r>
          </a:p>
        </p:txBody>
      </p:sp>
      <p:sp>
        <p:nvSpPr>
          <p:cNvPr id="100365" name="Text Box 13"/>
          <p:cNvSpPr txBox="1">
            <a:spLocks noChangeArrowheads="1"/>
          </p:cNvSpPr>
          <p:nvPr/>
        </p:nvSpPr>
        <p:spPr bwMode="auto">
          <a:xfrm>
            <a:off x="0" y="5562600"/>
            <a:ext cx="9144000" cy="9683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a:t>The terms of the trade-off between the reduced consumption of restaurant meals for increased consumption of housing changes as the consumer moves from </a:t>
            </a:r>
            <a:r>
              <a:rPr lang="en-US" altLang="pt-PT" sz="2400" i="1"/>
              <a:t>V </a:t>
            </a:r>
            <a:r>
              <a:rPr lang="en-US" altLang="pt-PT" sz="2400"/>
              <a:t>to </a:t>
            </a:r>
            <a:r>
              <a:rPr lang="en-US" altLang="pt-PT" sz="2400" i="1"/>
              <a:t>W</a:t>
            </a:r>
            <a:r>
              <a:rPr lang="en-US" altLang="pt-PT" sz="2400"/>
              <a:t>. Why?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65"/>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1" fill="hold" nodeType="afterEffect">
                                  <p:stCondLst>
                                    <p:cond delay="0"/>
                                  </p:stCondLst>
                                  <p:childTnLst>
                                    <p:set>
                                      <p:cBhvr>
                                        <p:cTn id="9" dur="1" fill="hold">
                                          <p:stCondLst>
                                            <p:cond delay="0"/>
                                          </p:stCondLst>
                                        </p:cTn>
                                        <p:tgtEl>
                                          <p:spTgt spid="560383"/>
                                        </p:tgtEl>
                                        <p:attrNameLst>
                                          <p:attrName>style.visibility</p:attrName>
                                        </p:attrNameLst>
                                      </p:cBhvr>
                                      <p:to>
                                        <p:strVal val="visible"/>
                                      </p:to>
                                    </p:set>
                                    <p:animEffect transition="in" filter="wipe(up)">
                                      <p:cBhvr>
                                        <p:cTn id="10" dur="500"/>
                                        <p:tgtEl>
                                          <p:spTgt spid="560383"/>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560380"/>
                                        </p:tgtEl>
                                        <p:attrNameLst>
                                          <p:attrName>style.visibility</p:attrName>
                                        </p:attrNameLst>
                                      </p:cBhvr>
                                      <p:to>
                                        <p:strVal val="visible"/>
                                      </p:to>
                                    </p:set>
                                    <p:animEffect transition="in" filter="wipe(left)">
                                      <p:cBhvr>
                                        <p:cTn id="14" dur="500"/>
                                        <p:tgtEl>
                                          <p:spTgt spid="56038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60414"/>
                                        </p:tgtEl>
                                        <p:attrNameLst>
                                          <p:attrName>style.visibility</p:attrName>
                                        </p:attrNameLst>
                                      </p:cBhvr>
                                      <p:to>
                                        <p:strVal val="visible"/>
                                      </p:to>
                                    </p:set>
                                    <p:animEffect transition="in" filter="wipe(left)">
                                      <p:cBhvr>
                                        <p:cTn id="19" dur="500"/>
                                        <p:tgtEl>
                                          <p:spTgt spid="560414"/>
                                        </p:tgtEl>
                                      </p:cBhvr>
                                    </p:animEffect>
                                  </p:childTnLst>
                                </p:cTn>
                              </p:par>
                              <p:par>
                                <p:cTn id="20" presetID="1" presetClass="entr" presetSubtype="0" fill="hold" nodeType="withEffect">
                                  <p:stCondLst>
                                    <p:cond delay="0"/>
                                  </p:stCondLst>
                                  <p:childTnLst>
                                    <p:set>
                                      <p:cBhvr>
                                        <p:cTn id="21" dur="1" fill="hold">
                                          <p:stCondLst>
                                            <p:cond delay="0"/>
                                          </p:stCondLst>
                                        </p:cTn>
                                        <p:tgtEl>
                                          <p:spTgt spid="560403"/>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60399"/>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560407"/>
                                        </p:tgtEl>
                                        <p:attrNameLst>
                                          <p:attrName>style.visibility</p:attrName>
                                        </p:attrNameLst>
                                      </p:cBhvr>
                                      <p:to>
                                        <p:strVal val="visible"/>
                                      </p:to>
                                    </p:set>
                                    <p:animEffect transition="in" filter="wipe(left)">
                                      <p:cBhvr>
                                        <p:cTn id="28" dur="500"/>
                                        <p:tgtEl>
                                          <p:spTgt spid="560407"/>
                                        </p:tgtEl>
                                      </p:cBhvr>
                                    </p:animEffect>
                                  </p:childTnLst>
                                </p:cTn>
                              </p:par>
                              <p:par>
                                <p:cTn id="29" presetID="1" presetClass="entr" presetSubtype="0" fill="hold" nodeType="withEffect">
                                  <p:stCondLst>
                                    <p:cond delay="0"/>
                                  </p:stCondLst>
                                  <p:childTnLst>
                                    <p:set>
                                      <p:cBhvr>
                                        <p:cTn id="30" dur="1" fill="hold">
                                          <p:stCondLst>
                                            <p:cond delay="0"/>
                                          </p:stCondLst>
                                        </p:cTn>
                                        <p:tgtEl>
                                          <p:spTgt spid="56040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60401"/>
                                        </p:tgtEl>
                                        <p:attrNameLst>
                                          <p:attrName>style.visibility</p:attrName>
                                        </p:attrNameLst>
                                      </p:cBhvr>
                                      <p:to>
                                        <p:strVal val="visible"/>
                                      </p:to>
                                    </p:set>
                                  </p:childTnLst>
                                </p:cTn>
                              </p:par>
                            </p:childTnLst>
                          </p:cTn>
                        </p:par>
                        <p:par>
                          <p:cTn id="33" fill="hold" nodeType="afterGroup">
                            <p:stCondLst>
                              <p:cond delay="500"/>
                            </p:stCondLst>
                            <p:childTnLst>
                              <p:par>
                                <p:cTn id="34" presetID="22" presetClass="entr" presetSubtype="1" fill="hold" nodeType="afterEffect">
                                  <p:stCondLst>
                                    <p:cond delay="0"/>
                                  </p:stCondLst>
                                  <p:childTnLst>
                                    <p:set>
                                      <p:cBhvr>
                                        <p:cTn id="35" dur="1" fill="hold">
                                          <p:stCondLst>
                                            <p:cond delay="0"/>
                                          </p:stCondLst>
                                        </p:cTn>
                                        <p:tgtEl>
                                          <p:spTgt spid="560385"/>
                                        </p:tgtEl>
                                        <p:attrNameLst>
                                          <p:attrName>style.visibility</p:attrName>
                                        </p:attrNameLst>
                                      </p:cBhvr>
                                      <p:to>
                                        <p:strVal val="visible"/>
                                      </p:to>
                                    </p:set>
                                    <p:animEffect transition="in" filter="wipe(up)">
                                      <p:cBhvr>
                                        <p:cTn id="36" dur="500"/>
                                        <p:tgtEl>
                                          <p:spTgt spid="560385"/>
                                        </p:tgtEl>
                                      </p:cBhvr>
                                    </p:animEffect>
                                  </p:childTnLst>
                                </p:cTn>
                              </p:par>
                            </p:childTnLst>
                          </p:cTn>
                        </p:par>
                        <p:par>
                          <p:cTn id="37" fill="hold" nodeType="afterGroup">
                            <p:stCondLst>
                              <p:cond delay="1000"/>
                            </p:stCondLst>
                            <p:childTnLst>
                              <p:par>
                                <p:cTn id="38" presetID="22" presetClass="entr" presetSubtype="8" fill="hold" nodeType="afterEffect">
                                  <p:stCondLst>
                                    <p:cond delay="0"/>
                                  </p:stCondLst>
                                  <p:childTnLst>
                                    <p:set>
                                      <p:cBhvr>
                                        <p:cTn id="39" dur="1" fill="hold">
                                          <p:stCondLst>
                                            <p:cond delay="0"/>
                                          </p:stCondLst>
                                        </p:cTn>
                                        <p:tgtEl>
                                          <p:spTgt spid="560397"/>
                                        </p:tgtEl>
                                        <p:attrNameLst>
                                          <p:attrName>style.visibility</p:attrName>
                                        </p:attrNameLst>
                                      </p:cBhvr>
                                      <p:to>
                                        <p:strVal val="visible"/>
                                      </p:to>
                                    </p:set>
                                    <p:animEffect transition="in" filter="wipe(left)">
                                      <p:cBhvr>
                                        <p:cTn id="40" dur="500"/>
                                        <p:tgtEl>
                                          <p:spTgt spid="56039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60405"/>
                                        </p:tgtEl>
                                        <p:attrNameLst>
                                          <p:attrName>style.visibility</p:attrName>
                                        </p:attrNameLst>
                                      </p:cBhvr>
                                      <p:to>
                                        <p:strVal val="visible"/>
                                      </p:to>
                                    </p:set>
                                    <p:animEffect transition="in" filter="wipe(left)">
                                      <p:cBhvr>
                                        <p:cTn id="45" dur="500"/>
                                        <p:tgtEl>
                                          <p:spTgt spid="560405"/>
                                        </p:tgtEl>
                                      </p:cBhvr>
                                    </p:animEffect>
                                  </p:childTnLst>
                                </p:cTn>
                              </p:par>
                              <p:par>
                                <p:cTn id="46" presetID="1" presetClass="entr" presetSubtype="0" fill="hold" nodeType="withEffect">
                                  <p:stCondLst>
                                    <p:cond delay="0"/>
                                  </p:stCondLst>
                                  <p:childTnLst>
                                    <p:set>
                                      <p:cBhvr>
                                        <p:cTn id="47" dur="1" fill="hold">
                                          <p:stCondLst>
                                            <p:cond delay="0"/>
                                          </p:stCondLst>
                                        </p:cTn>
                                        <p:tgtEl>
                                          <p:spTgt spid="560404"/>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560400"/>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560409"/>
                                        </p:tgtEl>
                                        <p:attrNameLst>
                                          <p:attrName>style.visibility</p:attrName>
                                        </p:attrNameLst>
                                      </p:cBhvr>
                                      <p:to>
                                        <p:strVal val="visible"/>
                                      </p:to>
                                    </p:set>
                                    <p:animEffect transition="in" filter="wipe(left)">
                                      <p:cBhvr>
                                        <p:cTn id="54" dur="500"/>
                                        <p:tgtEl>
                                          <p:spTgt spid="560409"/>
                                        </p:tgtEl>
                                      </p:cBhvr>
                                    </p:animEffect>
                                  </p:childTnLst>
                                </p:cTn>
                              </p:par>
                              <p:par>
                                <p:cTn id="55" presetID="1" presetClass="entr" presetSubtype="0" fill="hold" nodeType="withEffect">
                                  <p:stCondLst>
                                    <p:cond delay="0"/>
                                  </p:stCondLst>
                                  <p:childTnLst>
                                    <p:set>
                                      <p:cBhvr>
                                        <p:cTn id="56" dur="1" fill="hold">
                                          <p:stCondLst>
                                            <p:cond delay="0"/>
                                          </p:stCondLst>
                                        </p:cTn>
                                        <p:tgtEl>
                                          <p:spTgt spid="56040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604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405" grpId="0"/>
      <p:bldP spid="560407" grpId="0"/>
      <p:bldP spid="560409" grpId="0"/>
      <p:bldP spid="560414" grpId="0"/>
      <p:bldP spid="10036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idx="4294967295"/>
          </p:nvPr>
        </p:nvSpPr>
        <p:spPr>
          <a:xfrm>
            <a:off x="381000" y="76200"/>
            <a:ext cx="8763000" cy="609600"/>
          </a:xfrm>
        </p:spPr>
        <p:txBody>
          <a:bodyPr/>
          <a:lstStyle/>
          <a:p>
            <a:pPr algn="l" eaLnBrk="1" hangingPunct="1"/>
            <a:r>
              <a:rPr lang="en-US" altLang="pt-PT" smtClean="0"/>
              <a:t>Two Opposing Effects on Total Utility</a:t>
            </a:r>
          </a:p>
        </p:txBody>
      </p:sp>
      <p:sp>
        <p:nvSpPr>
          <p:cNvPr id="19459" name="Rectangle 3"/>
          <p:cNvSpPr>
            <a:spLocks noGrp="1" noChangeArrowheads="1"/>
          </p:cNvSpPr>
          <p:nvPr>
            <p:ph idx="4294967295"/>
          </p:nvPr>
        </p:nvSpPr>
        <p:spPr>
          <a:xfrm>
            <a:off x="228600" y="914400"/>
            <a:ext cx="8686800" cy="5334000"/>
          </a:xfrm>
        </p:spPr>
        <p:txBody>
          <a:bodyPr/>
          <a:lstStyle/>
          <a:p>
            <a:pPr marL="230188" indent="-230188" eaLnBrk="1" hangingPunct="1">
              <a:lnSpc>
                <a:spcPct val="90000"/>
              </a:lnSpc>
              <a:buClr>
                <a:schemeClr val="tx1"/>
              </a:buClr>
            </a:pPr>
            <a:r>
              <a:rPr lang="en-US" altLang="pt-PT" smtClean="0"/>
              <a:t>We can calculate the change in total utility generated by a change in the consumption bundle using the following equations:</a:t>
            </a:r>
          </a:p>
          <a:p>
            <a:pPr marL="230188" indent="-230188" eaLnBrk="1" hangingPunct="1">
              <a:lnSpc>
                <a:spcPct val="90000"/>
              </a:lnSpc>
              <a:buClr>
                <a:schemeClr val="tx1"/>
              </a:buClr>
            </a:pPr>
            <a:endParaRPr lang="en-US" altLang="pt-PT" smtClean="0"/>
          </a:p>
          <a:p>
            <a:pPr marL="230188" indent="-230188" eaLnBrk="1" hangingPunct="1">
              <a:lnSpc>
                <a:spcPct val="90000"/>
              </a:lnSpc>
              <a:buClr>
                <a:schemeClr val="tx1"/>
              </a:buClr>
            </a:pPr>
            <a:r>
              <a:rPr lang="en-US" altLang="pt-PT" smtClean="0"/>
              <a:t>Change in total utility arising from a change in consumption of restaurant meals = </a:t>
            </a:r>
            <a:r>
              <a:rPr lang="en-US" altLang="pt-PT" i="1" smtClean="0"/>
              <a:t>MU</a:t>
            </a:r>
            <a:r>
              <a:rPr lang="en-US" altLang="pt-PT" i="1" baseline="-25000" smtClean="0"/>
              <a:t>M </a:t>
            </a:r>
            <a:r>
              <a:rPr lang="en-US" altLang="pt-PT" smtClean="0"/>
              <a:t>× ∆</a:t>
            </a:r>
            <a:r>
              <a:rPr lang="en-US" altLang="pt-PT" i="1" smtClean="0"/>
              <a:t>Q</a:t>
            </a:r>
            <a:r>
              <a:rPr lang="en-US" altLang="pt-PT" i="1" baseline="-25000" smtClean="0"/>
              <a:t>M</a:t>
            </a:r>
          </a:p>
          <a:p>
            <a:pPr marL="230188" indent="-230188" eaLnBrk="1" hangingPunct="1">
              <a:lnSpc>
                <a:spcPct val="90000"/>
              </a:lnSpc>
              <a:buClr>
                <a:schemeClr val="tx1"/>
              </a:buClr>
            </a:pPr>
            <a:endParaRPr lang="en-US" altLang="pt-PT" smtClean="0"/>
          </a:p>
          <a:p>
            <a:pPr marL="230188" indent="-230188" eaLnBrk="1" hangingPunct="1">
              <a:lnSpc>
                <a:spcPct val="90000"/>
              </a:lnSpc>
              <a:buClr>
                <a:schemeClr val="tx1"/>
              </a:buClr>
            </a:pPr>
            <a:r>
              <a:rPr lang="en-US" altLang="pt-PT" smtClean="0"/>
              <a:t>Change in total utility arising from a change in consumption of rooms = </a:t>
            </a:r>
            <a:r>
              <a:rPr lang="en-US" altLang="pt-PT" i="1" smtClean="0"/>
              <a:t>MU</a:t>
            </a:r>
            <a:r>
              <a:rPr lang="en-US" altLang="pt-PT" i="1" baseline="-25000" smtClean="0"/>
              <a:t>R</a:t>
            </a:r>
            <a:r>
              <a:rPr lang="en-US" altLang="pt-PT" i="1" smtClean="0"/>
              <a:t> </a:t>
            </a:r>
            <a:r>
              <a:rPr lang="en-US" altLang="pt-PT" smtClean="0"/>
              <a:t>× ∆</a:t>
            </a:r>
            <a:r>
              <a:rPr lang="en-US" altLang="pt-PT" i="1" smtClean="0"/>
              <a:t>Q</a:t>
            </a:r>
            <a:r>
              <a:rPr lang="en-US" altLang="pt-PT" i="1" baseline="-25000" smtClean="0"/>
              <a:t>R</a:t>
            </a:r>
            <a:endParaRPr lang="en-US" altLang="pt-PT" smtClean="0"/>
          </a:p>
          <a:p>
            <a:pPr marL="230188" indent="-230188" eaLnBrk="1" hangingPunct="1">
              <a:lnSpc>
                <a:spcPct val="90000"/>
              </a:lnSpc>
              <a:buClr>
                <a:schemeClr val="tx1"/>
              </a:buClr>
            </a:pPr>
            <a:endParaRPr lang="en-US" altLang="pt-PT" smtClean="0"/>
          </a:p>
          <a:p>
            <a:pPr marL="230188" indent="-230188" eaLnBrk="1" hangingPunct="1">
              <a:lnSpc>
                <a:spcPct val="90000"/>
              </a:lnSpc>
              <a:buClr>
                <a:schemeClr val="tx1"/>
              </a:buClr>
            </a:pPr>
            <a:r>
              <a:rPr lang="en-US" altLang="pt-PT" i="1" smtClean="0"/>
              <a:t>Along the indifference curve: </a:t>
            </a:r>
          </a:p>
          <a:p>
            <a:pPr marL="230188" indent="-230188" eaLnBrk="1" hangingPunct="1">
              <a:lnSpc>
                <a:spcPct val="90000"/>
              </a:lnSpc>
              <a:buClr>
                <a:schemeClr val="tx1"/>
              </a:buClr>
              <a:buFont typeface="Wingdings" panose="05000000000000000000" pitchFamily="2" charset="2"/>
              <a:buNone/>
            </a:pPr>
            <a:r>
              <a:rPr lang="en-US" altLang="pt-PT" smtClean="0"/>
              <a:t>−</a:t>
            </a:r>
            <a:r>
              <a:rPr lang="en-US" altLang="pt-PT" i="1" smtClean="0"/>
              <a:t>MU</a:t>
            </a:r>
            <a:r>
              <a:rPr lang="en-US" altLang="pt-PT" i="1" baseline="-25000" smtClean="0"/>
              <a:t>M</a:t>
            </a:r>
            <a:r>
              <a:rPr lang="en-US" altLang="pt-PT" i="1" smtClean="0"/>
              <a:t> </a:t>
            </a:r>
            <a:r>
              <a:rPr lang="en-US" altLang="pt-PT" smtClean="0"/>
              <a:t>× ∆</a:t>
            </a:r>
            <a:r>
              <a:rPr lang="en-US" altLang="pt-PT" i="1" smtClean="0"/>
              <a:t>Q</a:t>
            </a:r>
            <a:r>
              <a:rPr lang="en-US" altLang="pt-PT" i="1" baseline="-25000" smtClean="0"/>
              <a:t>M</a:t>
            </a:r>
            <a:r>
              <a:rPr lang="en-US" altLang="pt-PT" i="1" smtClean="0"/>
              <a:t> </a:t>
            </a:r>
            <a:r>
              <a:rPr lang="en-US" altLang="pt-PT" smtClean="0"/>
              <a:t>= </a:t>
            </a:r>
            <a:r>
              <a:rPr lang="en-US" altLang="pt-PT" i="1" smtClean="0"/>
              <a:t>MU</a:t>
            </a:r>
            <a:r>
              <a:rPr lang="en-US" altLang="pt-PT" i="1" baseline="-25000" smtClean="0"/>
              <a:t>R</a:t>
            </a:r>
            <a:r>
              <a:rPr lang="en-US" altLang="pt-PT" i="1" smtClean="0"/>
              <a:t> </a:t>
            </a:r>
            <a:r>
              <a:rPr lang="en-US" altLang="pt-PT" smtClean="0"/>
              <a:t>× ∆</a:t>
            </a:r>
            <a:r>
              <a:rPr lang="en-US" altLang="pt-PT" i="1" smtClean="0"/>
              <a:t>Q</a:t>
            </a:r>
            <a:r>
              <a:rPr lang="en-US" altLang="pt-PT" i="1" baseline="-25000" smtClean="0"/>
              <a:t>R</a:t>
            </a:r>
            <a:endParaRPr lang="en-US" altLang="pt-PT" smtClean="0"/>
          </a:p>
          <a:p>
            <a:pPr marL="230188" indent="-230188" eaLnBrk="1" hangingPunct="1">
              <a:lnSpc>
                <a:spcPct val="90000"/>
              </a:lnSpc>
            </a:pPr>
            <a:endParaRPr lang="en-US" altLang="pt-PT"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wipe(left)">
                                      <p:cBhvr>
                                        <p:cTn id="12" dur="500"/>
                                        <p:tgtEl>
                                          <p:spTgt spid="194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animEffect transition="in" filter="wipe(left)">
                                      <p:cBhvr>
                                        <p:cTn id="17" dur="500"/>
                                        <p:tgtEl>
                                          <p:spTgt spid="1945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59">
                                            <p:txEl>
                                              <p:pRg st="6" end="6"/>
                                            </p:txEl>
                                          </p:spTgt>
                                        </p:tgtEl>
                                        <p:attrNameLst>
                                          <p:attrName>style.visibility</p:attrName>
                                        </p:attrNameLst>
                                      </p:cBhvr>
                                      <p:to>
                                        <p:strVal val="visible"/>
                                      </p:to>
                                    </p:set>
                                    <p:animEffect transition="in" filter="wipe(left)">
                                      <p:cBhvr>
                                        <p:cTn id="22" dur="500"/>
                                        <p:tgtEl>
                                          <p:spTgt spid="1945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59">
                                            <p:txEl>
                                              <p:pRg st="7" end="7"/>
                                            </p:txEl>
                                          </p:spTgt>
                                        </p:tgtEl>
                                        <p:attrNameLst>
                                          <p:attrName>style.visibility</p:attrName>
                                        </p:attrNameLst>
                                      </p:cBhvr>
                                      <p:to>
                                        <p:strVal val="visible"/>
                                      </p:to>
                                    </p:set>
                                    <p:animEffect transition="in" filter="wipe(left)">
                                      <p:cBhvr>
                                        <p:cTn id="27" dur="500"/>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Rot="1" noChangeArrowheads="1"/>
          </p:cNvSpPr>
          <p:nvPr>
            <p:ph type="title" idx="4294967295"/>
          </p:nvPr>
        </p:nvSpPr>
        <p:spPr>
          <a:xfrm>
            <a:off x="381000" y="76200"/>
            <a:ext cx="8686800" cy="609600"/>
          </a:xfrm>
        </p:spPr>
        <p:txBody>
          <a:bodyPr/>
          <a:lstStyle/>
          <a:p>
            <a:pPr algn="l" eaLnBrk="1" hangingPunct="1"/>
            <a:r>
              <a:rPr lang="en-US" altLang="pt-PT" smtClean="0"/>
              <a:t>Marginal Rate of Substitution</a:t>
            </a:r>
          </a:p>
        </p:txBody>
      </p:sp>
      <p:sp>
        <p:nvSpPr>
          <p:cNvPr id="20483" name="Rectangle 3"/>
          <p:cNvSpPr>
            <a:spLocks noGrp="1" noChangeArrowheads="1"/>
          </p:cNvSpPr>
          <p:nvPr>
            <p:ph idx="4294967295"/>
          </p:nvPr>
        </p:nvSpPr>
        <p:spPr>
          <a:xfrm>
            <a:off x="228600" y="912813"/>
            <a:ext cx="8686800" cy="5945187"/>
          </a:xfrm>
        </p:spPr>
        <p:txBody>
          <a:bodyPr/>
          <a:lstStyle/>
          <a:p>
            <a:pPr marL="230188" indent="-230188" eaLnBrk="1" hangingPunct="1"/>
            <a:r>
              <a:rPr lang="en-US" altLang="pt-PT" smtClean="0"/>
              <a:t>The following equation would also hold along the indifference curve:</a:t>
            </a:r>
          </a:p>
          <a:p>
            <a:pPr marL="230188" indent="-230188" algn="ctr" eaLnBrk="1" hangingPunct="1">
              <a:buClr>
                <a:schemeClr val="tx1"/>
              </a:buClr>
            </a:pPr>
            <a:endParaRPr lang="en-US" altLang="pt-PT" smtClean="0"/>
          </a:p>
          <a:p>
            <a:pPr marL="230188" indent="-230188" algn="ctr" eaLnBrk="1" hangingPunct="1">
              <a:buClr>
                <a:schemeClr val="tx1"/>
              </a:buClr>
              <a:buFont typeface="Wingdings" panose="05000000000000000000" pitchFamily="2" charset="2"/>
              <a:buNone/>
            </a:pPr>
            <a:r>
              <a:rPr lang="en-US" altLang="pt-PT" smtClean="0"/>
              <a:t>−</a:t>
            </a:r>
            <a:r>
              <a:rPr lang="en-US" altLang="pt-PT" i="1" smtClean="0"/>
              <a:t>MU</a:t>
            </a:r>
            <a:r>
              <a:rPr lang="en-US" altLang="pt-PT" i="1" baseline="-25000" smtClean="0"/>
              <a:t>R</a:t>
            </a:r>
            <a:r>
              <a:rPr lang="en-US" altLang="pt-PT" i="1" smtClean="0"/>
              <a:t> / MU</a:t>
            </a:r>
            <a:r>
              <a:rPr lang="en-US" altLang="pt-PT" i="1" baseline="-25000" smtClean="0"/>
              <a:t>M</a:t>
            </a:r>
            <a:r>
              <a:rPr lang="en-US" altLang="pt-PT" smtClean="0"/>
              <a:t> = ∆</a:t>
            </a:r>
            <a:r>
              <a:rPr lang="en-US" altLang="pt-PT" i="1" smtClean="0"/>
              <a:t>Q</a:t>
            </a:r>
            <a:r>
              <a:rPr lang="en-US" altLang="pt-PT" i="1" baseline="-25000" smtClean="0"/>
              <a:t>M</a:t>
            </a:r>
            <a:r>
              <a:rPr lang="en-US" altLang="pt-PT" i="1" smtClean="0"/>
              <a:t> /</a:t>
            </a:r>
            <a:r>
              <a:rPr lang="en-US" altLang="pt-PT" smtClean="0"/>
              <a:t>∆</a:t>
            </a:r>
            <a:r>
              <a:rPr lang="en-US" altLang="pt-PT" i="1" smtClean="0"/>
              <a:t>Q</a:t>
            </a:r>
            <a:r>
              <a:rPr lang="en-US" altLang="pt-PT" i="1" baseline="-25000" smtClean="0"/>
              <a:t>R</a:t>
            </a:r>
          </a:p>
          <a:p>
            <a:pPr marL="230188" indent="-230188" algn="ctr" eaLnBrk="1" hangingPunct="1">
              <a:buClr>
                <a:schemeClr val="tx1"/>
              </a:buClr>
            </a:pPr>
            <a:endParaRPr lang="en-US" altLang="pt-PT" smtClean="0"/>
          </a:p>
          <a:p>
            <a:pPr marL="230188" indent="-230188" eaLnBrk="1" hangingPunct="1">
              <a:buClr>
                <a:schemeClr val="tx1"/>
              </a:buClr>
            </a:pPr>
            <a:r>
              <a:rPr lang="en-US" altLang="pt-PT" sz="2400" smtClean="0"/>
              <a:t>Economists have a special name for the ratio of the marginal utilities in the LHS of this equation and it is called the </a:t>
            </a:r>
            <a:r>
              <a:rPr lang="en-US" altLang="pt-PT" sz="2400" b="1" smtClean="0"/>
              <a:t>marginal rate of substitution, MRS.</a:t>
            </a:r>
          </a:p>
          <a:p>
            <a:pPr marL="230188" indent="-230188" eaLnBrk="1" hangingPunct="1">
              <a:buClr>
                <a:schemeClr val="tx1"/>
              </a:buClr>
            </a:pPr>
            <a:r>
              <a:rPr lang="en-US" altLang="pt-PT" sz="2400" smtClean="0"/>
              <a:t>The principle of </a:t>
            </a:r>
            <a:r>
              <a:rPr lang="en-US" altLang="pt-PT" sz="2400" b="1" smtClean="0"/>
              <a:t>diminishing marginal rate of substitution </a:t>
            </a:r>
            <a:r>
              <a:rPr lang="en-US" altLang="pt-PT" sz="2400" smtClean="0"/>
              <a:t>states that the more of good </a:t>
            </a:r>
            <a:r>
              <a:rPr lang="en-US" altLang="pt-PT" sz="2400" i="1" smtClean="0"/>
              <a:t>R</a:t>
            </a:r>
            <a:r>
              <a:rPr lang="en-US" altLang="pt-PT" sz="2400" smtClean="0"/>
              <a:t> a person consumes in proportion to good </a:t>
            </a:r>
            <a:r>
              <a:rPr lang="en-US" altLang="pt-PT" sz="2400" i="1" smtClean="0"/>
              <a:t>M</a:t>
            </a:r>
            <a:r>
              <a:rPr lang="en-US" altLang="pt-PT" sz="2400" smtClean="0"/>
              <a:t>, the less </a:t>
            </a:r>
            <a:r>
              <a:rPr lang="en-US" altLang="pt-PT" sz="2400" i="1" smtClean="0"/>
              <a:t>M</a:t>
            </a:r>
            <a:r>
              <a:rPr lang="en-US" altLang="pt-PT" sz="2400" smtClean="0"/>
              <a:t> he or she is willing to substitute for another unit of </a:t>
            </a:r>
            <a:r>
              <a:rPr lang="en-US" altLang="pt-PT" sz="2400" i="1" smtClean="0"/>
              <a:t>R</a:t>
            </a:r>
            <a:r>
              <a:rPr lang="en-US" altLang="pt-PT" sz="2400" smtClean="0"/>
              <a:t>.</a:t>
            </a:r>
          </a:p>
          <a:p>
            <a:pPr marL="230188" indent="-230188" eaLnBrk="1" hangingPunct="1">
              <a:buClr>
                <a:schemeClr val="tx1"/>
              </a:buClr>
            </a:pPr>
            <a:endParaRPr lang="en-US" altLang="pt-PT"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lef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wipe(left)">
                                      <p:cBhvr>
                                        <p:cTn id="12" dur="500"/>
                                        <p:tgtEl>
                                          <p:spTgt spid="204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wipe(left)">
                                      <p:cBhvr>
                                        <p:cTn id="17" dur="500"/>
                                        <p:tgtEl>
                                          <p:spTgt spid="2048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5" end="5"/>
                                            </p:txEl>
                                          </p:spTgt>
                                        </p:tgtEl>
                                        <p:attrNameLst>
                                          <p:attrName>style.visibility</p:attrName>
                                        </p:attrNameLst>
                                      </p:cBhvr>
                                      <p:to>
                                        <p:strVal val="visible"/>
                                      </p:to>
                                    </p:set>
                                    <p:animEffect transition="in" filter="wipe(left)">
                                      <p:cBhvr>
                                        <p:cTn id="22"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8" name="Rectangle 2"/>
          <p:cNvSpPr>
            <a:spLocks noGrp="1" noRot="1" noChangeArrowheads="1"/>
          </p:cNvSpPr>
          <p:nvPr>
            <p:ph type="title" idx="4294967295"/>
          </p:nvPr>
        </p:nvSpPr>
        <p:spPr>
          <a:xfrm>
            <a:off x="381000" y="76200"/>
            <a:ext cx="8686800" cy="609600"/>
          </a:xfrm>
        </p:spPr>
        <p:txBody>
          <a:bodyPr/>
          <a:lstStyle/>
          <a:p>
            <a:pPr algn="l" eaLnBrk="1" hangingPunct="1"/>
            <a:r>
              <a:rPr lang="en-US" altLang="pt-PT" smtClean="0"/>
              <a:t>No domínio contínuo</a:t>
            </a:r>
          </a:p>
        </p:txBody>
      </p:sp>
      <p:graphicFrame>
        <p:nvGraphicFramePr>
          <p:cNvPr id="1026" name="Object 12"/>
          <p:cNvGraphicFramePr>
            <a:graphicFrameLocks noChangeAspect="1"/>
          </p:cNvGraphicFramePr>
          <p:nvPr/>
        </p:nvGraphicFramePr>
        <p:xfrm>
          <a:off x="533400" y="838200"/>
          <a:ext cx="7162800" cy="2841625"/>
        </p:xfrm>
        <a:graphic>
          <a:graphicData uri="http://schemas.openxmlformats.org/presentationml/2006/ole">
            <mc:AlternateContent xmlns:mc="http://schemas.openxmlformats.org/markup-compatibility/2006">
              <mc:Choice xmlns:v="urn:schemas-microsoft-com:vml" Requires="v">
                <p:oleObj spid="_x0000_s1034" name="Documento" r:id="rId4" imgW="5270405" imgH="2090764" progId="Word.Document.12">
                  <p:embed/>
                </p:oleObj>
              </mc:Choice>
              <mc:Fallback>
                <p:oleObj name="Documento" r:id="rId4" imgW="5270405" imgH="2090764" progId="Word.Document.12">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838200"/>
                        <a:ext cx="7162800" cy="284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prstDash val="sysDot"/>
                            <a:miter lim="800000"/>
                            <a:headEnd/>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prstDash val="sysDot"/>
                <a:miter lim="800000"/>
                <a:headEnd/>
                <a:tailEnd type="none" w="med" len="lg"/>
              </a14:hiddenLine>
            </a:ext>
          </a:extLst>
        </p:spPr>
        <p:txBody>
          <a:bodyPr wrap="none" anchor="ct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1030" name="Rectangle 15"/>
          <p:cNvSpPr>
            <a:spLocks noChangeArrowheads="1"/>
          </p:cNvSpPr>
          <p:nvPr/>
        </p:nvSpPr>
        <p:spPr bwMode="auto">
          <a:xfrm>
            <a:off x="0" y="3968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prstDash val="sysDot"/>
                <a:miter lim="800000"/>
                <a:headEnd/>
                <a:tailEnd type="none" w="med" len="lg"/>
              </a14:hiddenLine>
            </a:ext>
          </a:extLst>
        </p:spPr>
        <p:txBody>
          <a:bodyPr wrap="none" anchor="ct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1031" name="CaixaDeTexto 6"/>
          <p:cNvSpPr txBox="1">
            <a:spLocks noChangeArrowheads="1"/>
          </p:cNvSpPr>
          <p:nvPr/>
        </p:nvSpPr>
        <p:spPr bwMode="auto">
          <a:xfrm>
            <a:off x="4419600" y="4343400"/>
            <a:ext cx="3886200" cy="2031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dirty="0" smtClean="0"/>
          </a:p>
          <a:p>
            <a:pPr eaLnBrk="1" hangingPunct="1"/>
            <a:r>
              <a:rPr lang="pt-PT" altLang="pt-PT" dirty="0" smtClean="0"/>
              <a:t>Marginal rate of </a:t>
            </a:r>
            <a:r>
              <a:rPr lang="pt-PT" altLang="pt-PT" dirty="0" err="1" smtClean="0"/>
              <a:t>substitution</a:t>
            </a:r>
            <a:r>
              <a:rPr lang="pt-PT" altLang="pt-PT" dirty="0" smtClean="0"/>
              <a:t> of X in </a:t>
            </a:r>
            <a:r>
              <a:rPr lang="pt-PT" altLang="pt-PT" dirty="0" err="1" smtClean="0"/>
              <a:t>place</a:t>
            </a:r>
            <a:r>
              <a:rPr lang="pt-PT" altLang="pt-PT" dirty="0" smtClean="0"/>
              <a:t> of Y</a:t>
            </a:r>
            <a:endParaRPr lang="pt-PT" altLang="pt-PT" i="1" dirty="0"/>
          </a:p>
          <a:p>
            <a:pPr eaLnBrk="1" hangingPunct="1"/>
            <a:r>
              <a:rPr lang="pt-PT" altLang="pt-PT" dirty="0" smtClean="0"/>
              <a:t>Taxa marginal de substituição do bem </a:t>
            </a:r>
            <a:r>
              <a:rPr lang="pt-PT" altLang="pt-PT" i="1" dirty="0" smtClean="0"/>
              <a:t>Y </a:t>
            </a:r>
            <a:r>
              <a:rPr lang="pt-PT" altLang="pt-PT" dirty="0" smtClean="0"/>
              <a:t>pelo bem </a:t>
            </a:r>
            <a:r>
              <a:rPr lang="pt-PT" altLang="pt-PT" i="1" dirty="0" smtClean="0"/>
              <a:t>X</a:t>
            </a:r>
          </a:p>
          <a:p>
            <a:pPr eaLnBrk="1" hangingPunct="1"/>
            <a:endParaRPr lang="pt-PT" altLang="pt-PT" i="1" dirty="0"/>
          </a:p>
        </p:txBody>
      </p:sp>
      <p:cxnSp>
        <p:nvCxnSpPr>
          <p:cNvPr id="1032" name="Conexão recta unidireccional 8"/>
          <p:cNvCxnSpPr>
            <a:cxnSpLocks noChangeShapeType="1"/>
          </p:cNvCxnSpPr>
          <p:nvPr/>
        </p:nvCxnSpPr>
        <p:spPr bwMode="auto">
          <a:xfrm>
            <a:off x="3581400" y="5334000"/>
            <a:ext cx="838200" cy="0"/>
          </a:xfrm>
          <a:prstGeom prst="straightConnector1">
            <a:avLst/>
          </a:prstGeom>
          <a:noFill/>
          <a:ln w="25400"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mc:AlternateContent xmlns:mc="http://schemas.openxmlformats.org/markup-compatibility/2006">
        <mc:Choice xmlns:a14="http://schemas.microsoft.com/office/drawing/2010/main" Requires="a14">
          <p:sp>
            <p:nvSpPr>
              <p:cNvPr id="2" name="Rectangle 1"/>
              <p:cNvSpPr/>
              <p:nvPr/>
            </p:nvSpPr>
            <p:spPr>
              <a:xfrm>
                <a:off x="381000" y="4444515"/>
                <a:ext cx="2896185" cy="700063"/>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pt-PT" sz="2600" smtClean="0">
                              <a:latin typeface="Cambria Math" panose="02040503050406030204" pitchFamily="18" charset="0"/>
                            </a:rPr>
                          </m:ctrlPr>
                        </m:sSubPr>
                        <m:e>
                          <m:r>
                            <a:rPr lang="pt-PT" sz="2600" i="1">
                              <a:latin typeface="Cambria Math" panose="02040503050406030204" pitchFamily="18" charset="0"/>
                            </a:rPr>
                            <m:t>𝑀𝑅𝑆</m:t>
                          </m:r>
                        </m:e>
                        <m:sub>
                          <m:r>
                            <a:rPr lang="pt-PT" sz="2600" i="1">
                              <a:latin typeface="Cambria Math" panose="02040503050406030204" pitchFamily="18" charset="0"/>
                            </a:rPr>
                            <m:t>𝑌</m:t>
                          </m:r>
                          <m:r>
                            <a:rPr lang="pt-PT" sz="2600" i="0">
                              <a:latin typeface="Cambria Math" panose="02040503050406030204" pitchFamily="18" charset="0"/>
                            </a:rPr>
                            <m:t>,</m:t>
                          </m:r>
                          <m:r>
                            <a:rPr lang="pt-PT" sz="2600" i="1">
                              <a:latin typeface="Cambria Math" panose="02040503050406030204" pitchFamily="18" charset="0"/>
                            </a:rPr>
                            <m:t>𝑋</m:t>
                          </m:r>
                          <m:r>
                            <a:rPr lang="pt-PT" sz="2600" i="0">
                              <a:latin typeface="Cambria Math" panose="02040503050406030204" pitchFamily="18" charset="0"/>
                            </a:rPr>
                            <m:t> </m:t>
                          </m:r>
                        </m:sub>
                      </m:sSub>
                      <m:r>
                        <a:rPr lang="pt-PT" sz="2600" i="0">
                          <a:latin typeface="Cambria Math" panose="02040503050406030204" pitchFamily="18" charset="0"/>
                        </a:rPr>
                        <m:t>= − </m:t>
                      </m:r>
                      <m:f>
                        <m:fPr>
                          <m:ctrlPr>
                            <a:rPr lang="pt-PT" sz="2600" i="1">
                              <a:latin typeface="Cambria Math" panose="02040503050406030204" pitchFamily="18" charset="0"/>
                            </a:rPr>
                          </m:ctrlPr>
                        </m:fPr>
                        <m:num>
                          <m:r>
                            <a:rPr lang="pt-PT" sz="2600" i="1">
                              <a:latin typeface="Cambria Math" panose="02040503050406030204" pitchFamily="18" charset="0"/>
                            </a:rPr>
                            <m:t>𝑑𝑌</m:t>
                          </m:r>
                        </m:num>
                        <m:den>
                          <m:r>
                            <a:rPr lang="pt-PT" sz="2600" i="1">
                              <a:latin typeface="Cambria Math" panose="02040503050406030204" pitchFamily="18" charset="0"/>
                            </a:rPr>
                            <m:t>𝑑𝑋</m:t>
                          </m:r>
                        </m:den>
                      </m:f>
                    </m:oMath>
                  </m:oMathPara>
                </a14:m>
                <a:endParaRPr lang="pt-PT" sz="2600" dirty="0"/>
              </a:p>
            </p:txBody>
          </p:sp>
        </mc:Choice>
        <mc:Fallback>
          <p:sp>
            <p:nvSpPr>
              <p:cNvPr id="2" name="Rectangle 1"/>
              <p:cNvSpPr>
                <a:spLocks noRot="1" noChangeAspect="1" noMove="1" noResize="1" noEditPoints="1" noAdjustHandles="1" noChangeArrowheads="1" noChangeShapeType="1" noTextEdit="1"/>
              </p:cNvSpPr>
              <p:nvPr/>
            </p:nvSpPr>
            <p:spPr>
              <a:xfrm>
                <a:off x="381000" y="4444515"/>
                <a:ext cx="2896185" cy="700063"/>
              </a:xfrm>
              <a:prstGeom prst="rect">
                <a:avLst/>
              </a:prstGeom>
              <a:blipFill>
                <a:blip r:embed="rId6"/>
                <a:stretch>
                  <a:fillRect t="-3478"/>
                </a:stretch>
              </a:blipFill>
            </p:spPr>
            <p:txBody>
              <a:bodyPr/>
              <a:lstStyle/>
              <a:p>
                <a:r>
                  <a:rPr lang="pt-PT">
                    <a:noFill/>
                  </a:rPr>
                  <a:t> </a:t>
                </a:r>
              </a:p>
            </p:txBody>
          </p:sp>
        </mc:Fallback>
      </mc:AlternateContent>
      <mc:AlternateContent xmlns:mc="http://schemas.openxmlformats.org/markup-compatibility/2006">
        <mc:Choice xmlns:a14="http://schemas.microsoft.com/office/drawing/2010/main" Requires="a14">
          <p:sp>
            <p:nvSpPr>
              <p:cNvPr id="3" name="Rectangle 2"/>
              <p:cNvSpPr/>
              <p:nvPr/>
            </p:nvSpPr>
            <p:spPr>
              <a:xfrm>
                <a:off x="795892" y="5486400"/>
                <a:ext cx="2440092" cy="65332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pt-PT" sz="2400" smtClean="0">
                              <a:latin typeface="Cambria Math" panose="02040503050406030204" pitchFamily="18" charset="0"/>
                            </a:rPr>
                          </m:ctrlPr>
                        </m:sSubPr>
                        <m:e>
                          <m:r>
                            <a:rPr lang="pt-PT" sz="2400" i="1">
                              <a:latin typeface="Cambria Math" panose="02040503050406030204" pitchFamily="18" charset="0"/>
                            </a:rPr>
                            <m:t>𝑀𝑅𝑆</m:t>
                          </m:r>
                        </m:e>
                        <m:sub>
                          <m:r>
                            <a:rPr lang="pt-PT" sz="2400" i="1">
                              <a:latin typeface="Cambria Math" panose="02040503050406030204" pitchFamily="18" charset="0"/>
                            </a:rPr>
                            <m:t>𝑌</m:t>
                          </m:r>
                          <m:r>
                            <a:rPr lang="pt-PT" sz="2400" i="0">
                              <a:latin typeface="Cambria Math" panose="02040503050406030204" pitchFamily="18" charset="0"/>
                            </a:rPr>
                            <m:t>,</m:t>
                          </m:r>
                          <m:r>
                            <a:rPr lang="pt-PT" sz="2400" i="1">
                              <a:latin typeface="Cambria Math" panose="02040503050406030204" pitchFamily="18" charset="0"/>
                            </a:rPr>
                            <m:t>𝑋</m:t>
                          </m:r>
                          <m:r>
                            <a:rPr lang="pt-PT" sz="2400" i="0">
                              <a:latin typeface="Cambria Math" panose="02040503050406030204" pitchFamily="18" charset="0"/>
                            </a:rPr>
                            <m:t> </m:t>
                          </m:r>
                        </m:sub>
                      </m:sSub>
                      <m:r>
                        <a:rPr lang="pt-PT" sz="2400" i="0">
                          <a:latin typeface="Cambria Math" panose="02040503050406030204" pitchFamily="18" charset="0"/>
                        </a:rPr>
                        <m:t>=| </m:t>
                      </m:r>
                      <m:f>
                        <m:fPr>
                          <m:ctrlPr>
                            <a:rPr lang="pt-PT" sz="2400" i="1">
                              <a:latin typeface="Cambria Math" panose="02040503050406030204" pitchFamily="18" charset="0"/>
                            </a:rPr>
                          </m:ctrlPr>
                        </m:fPr>
                        <m:num>
                          <m:r>
                            <a:rPr lang="pt-PT" sz="2400" i="1">
                              <a:latin typeface="Cambria Math" panose="02040503050406030204" pitchFamily="18" charset="0"/>
                            </a:rPr>
                            <m:t>𝑑𝑌</m:t>
                          </m:r>
                        </m:num>
                        <m:den>
                          <m:r>
                            <a:rPr lang="pt-PT" sz="2400" i="1">
                              <a:latin typeface="Cambria Math" panose="02040503050406030204" pitchFamily="18" charset="0"/>
                            </a:rPr>
                            <m:t>𝑑𝑋</m:t>
                          </m:r>
                        </m:den>
                      </m:f>
                      <m:r>
                        <a:rPr lang="pt-PT" sz="2400" i="0">
                          <a:latin typeface="Cambria Math" panose="02040503050406030204" pitchFamily="18" charset="0"/>
                        </a:rPr>
                        <m:t>|</m:t>
                      </m:r>
                    </m:oMath>
                  </m:oMathPara>
                </a14:m>
                <a:endParaRPr lang="pt-PT" sz="2400" dirty="0"/>
              </a:p>
            </p:txBody>
          </p:sp>
        </mc:Choice>
        <mc:Fallback>
          <p:sp>
            <p:nvSpPr>
              <p:cNvPr id="3" name="Rectangle 2"/>
              <p:cNvSpPr>
                <a:spLocks noRot="1" noChangeAspect="1" noMove="1" noResize="1" noEditPoints="1" noAdjustHandles="1" noChangeArrowheads="1" noChangeShapeType="1" noTextEdit="1"/>
              </p:cNvSpPr>
              <p:nvPr/>
            </p:nvSpPr>
            <p:spPr>
              <a:xfrm>
                <a:off x="795892" y="5486400"/>
                <a:ext cx="2440092" cy="653320"/>
              </a:xfrm>
              <a:prstGeom prst="rect">
                <a:avLst/>
              </a:prstGeom>
              <a:blipFill>
                <a:blip r:embed="rId7"/>
                <a:stretch>
                  <a:fillRect t="-2804"/>
                </a:stretch>
              </a:blipFill>
            </p:spPr>
            <p:txBody>
              <a:bodyPr/>
              <a:lstStyle/>
              <a:p>
                <a:r>
                  <a:rPr lang="pt-PT">
                    <a:noFill/>
                  </a:rPr>
                  <a:t> </a:t>
                </a:r>
              </a:p>
            </p:txBody>
          </p:sp>
        </mc:Fallback>
      </mc:AlternateContent>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3"/>
          <p:cNvSpPr>
            <a:spLocks noChangeAspect="1" noChangeArrowheads="1" noTextEdit="1"/>
          </p:cNvSpPr>
          <p:nvPr/>
        </p:nvSpPr>
        <p:spPr bwMode="auto">
          <a:xfrm>
            <a:off x="1368425" y="863600"/>
            <a:ext cx="6078538"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571397" name="Rectangle 5"/>
          <p:cNvSpPr>
            <a:spLocks noChangeArrowheads="1"/>
          </p:cNvSpPr>
          <p:nvPr/>
        </p:nvSpPr>
        <p:spPr bwMode="auto">
          <a:xfrm>
            <a:off x="4772025" y="2959100"/>
            <a:ext cx="1190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71398" name="Rectangle 6"/>
          <p:cNvSpPr>
            <a:spLocks noChangeArrowheads="1"/>
          </p:cNvSpPr>
          <p:nvPr/>
        </p:nvSpPr>
        <p:spPr bwMode="auto">
          <a:xfrm>
            <a:off x="3232150" y="1912938"/>
            <a:ext cx="1190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27653" name="Rectangle 7"/>
          <p:cNvSpPr>
            <a:spLocks noChangeArrowheads="1"/>
          </p:cNvSpPr>
          <p:nvPr/>
        </p:nvSpPr>
        <p:spPr bwMode="auto">
          <a:xfrm>
            <a:off x="2216150" y="4686300"/>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27654" name="Rectangle 8"/>
          <p:cNvSpPr>
            <a:spLocks noChangeArrowheads="1"/>
          </p:cNvSpPr>
          <p:nvPr/>
        </p:nvSpPr>
        <p:spPr bwMode="auto">
          <a:xfrm>
            <a:off x="2914650" y="4686300"/>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7655" name="Rectangle 9"/>
          <p:cNvSpPr>
            <a:spLocks noChangeArrowheads="1"/>
          </p:cNvSpPr>
          <p:nvPr/>
        </p:nvSpPr>
        <p:spPr bwMode="auto">
          <a:xfrm>
            <a:off x="3475038" y="4686300"/>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7656" name="Rectangle 10"/>
          <p:cNvSpPr>
            <a:spLocks noChangeArrowheads="1"/>
          </p:cNvSpPr>
          <p:nvPr/>
        </p:nvSpPr>
        <p:spPr bwMode="auto">
          <a:xfrm>
            <a:off x="4038600" y="4686300"/>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7657" name="Rectangle 11"/>
          <p:cNvSpPr>
            <a:spLocks noChangeArrowheads="1"/>
          </p:cNvSpPr>
          <p:nvPr/>
        </p:nvSpPr>
        <p:spPr bwMode="auto">
          <a:xfrm>
            <a:off x="4598988" y="4686300"/>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27658" name="Rectangle 12"/>
          <p:cNvSpPr>
            <a:spLocks noChangeArrowheads="1"/>
          </p:cNvSpPr>
          <p:nvPr/>
        </p:nvSpPr>
        <p:spPr bwMode="auto">
          <a:xfrm>
            <a:off x="6794500" y="46863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27659" name="Rectangle 13"/>
          <p:cNvSpPr>
            <a:spLocks noChangeArrowheads="1"/>
          </p:cNvSpPr>
          <p:nvPr/>
        </p:nvSpPr>
        <p:spPr bwMode="auto">
          <a:xfrm>
            <a:off x="6234113" y="46863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27660" name="Rectangle 14"/>
          <p:cNvSpPr>
            <a:spLocks noChangeArrowheads="1"/>
          </p:cNvSpPr>
          <p:nvPr/>
        </p:nvSpPr>
        <p:spPr bwMode="auto">
          <a:xfrm>
            <a:off x="5673725" y="46863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7661" name="Rectangle 15"/>
          <p:cNvSpPr>
            <a:spLocks noChangeArrowheads="1"/>
          </p:cNvSpPr>
          <p:nvPr/>
        </p:nvSpPr>
        <p:spPr bwMode="auto">
          <a:xfrm>
            <a:off x="5113338" y="46863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7662" name="Line 16"/>
          <p:cNvSpPr>
            <a:spLocks noChangeShapeType="1"/>
          </p:cNvSpPr>
          <p:nvPr/>
        </p:nvSpPr>
        <p:spPr bwMode="auto">
          <a:xfrm>
            <a:off x="6327775"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3" name="Line 17"/>
          <p:cNvSpPr>
            <a:spLocks noChangeShapeType="1"/>
          </p:cNvSpPr>
          <p:nvPr/>
        </p:nvSpPr>
        <p:spPr bwMode="auto">
          <a:xfrm>
            <a:off x="5767388"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4" name="Line 18"/>
          <p:cNvSpPr>
            <a:spLocks noChangeShapeType="1"/>
          </p:cNvSpPr>
          <p:nvPr/>
        </p:nvSpPr>
        <p:spPr bwMode="auto">
          <a:xfrm>
            <a:off x="5207000"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5" name="Line 19"/>
          <p:cNvSpPr>
            <a:spLocks noChangeShapeType="1"/>
          </p:cNvSpPr>
          <p:nvPr/>
        </p:nvSpPr>
        <p:spPr bwMode="auto">
          <a:xfrm>
            <a:off x="4648200"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6" name="Line 20"/>
          <p:cNvSpPr>
            <a:spLocks noChangeShapeType="1"/>
          </p:cNvSpPr>
          <p:nvPr/>
        </p:nvSpPr>
        <p:spPr bwMode="auto">
          <a:xfrm>
            <a:off x="4083050"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7" name="Line 21"/>
          <p:cNvSpPr>
            <a:spLocks noChangeShapeType="1"/>
          </p:cNvSpPr>
          <p:nvPr/>
        </p:nvSpPr>
        <p:spPr bwMode="auto">
          <a:xfrm>
            <a:off x="3522663"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8" name="Line 22"/>
          <p:cNvSpPr>
            <a:spLocks noChangeShapeType="1"/>
          </p:cNvSpPr>
          <p:nvPr/>
        </p:nvSpPr>
        <p:spPr bwMode="auto">
          <a:xfrm>
            <a:off x="2962275" y="4533900"/>
            <a:ext cx="0" cy="1206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69" name="Line 23"/>
          <p:cNvSpPr>
            <a:spLocks noChangeShapeType="1"/>
          </p:cNvSpPr>
          <p:nvPr/>
        </p:nvSpPr>
        <p:spPr bwMode="auto">
          <a:xfrm>
            <a:off x="2400300" y="2051050"/>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0" name="Line 24"/>
          <p:cNvSpPr>
            <a:spLocks noChangeShapeType="1"/>
          </p:cNvSpPr>
          <p:nvPr/>
        </p:nvSpPr>
        <p:spPr bwMode="auto">
          <a:xfrm>
            <a:off x="2400300" y="2420938"/>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1" name="Line 25"/>
          <p:cNvSpPr>
            <a:spLocks noChangeShapeType="1"/>
          </p:cNvSpPr>
          <p:nvPr/>
        </p:nvSpPr>
        <p:spPr bwMode="auto">
          <a:xfrm>
            <a:off x="2400300" y="2792413"/>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2" name="Line 26"/>
          <p:cNvSpPr>
            <a:spLocks noChangeShapeType="1"/>
          </p:cNvSpPr>
          <p:nvPr/>
        </p:nvSpPr>
        <p:spPr bwMode="auto">
          <a:xfrm>
            <a:off x="2400300" y="3163888"/>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3" name="Line 27"/>
          <p:cNvSpPr>
            <a:spLocks noChangeShapeType="1"/>
          </p:cNvSpPr>
          <p:nvPr/>
        </p:nvSpPr>
        <p:spPr bwMode="auto">
          <a:xfrm>
            <a:off x="2400300" y="3536950"/>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4" name="Line 28"/>
          <p:cNvSpPr>
            <a:spLocks noChangeShapeType="1"/>
          </p:cNvSpPr>
          <p:nvPr/>
        </p:nvSpPr>
        <p:spPr bwMode="auto">
          <a:xfrm>
            <a:off x="2400300" y="3906838"/>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5" name="Line 29"/>
          <p:cNvSpPr>
            <a:spLocks noChangeShapeType="1"/>
          </p:cNvSpPr>
          <p:nvPr/>
        </p:nvSpPr>
        <p:spPr bwMode="auto">
          <a:xfrm>
            <a:off x="2400300" y="4284663"/>
            <a:ext cx="12700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76" name="Rectangle 30"/>
          <p:cNvSpPr>
            <a:spLocks noChangeArrowheads="1"/>
          </p:cNvSpPr>
          <p:nvPr/>
        </p:nvSpPr>
        <p:spPr bwMode="auto">
          <a:xfrm>
            <a:off x="2116138" y="15621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27677" name="Rectangle 31"/>
          <p:cNvSpPr>
            <a:spLocks noChangeArrowheads="1"/>
          </p:cNvSpPr>
          <p:nvPr/>
        </p:nvSpPr>
        <p:spPr bwMode="auto">
          <a:xfrm>
            <a:off x="2116138" y="193675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27678" name="Rectangle 32"/>
          <p:cNvSpPr>
            <a:spLocks noChangeArrowheads="1"/>
          </p:cNvSpPr>
          <p:nvPr/>
        </p:nvSpPr>
        <p:spPr bwMode="auto">
          <a:xfrm>
            <a:off x="2116138" y="2308225"/>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27679" name="Rectangle 33"/>
          <p:cNvSpPr>
            <a:spLocks noChangeArrowheads="1"/>
          </p:cNvSpPr>
          <p:nvPr/>
        </p:nvSpPr>
        <p:spPr bwMode="auto">
          <a:xfrm>
            <a:off x="2116138" y="2681288"/>
            <a:ext cx="1968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27680" name="Rectangle 34"/>
          <p:cNvSpPr>
            <a:spLocks noChangeArrowheads="1"/>
          </p:cNvSpPr>
          <p:nvPr/>
        </p:nvSpPr>
        <p:spPr bwMode="auto">
          <a:xfrm>
            <a:off x="2116138" y="3051175"/>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27681" name="Rectangle 35"/>
          <p:cNvSpPr>
            <a:spLocks noChangeArrowheads="1"/>
          </p:cNvSpPr>
          <p:nvPr/>
        </p:nvSpPr>
        <p:spPr bwMode="auto">
          <a:xfrm>
            <a:off x="2116138" y="3425825"/>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7682" name="Rectangle 36"/>
          <p:cNvSpPr>
            <a:spLocks noChangeArrowheads="1"/>
          </p:cNvSpPr>
          <p:nvPr/>
        </p:nvSpPr>
        <p:spPr bwMode="auto">
          <a:xfrm>
            <a:off x="2116138" y="3797300"/>
            <a:ext cx="196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7683" name="Rectangle 37"/>
          <p:cNvSpPr>
            <a:spLocks noChangeArrowheads="1"/>
          </p:cNvSpPr>
          <p:nvPr/>
        </p:nvSpPr>
        <p:spPr bwMode="auto">
          <a:xfrm>
            <a:off x="2116138" y="4170363"/>
            <a:ext cx="1968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71430" name="Rectangle 38"/>
          <p:cNvSpPr>
            <a:spLocks noChangeArrowheads="1"/>
          </p:cNvSpPr>
          <p:nvPr/>
        </p:nvSpPr>
        <p:spPr bwMode="auto">
          <a:xfrm>
            <a:off x="6781800" y="3433763"/>
            <a:ext cx="492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71431" name="Rectangle 39"/>
          <p:cNvSpPr>
            <a:spLocks noChangeArrowheads="1"/>
          </p:cNvSpPr>
          <p:nvPr/>
        </p:nvSpPr>
        <p:spPr bwMode="auto">
          <a:xfrm>
            <a:off x="6831013" y="3535363"/>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71432" name="Rectangle 40"/>
          <p:cNvSpPr>
            <a:spLocks noChangeArrowheads="1"/>
          </p:cNvSpPr>
          <p:nvPr/>
        </p:nvSpPr>
        <p:spPr bwMode="auto">
          <a:xfrm>
            <a:off x="6529388" y="2778125"/>
            <a:ext cx="4921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71433" name="Rectangle 41"/>
          <p:cNvSpPr>
            <a:spLocks noChangeArrowheads="1"/>
          </p:cNvSpPr>
          <p:nvPr/>
        </p:nvSpPr>
        <p:spPr bwMode="auto">
          <a:xfrm>
            <a:off x="6580188" y="2881313"/>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571434" name="Rectangle 42"/>
          <p:cNvSpPr>
            <a:spLocks noChangeArrowheads="1"/>
          </p:cNvSpPr>
          <p:nvPr/>
        </p:nvSpPr>
        <p:spPr bwMode="auto">
          <a:xfrm>
            <a:off x="7148513" y="4113213"/>
            <a:ext cx="4921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71435" name="Rectangle 43"/>
          <p:cNvSpPr>
            <a:spLocks noChangeArrowheads="1"/>
          </p:cNvSpPr>
          <p:nvPr/>
        </p:nvSpPr>
        <p:spPr bwMode="auto">
          <a:xfrm>
            <a:off x="7197725" y="4217988"/>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27690" name="Rectangle 44"/>
          <p:cNvSpPr>
            <a:spLocks noChangeArrowheads="1"/>
          </p:cNvSpPr>
          <p:nvPr/>
        </p:nvSpPr>
        <p:spPr bwMode="auto">
          <a:xfrm>
            <a:off x="6923088" y="4410075"/>
            <a:ext cx="217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71437" name="Freeform 45"/>
          <p:cNvSpPr>
            <a:spLocks/>
          </p:cNvSpPr>
          <p:nvPr/>
        </p:nvSpPr>
        <p:spPr bwMode="auto">
          <a:xfrm>
            <a:off x="3638550" y="1570038"/>
            <a:ext cx="3081338" cy="1997075"/>
          </a:xfrm>
          <a:custGeom>
            <a:avLst/>
            <a:gdLst>
              <a:gd name="T0" fmla="*/ 0 w 593"/>
              <a:gd name="T1" fmla="*/ 0 h 392"/>
              <a:gd name="T2" fmla="*/ 2147483647 w 593"/>
              <a:gd name="T3" fmla="*/ 2147483647 h 392"/>
              <a:gd name="T4" fmla="*/ 2147483647 w 593"/>
              <a:gd name="T5" fmla="*/ 2147483647 h 392"/>
              <a:gd name="T6" fmla="*/ 0 60000 65536"/>
              <a:gd name="T7" fmla="*/ 0 60000 65536"/>
              <a:gd name="T8" fmla="*/ 0 60000 65536"/>
              <a:gd name="T9" fmla="*/ 0 w 593"/>
              <a:gd name="T10" fmla="*/ 0 h 392"/>
              <a:gd name="T11" fmla="*/ 593 w 593"/>
              <a:gd name="T12" fmla="*/ 392 h 392"/>
            </a:gdLst>
            <a:ahLst/>
            <a:cxnLst>
              <a:cxn ang="T6">
                <a:pos x="T0" y="T1"/>
              </a:cxn>
              <a:cxn ang="T7">
                <a:pos x="T2" y="T3"/>
              </a:cxn>
              <a:cxn ang="T8">
                <a:pos x="T4" y="T5"/>
              </a:cxn>
            </a:cxnLst>
            <a:rect l="T9" t="T10" r="T11" b="T12"/>
            <a:pathLst>
              <a:path w="593" h="392">
                <a:moveTo>
                  <a:pt x="0" y="0"/>
                </a:moveTo>
                <a:cubicBezTo>
                  <a:pt x="24" y="129"/>
                  <a:pt x="112" y="266"/>
                  <a:pt x="204" y="315"/>
                </a:cubicBezTo>
                <a:cubicBezTo>
                  <a:pt x="338" y="387"/>
                  <a:pt x="593" y="392"/>
                  <a:pt x="593" y="392"/>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1438" name="Freeform 46"/>
          <p:cNvSpPr>
            <a:spLocks/>
          </p:cNvSpPr>
          <p:nvPr/>
        </p:nvSpPr>
        <p:spPr bwMode="auto">
          <a:xfrm>
            <a:off x="2987675" y="1504950"/>
            <a:ext cx="4095750" cy="2749550"/>
          </a:xfrm>
          <a:custGeom>
            <a:avLst/>
            <a:gdLst>
              <a:gd name="T0" fmla="*/ 2147483647 w 788"/>
              <a:gd name="T1" fmla="*/ 2147483647 h 540"/>
              <a:gd name="T2" fmla="*/ 2147483647 w 788"/>
              <a:gd name="T3" fmla="*/ 2147483647 h 540"/>
              <a:gd name="T4" fmla="*/ 0 w 788"/>
              <a:gd name="T5" fmla="*/ 0 h 540"/>
              <a:gd name="T6" fmla="*/ 0 60000 65536"/>
              <a:gd name="T7" fmla="*/ 0 60000 65536"/>
              <a:gd name="T8" fmla="*/ 0 60000 65536"/>
              <a:gd name="T9" fmla="*/ 0 w 788"/>
              <a:gd name="T10" fmla="*/ 0 h 540"/>
              <a:gd name="T11" fmla="*/ 788 w 788"/>
              <a:gd name="T12" fmla="*/ 540 h 540"/>
            </a:gdLst>
            <a:ahLst/>
            <a:cxnLst>
              <a:cxn ang="T6">
                <a:pos x="T0" y="T1"/>
              </a:cxn>
              <a:cxn ang="T7">
                <a:pos x="T2" y="T3"/>
              </a:cxn>
              <a:cxn ang="T8">
                <a:pos x="T4" y="T5"/>
              </a:cxn>
            </a:cxnLst>
            <a:rect l="T9" t="T10" r="T11" b="T12"/>
            <a:pathLst>
              <a:path w="788" h="540">
                <a:moveTo>
                  <a:pt x="788" y="540"/>
                </a:moveTo>
                <a:cubicBezTo>
                  <a:pt x="688" y="537"/>
                  <a:pt x="418" y="540"/>
                  <a:pt x="234" y="417"/>
                </a:cubicBezTo>
                <a:cubicBezTo>
                  <a:pt x="50" y="294"/>
                  <a:pt x="10" y="93"/>
                  <a:pt x="0" y="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1439" name="Freeform 47"/>
          <p:cNvSpPr>
            <a:spLocks/>
          </p:cNvSpPr>
          <p:nvPr/>
        </p:nvSpPr>
        <p:spPr bwMode="auto">
          <a:xfrm>
            <a:off x="4281488" y="1611313"/>
            <a:ext cx="2165350" cy="1301750"/>
          </a:xfrm>
          <a:custGeom>
            <a:avLst/>
            <a:gdLst>
              <a:gd name="T0" fmla="*/ 0 w 417"/>
              <a:gd name="T1" fmla="*/ 0 h 256"/>
              <a:gd name="T2" fmla="*/ 2147483647 w 417"/>
              <a:gd name="T3" fmla="*/ 2147483647 h 256"/>
              <a:gd name="T4" fmla="*/ 0 60000 65536"/>
              <a:gd name="T5" fmla="*/ 0 60000 65536"/>
              <a:gd name="T6" fmla="*/ 0 w 417"/>
              <a:gd name="T7" fmla="*/ 0 h 256"/>
              <a:gd name="T8" fmla="*/ 417 w 417"/>
              <a:gd name="T9" fmla="*/ 256 h 256"/>
            </a:gdLst>
            <a:ahLst/>
            <a:cxnLst>
              <a:cxn ang="T4">
                <a:pos x="T0" y="T1"/>
              </a:cxn>
              <a:cxn ang="T5">
                <a:pos x="T2" y="T3"/>
              </a:cxn>
            </a:cxnLst>
            <a:rect l="T6" t="T7" r="T8" b="T9"/>
            <a:pathLst>
              <a:path w="417" h="256">
                <a:moveTo>
                  <a:pt x="0" y="0"/>
                </a:moveTo>
                <a:cubicBezTo>
                  <a:pt x="64" y="229"/>
                  <a:pt x="244" y="250"/>
                  <a:pt x="417" y="256"/>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1440" name="Line 48"/>
          <p:cNvSpPr>
            <a:spLocks noChangeShapeType="1"/>
          </p:cNvSpPr>
          <p:nvPr/>
        </p:nvSpPr>
        <p:spPr bwMode="auto">
          <a:xfrm>
            <a:off x="2382838" y="1662113"/>
            <a:ext cx="4552950" cy="3024187"/>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1441" name="Oval 49"/>
          <p:cNvSpPr>
            <a:spLocks noChangeArrowheads="1"/>
          </p:cNvSpPr>
          <p:nvPr/>
        </p:nvSpPr>
        <p:spPr bwMode="auto">
          <a:xfrm>
            <a:off x="4595813" y="3113088"/>
            <a:ext cx="101600" cy="1016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71442" name="Oval 50"/>
          <p:cNvSpPr>
            <a:spLocks noChangeArrowheads="1"/>
          </p:cNvSpPr>
          <p:nvPr/>
        </p:nvSpPr>
        <p:spPr bwMode="auto">
          <a:xfrm>
            <a:off x="3084513" y="2111375"/>
            <a:ext cx="101600" cy="1000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71443" name="Oval 51"/>
          <p:cNvSpPr>
            <a:spLocks noChangeArrowheads="1"/>
          </p:cNvSpPr>
          <p:nvPr/>
        </p:nvSpPr>
        <p:spPr bwMode="auto">
          <a:xfrm>
            <a:off x="6176963" y="4171950"/>
            <a:ext cx="106362" cy="1016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71444" name="Line 52"/>
          <p:cNvSpPr>
            <a:spLocks noChangeShapeType="1"/>
          </p:cNvSpPr>
          <p:nvPr/>
        </p:nvSpPr>
        <p:spPr bwMode="auto">
          <a:xfrm flipV="1">
            <a:off x="4648200" y="1749425"/>
            <a:ext cx="968375" cy="141446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699" name="Freeform 53"/>
          <p:cNvSpPr>
            <a:spLocks/>
          </p:cNvSpPr>
          <p:nvPr/>
        </p:nvSpPr>
        <p:spPr bwMode="auto">
          <a:xfrm>
            <a:off x="2400300" y="866775"/>
            <a:ext cx="5049838" cy="3787775"/>
          </a:xfrm>
          <a:custGeom>
            <a:avLst/>
            <a:gdLst>
              <a:gd name="T0" fmla="*/ 2147483647 w 2296"/>
              <a:gd name="T1" fmla="*/ 2147483647 h 1758"/>
              <a:gd name="T2" fmla="*/ 0 w 2296"/>
              <a:gd name="T3" fmla="*/ 2147483647 h 1758"/>
              <a:gd name="T4" fmla="*/ 0 w 2296"/>
              <a:gd name="T5" fmla="*/ 0 h 1758"/>
              <a:gd name="T6" fmla="*/ 0 60000 65536"/>
              <a:gd name="T7" fmla="*/ 0 60000 65536"/>
              <a:gd name="T8" fmla="*/ 0 60000 65536"/>
              <a:gd name="T9" fmla="*/ 0 w 2296"/>
              <a:gd name="T10" fmla="*/ 0 h 1758"/>
              <a:gd name="T11" fmla="*/ 2296 w 2296"/>
              <a:gd name="T12" fmla="*/ 1758 h 1758"/>
            </a:gdLst>
            <a:ahLst/>
            <a:cxnLst>
              <a:cxn ang="T6">
                <a:pos x="T0" y="T1"/>
              </a:cxn>
              <a:cxn ang="T7">
                <a:pos x="T2" y="T3"/>
              </a:cxn>
              <a:cxn ang="T8">
                <a:pos x="T4" y="T5"/>
              </a:cxn>
            </a:cxnLst>
            <a:rect l="T9" t="T10" r="T11" b="T12"/>
            <a:pathLst>
              <a:path w="2296" h="1758">
                <a:moveTo>
                  <a:pt x="2296" y="1758"/>
                </a:moveTo>
                <a:lnTo>
                  <a:pt x="0" y="1758"/>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1446" name="Freeform 54"/>
          <p:cNvSpPr>
            <a:spLocks/>
          </p:cNvSpPr>
          <p:nvPr/>
        </p:nvSpPr>
        <p:spPr bwMode="auto">
          <a:xfrm>
            <a:off x="5554663" y="1100138"/>
            <a:ext cx="1150937" cy="679450"/>
          </a:xfrm>
          <a:custGeom>
            <a:avLst/>
            <a:gdLst>
              <a:gd name="T0" fmla="*/ 2147483647 w 201"/>
              <a:gd name="T1" fmla="*/ 2147483647 h 134"/>
              <a:gd name="T2" fmla="*/ 2147483647 w 201"/>
              <a:gd name="T3" fmla="*/ 2147483647 h 134"/>
              <a:gd name="T4" fmla="*/ 2147483647 w 201"/>
              <a:gd name="T5" fmla="*/ 2147483647 h 134"/>
              <a:gd name="T6" fmla="*/ 0 w 201"/>
              <a:gd name="T7" fmla="*/ 2147483647 h 134"/>
              <a:gd name="T8" fmla="*/ 0 w 201"/>
              <a:gd name="T9" fmla="*/ 2147483647 h 134"/>
              <a:gd name="T10" fmla="*/ 2147483647 w 201"/>
              <a:gd name="T11" fmla="*/ 0 h 134"/>
              <a:gd name="T12" fmla="*/ 2147483647 w 201"/>
              <a:gd name="T13" fmla="*/ 0 h 134"/>
              <a:gd name="T14" fmla="*/ 2147483647 w 201"/>
              <a:gd name="T15" fmla="*/ 2147483647 h 134"/>
              <a:gd name="T16" fmla="*/ 2147483647 w 201"/>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
              <a:gd name="T28" fmla="*/ 0 h 134"/>
              <a:gd name="T29" fmla="*/ 201 w 201"/>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 h="134">
                <a:moveTo>
                  <a:pt x="201" y="118"/>
                </a:moveTo>
                <a:cubicBezTo>
                  <a:pt x="201" y="127"/>
                  <a:pt x="193" y="134"/>
                  <a:pt x="185" y="134"/>
                </a:cubicBezTo>
                <a:cubicBezTo>
                  <a:pt x="16" y="134"/>
                  <a:pt x="16" y="134"/>
                  <a:pt x="16" y="134"/>
                </a:cubicBezTo>
                <a:cubicBezTo>
                  <a:pt x="8" y="134"/>
                  <a:pt x="0" y="127"/>
                  <a:pt x="0" y="118"/>
                </a:cubicBezTo>
                <a:cubicBezTo>
                  <a:pt x="0" y="16"/>
                  <a:pt x="0" y="16"/>
                  <a:pt x="0" y="16"/>
                </a:cubicBezTo>
                <a:cubicBezTo>
                  <a:pt x="0" y="7"/>
                  <a:pt x="8" y="0"/>
                  <a:pt x="16" y="0"/>
                </a:cubicBezTo>
                <a:cubicBezTo>
                  <a:pt x="185" y="0"/>
                  <a:pt x="185" y="0"/>
                  <a:pt x="185" y="0"/>
                </a:cubicBezTo>
                <a:cubicBezTo>
                  <a:pt x="193" y="0"/>
                  <a:pt x="201" y="7"/>
                  <a:pt x="201" y="16"/>
                </a:cubicBezTo>
                <a:lnTo>
                  <a:pt x="201"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1447" name="Rectangle 55"/>
          <p:cNvSpPr>
            <a:spLocks noChangeArrowheads="1"/>
          </p:cNvSpPr>
          <p:nvPr/>
        </p:nvSpPr>
        <p:spPr bwMode="auto">
          <a:xfrm>
            <a:off x="5638800" y="1143000"/>
            <a:ext cx="116205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Optimal consumption bundle</a:t>
            </a:r>
            <a:endParaRPr lang="en-US" altLang="pt-PT" sz="1400">
              <a:latin typeface="Tahoma" panose="020B0604030504040204" pitchFamily="34" charset="0"/>
            </a:endParaRPr>
          </a:p>
        </p:txBody>
      </p:sp>
      <p:grpSp>
        <p:nvGrpSpPr>
          <p:cNvPr id="3" name="Group 76"/>
          <p:cNvGrpSpPr>
            <a:grpSpLocks/>
          </p:cNvGrpSpPr>
          <p:nvPr/>
        </p:nvGrpSpPr>
        <p:grpSpPr bwMode="auto">
          <a:xfrm>
            <a:off x="3556000" y="2544763"/>
            <a:ext cx="773113" cy="525462"/>
            <a:chOff x="2240" y="1603"/>
            <a:chExt cx="487" cy="331"/>
          </a:xfrm>
        </p:grpSpPr>
        <p:sp>
          <p:nvSpPr>
            <p:cNvPr id="27718" name="Freeform 56"/>
            <p:cNvSpPr>
              <a:spLocks/>
            </p:cNvSpPr>
            <p:nvPr/>
          </p:nvSpPr>
          <p:spPr bwMode="auto">
            <a:xfrm>
              <a:off x="2632" y="1862"/>
              <a:ext cx="95" cy="72"/>
            </a:xfrm>
            <a:custGeom>
              <a:avLst/>
              <a:gdLst>
                <a:gd name="T0" fmla="*/ 311 w 29"/>
                <a:gd name="T1" fmla="*/ 304 h 23"/>
                <a:gd name="T2" fmla="*/ 354 w 29"/>
                <a:gd name="T3" fmla="*/ 0 h 23"/>
                <a:gd name="T4" fmla="*/ 354 w 29"/>
                <a:gd name="T5" fmla="*/ 0 h 23"/>
                <a:gd name="T6" fmla="*/ 665 w 29"/>
                <a:gd name="T7" fmla="*/ 373 h 23"/>
                <a:gd name="T8" fmla="*/ 1019 w 29"/>
                <a:gd name="T9" fmla="*/ 704 h 23"/>
                <a:gd name="T10" fmla="*/ 527 w 29"/>
                <a:gd name="T11" fmla="*/ 548 h 23"/>
                <a:gd name="T12" fmla="*/ 0 w 29"/>
                <a:gd name="T13" fmla="*/ 432 h 23"/>
                <a:gd name="T14" fmla="*/ 0 w 29"/>
                <a:gd name="T15" fmla="*/ 432 h 23"/>
                <a:gd name="T16" fmla="*/ 311 w 29"/>
                <a:gd name="T17" fmla="*/ 304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23"/>
                <a:gd name="T29" fmla="*/ 29 w 29"/>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23">
                  <a:moveTo>
                    <a:pt x="9" y="10"/>
                  </a:moveTo>
                  <a:cubicBezTo>
                    <a:pt x="10" y="0"/>
                    <a:pt x="10" y="0"/>
                    <a:pt x="10" y="0"/>
                  </a:cubicBezTo>
                  <a:cubicBezTo>
                    <a:pt x="10" y="0"/>
                    <a:pt x="10" y="0"/>
                    <a:pt x="10" y="0"/>
                  </a:cubicBezTo>
                  <a:cubicBezTo>
                    <a:pt x="19" y="12"/>
                    <a:pt x="19" y="12"/>
                    <a:pt x="19" y="12"/>
                  </a:cubicBezTo>
                  <a:cubicBezTo>
                    <a:pt x="22" y="16"/>
                    <a:pt x="26" y="19"/>
                    <a:pt x="29" y="23"/>
                  </a:cubicBezTo>
                  <a:cubicBezTo>
                    <a:pt x="24" y="21"/>
                    <a:pt x="20" y="19"/>
                    <a:pt x="15" y="18"/>
                  </a:cubicBezTo>
                  <a:cubicBezTo>
                    <a:pt x="0" y="14"/>
                    <a:pt x="0" y="14"/>
                    <a:pt x="0" y="14"/>
                  </a:cubicBezTo>
                  <a:cubicBezTo>
                    <a:pt x="0" y="14"/>
                    <a:pt x="0" y="14"/>
                    <a:pt x="0" y="14"/>
                  </a:cubicBezTo>
                  <a:lnTo>
                    <a:pt x="9"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27719" name="Freeform 57"/>
            <p:cNvSpPr>
              <a:spLocks/>
            </p:cNvSpPr>
            <p:nvPr/>
          </p:nvSpPr>
          <p:spPr bwMode="auto">
            <a:xfrm>
              <a:off x="2426" y="1727"/>
              <a:ext cx="99" cy="74"/>
            </a:xfrm>
            <a:custGeom>
              <a:avLst/>
              <a:gdLst>
                <a:gd name="T0" fmla="*/ 360 w 30"/>
                <a:gd name="T1" fmla="*/ 331 h 23"/>
                <a:gd name="T2" fmla="*/ 360 w 30"/>
                <a:gd name="T3" fmla="*/ 0 h 23"/>
                <a:gd name="T4" fmla="*/ 360 w 30"/>
                <a:gd name="T5" fmla="*/ 0 h 23"/>
                <a:gd name="T6" fmla="*/ 686 w 30"/>
                <a:gd name="T7" fmla="*/ 402 h 23"/>
                <a:gd name="T8" fmla="*/ 1079 w 30"/>
                <a:gd name="T9" fmla="*/ 766 h 23"/>
                <a:gd name="T10" fmla="*/ 545 w 30"/>
                <a:gd name="T11" fmla="*/ 602 h 23"/>
                <a:gd name="T12" fmla="*/ 33 w 30"/>
                <a:gd name="T13" fmla="*/ 467 h 23"/>
                <a:gd name="T14" fmla="*/ 0 w 30"/>
                <a:gd name="T15" fmla="*/ 467 h 23"/>
                <a:gd name="T16" fmla="*/ 360 w 30"/>
                <a:gd name="T17" fmla="*/ 331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23"/>
                <a:gd name="T29" fmla="*/ 30 w 30"/>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23">
                  <a:moveTo>
                    <a:pt x="10" y="10"/>
                  </a:moveTo>
                  <a:cubicBezTo>
                    <a:pt x="10" y="0"/>
                    <a:pt x="10" y="0"/>
                    <a:pt x="10" y="0"/>
                  </a:cubicBezTo>
                  <a:cubicBezTo>
                    <a:pt x="10" y="0"/>
                    <a:pt x="10" y="0"/>
                    <a:pt x="10" y="0"/>
                  </a:cubicBezTo>
                  <a:cubicBezTo>
                    <a:pt x="19" y="12"/>
                    <a:pt x="19" y="12"/>
                    <a:pt x="19" y="12"/>
                  </a:cubicBezTo>
                  <a:cubicBezTo>
                    <a:pt x="23" y="16"/>
                    <a:pt x="26" y="19"/>
                    <a:pt x="30" y="23"/>
                  </a:cubicBezTo>
                  <a:cubicBezTo>
                    <a:pt x="25" y="21"/>
                    <a:pt x="20" y="19"/>
                    <a:pt x="15" y="18"/>
                  </a:cubicBezTo>
                  <a:cubicBezTo>
                    <a:pt x="1" y="14"/>
                    <a:pt x="1" y="14"/>
                    <a:pt x="1" y="14"/>
                  </a:cubicBezTo>
                  <a:cubicBezTo>
                    <a:pt x="0" y="14"/>
                    <a:pt x="0" y="14"/>
                    <a:pt x="0" y="14"/>
                  </a:cubicBezTo>
                  <a:lnTo>
                    <a:pt x="10"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27720" name="Freeform 58"/>
            <p:cNvSpPr>
              <a:spLocks/>
            </p:cNvSpPr>
            <p:nvPr/>
          </p:nvSpPr>
          <p:spPr bwMode="auto">
            <a:xfrm>
              <a:off x="2240" y="1603"/>
              <a:ext cx="94" cy="72"/>
            </a:xfrm>
            <a:custGeom>
              <a:avLst/>
              <a:gdLst>
                <a:gd name="T0" fmla="*/ 305 w 29"/>
                <a:gd name="T1" fmla="*/ 304 h 23"/>
                <a:gd name="T2" fmla="*/ 337 w 29"/>
                <a:gd name="T3" fmla="*/ 0 h 23"/>
                <a:gd name="T4" fmla="*/ 337 w 29"/>
                <a:gd name="T5" fmla="*/ 0 h 23"/>
                <a:gd name="T6" fmla="*/ 652 w 29"/>
                <a:gd name="T7" fmla="*/ 373 h 23"/>
                <a:gd name="T8" fmla="*/ 989 w 29"/>
                <a:gd name="T9" fmla="*/ 704 h 23"/>
                <a:gd name="T10" fmla="*/ 515 w 29"/>
                <a:gd name="T11" fmla="*/ 520 h 23"/>
                <a:gd name="T12" fmla="*/ 0 w 29"/>
                <a:gd name="T13" fmla="*/ 432 h 23"/>
                <a:gd name="T14" fmla="*/ 0 w 29"/>
                <a:gd name="T15" fmla="*/ 432 h 23"/>
                <a:gd name="T16" fmla="*/ 305 w 29"/>
                <a:gd name="T17" fmla="*/ 304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23"/>
                <a:gd name="T29" fmla="*/ 29 w 29"/>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23">
                  <a:moveTo>
                    <a:pt x="9" y="10"/>
                  </a:moveTo>
                  <a:cubicBezTo>
                    <a:pt x="10" y="0"/>
                    <a:pt x="10" y="0"/>
                    <a:pt x="10" y="0"/>
                  </a:cubicBezTo>
                  <a:cubicBezTo>
                    <a:pt x="10" y="0"/>
                    <a:pt x="10" y="0"/>
                    <a:pt x="10" y="0"/>
                  </a:cubicBezTo>
                  <a:cubicBezTo>
                    <a:pt x="19" y="12"/>
                    <a:pt x="19" y="12"/>
                    <a:pt x="19" y="12"/>
                  </a:cubicBezTo>
                  <a:cubicBezTo>
                    <a:pt x="22" y="16"/>
                    <a:pt x="26" y="19"/>
                    <a:pt x="29" y="23"/>
                  </a:cubicBezTo>
                  <a:cubicBezTo>
                    <a:pt x="25" y="21"/>
                    <a:pt x="20" y="19"/>
                    <a:pt x="15" y="17"/>
                  </a:cubicBezTo>
                  <a:cubicBezTo>
                    <a:pt x="0" y="14"/>
                    <a:pt x="0" y="14"/>
                    <a:pt x="0" y="14"/>
                  </a:cubicBezTo>
                  <a:cubicBezTo>
                    <a:pt x="0" y="14"/>
                    <a:pt x="0" y="14"/>
                    <a:pt x="0" y="14"/>
                  </a:cubicBezTo>
                  <a:lnTo>
                    <a:pt x="9"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grpSp>
      <p:grpSp>
        <p:nvGrpSpPr>
          <p:cNvPr id="4" name="Group 75"/>
          <p:cNvGrpSpPr>
            <a:grpSpLocks/>
          </p:cNvGrpSpPr>
          <p:nvPr/>
        </p:nvGrpSpPr>
        <p:grpSpPr bwMode="auto">
          <a:xfrm>
            <a:off x="4832350" y="3389313"/>
            <a:ext cx="742950" cy="528637"/>
            <a:chOff x="3044" y="2135"/>
            <a:chExt cx="468" cy="333"/>
          </a:xfrm>
        </p:grpSpPr>
        <p:sp>
          <p:nvSpPr>
            <p:cNvPr id="27715" name="Freeform 59"/>
            <p:cNvSpPr>
              <a:spLocks/>
            </p:cNvSpPr>
            <p:nvPr/>
          </p:nvSpPr>
          <p:spPr bwMode="auto">
            <a:xfrm>
              <a:off x="3044" y="2135"/>
              <a:ext cx="92" cy="79"/>
            </a:xfrm>
            <a:custGeom>
              <a:avLst/>
              <a:gdLst>
                <a:gd name="T0" fmla="*/ 670 w 28"/>
                <a:gd name="T1" fmla="*/ 471 h 25"/>
                <a:gd name="T2" fmla="*/ 605 w 28"/>
                <a:gd name="T3" fmla="*/ 790 h 25"/>
                <a:gd name="T4" fmla="*/ 605 w 28"/>
                <a:gd name="T5" fmla="*/ 790 h 25"/>
                <a:gd name="T6" fmla="*/ 355 w 28"/>
                <a:gd name="T7" fmla="*/ 379 h 25"/>
                <a:gd name="T8" fmla="*/ 0 w 28"/>
                <a:gd name="T9" fmla="*/ 0 h 25"/>
                <a:gd name="T10" fmla="*/ 496 w 28"/>
                <a:gd name="T11" fmla="*/ 221 h 25"/>
                <a:gd name="T12" fmla="*/ 992 w 28"/>
                <a:gd name="T13" fmla="*/ 351 h 25"/>
                <a:gd name="T14" fmla="*/ 992 w 28"/>
                <a:gd name="T15" fmla="*/ 351 h 25"/>
                <a:gd name="T16" fmla="*/ 670 w 28"/>
                <a:gd name="T17" fmla="*/ 471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25"/>
                <a:gd name="T29" fmla="*/ 28 w 28"/>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25">
                  <a:moveTo>
                    <a:pt x="19" y="15"/>
                  </a:moveTo>
                  <a:cubicBezTo>
                    <a:pt x="17" y="25"/>
                    <a:pt x="17" y="25"/>
                    <a:pt x="17" y="25"/>
                  </a:cubicBezTo>
                  <a:cubicBezTo>
                    <a:pt x="17" y="25"/>
                    <a:pt x="17" y="25"/>
                    <a:pt x="17" y="25"/>
                  </a:cubicBezTo>
                  <a:cubicBezTo>
                    <a:pt x="10" y="12"/>
                    <a:pt x="10" y="12"/>
                    <a:pt x="10" y="12"/>
                  </a:cubicBezTo>
                  <a:cubicBezTo>
                    <a:pt x="6" y="8"/>
                    <a:pt x="3" y="4"/>
                    <a:pt x="0" y="0"/>
                  </a:cubicBezTo>
                  <a:cubicBezTo>
                    <a:pt x="5" y="2"/>
                    <a:pt x="9" y="4"/>
                    <a:pt x="14" y="7"/>
                  </a:cubicBezTo>
                  <a:cubicBezTo>
                    <a:pt x="28" y="11"/>
                    <a:pt x="28" y="11"/>
                    <a:pt x="28" y="11"/>
                  </a:cubicBezTo>
                  <a:cubicBezTo>
                    <a:pt x="28" y="11"/>
                    <a:pt x="28" y="11"/>
                    <a:pt x="28" y="11"/>
                  </a:cubicBezTo>
                  <a:lnTo>
                    <a:pt x="19"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27716" name="Freeform 60"/>
            <p:cNvSpPr>
              <a:spLocks/>
            </p:cNvSpPr>
            <p:nvPr/>
          </p:nvSpPr>
          <p:spPr bwMode="auto">
            <a:xfrm>
              <a:off x="3235" y="2266"/>
              <a:ext cx="91" cy="80"/>
            </a:xfrm>
            <a:custGeom>
              <a:avLst/>
              <a:gdLst>
                <a:gd name="T0" fmla="*/ 653 w 28"/>
                <a:gd name="T1" fmla="*/ 493 h 25"/>
                <a:gd name="T2" fmla="*/ 624 w 28"/>
                <a:gd name="T3" fmla="*/ 819 h 25"/>
                <a:gd name="T4" fmla="*/ 582 w 28"/>
                <a:gd name="T5" fmla="*/ 819 h 25"/>
                <a:gd name="T6" fmla="*/ 348 w 28"/>
                <a:gd name="T7" fmla="*/ 390 h 25"/>
                <a:gd name="T8" fmla="*/ 0 w 28"/>
                <a:gd name="T9" fmla="*/ 0 h 25"/>
                <a:gd name="T10" fmla="*/ 488 w 28"/>
                <a:gd name="T11" fmla="*/ 224 h 25"/>
                <a:gd name="T12" fmla="*/ 962 w 28"/>
                <a:gd name="T13" fmla="*/ 358 h 25"/>
                <a:gd name="T14" fmla="*/ 962 w 28"/>
                <a:gd name="T15" fmla="*/ 358 h 25"/>
                <a:gd name="T16" fmla="*/ 653 w 28"/>
                <a:gd name="T17" fmla="*/ 493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25"/>
                <a:gd name="T29" fmla="*/ 28 w 28"/>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25">
                  <a:moveTo>
                    <a:pt x="19" y="15"/>
                  </a:moveTo>
                  <a:cubicBezTo>
                    <a:pt x="18" y="25"/>
                    <a:pt x="18" y="25"/>
                    <a:pt x="18" y="25"/>
                  </a:cubicBezTo>
                  <a:cubicBezTo>
                    <a:pt x="17" y="25"/>
                    <a:pt x="17" y="25"/>
                    <a:pt x="17" y="25"/>
                  </a:cubicBezTo>
                  <a:cubicBezTo>
                    <a:pt x="10" y="12"/>
                    <a:pt x="10" y="12"/>
                    <a:pt x="10" y="12"/>
                  </a:cubicBezTo>
                  <a:cubicBezTo>
                    <a:pt x="7" y="8"/>
                    <a:pt x="3" y="4"/>
                    <a:pt x="0" y="0"/>
                  </a:cubicBezTo>
                  <a:cubicBezTo>
                    <a:pt x="5" y="2"/>
                    <a:pt x="9" y="4"/>
                    <a:pt x="14" y="7"/>
                  </a:cubicBezTo>
                  <a:cubicBezTo>
                    <a:pt x="28" y="11"/>
                    <a:pt x="28" y="11"/>
                    <a:pt x="28" y="11"/>
                  </a:cubicBezTo>
                  <a:cubicBezTo>
                    <a:pt x="28" y="11"/>
                    <a:pt x="28" y="11"/>
                    <a:pt x="28" y="11"/>
                  </a:cubicBezTo>
                  <a:lnTo>
                    <a:pt x="19"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27717" name="Freeform 61"/>
            <p:cNvSpPr>
              <a:spLocks/>
            </p:cNvSpPr>
            <p:nvPr/>
          </p:nvSpPr>
          <p:spPr bwMode="auto">
            <a:xfrm>
              <a:off x="3420" y="2388"/>
              <a:ext cx="92" cy="80"/>
            </a:xfrm>
            <a:custGeom>
              <a:avLst/>
              <a:gdLst>
                <a:gd name="T0" fmla="*/ 637 w 28"/>
                <a:gd name="T1" fmla="*/ 493 h 25"/>
                <a:gd name="T2" fmla="*/ 605 w 28"/>
                <a:gd name="T3" fmla="*/ 819 h 25"/>
                <a:gd name="T4" fmla="*/ 572 w 28"/>
                <a:gd name="T5" fmla="*/ 819 h 25"/>
                <a:gd name="T6" fmla="*/ 325 w 28"/>
                <a:gd name="T7" fmla="*/ 390 h 25"/>
                <a:gd name="T8" fmla="*/ 0 w 28"/>
                <a:gd name="T9" fmla="*/ 0 h 25"/>
                <a:gd name="T10" fmla="*/ 463 w 28"/>
                <a:gd name="T11" fmla="*/ 224 h 25"/>
                <a:gd name="T12" fmla="*/ 992 w 28"/>
                <a:gd name="T13" fmla="*/ 358 h 25"/>
                <a:gd name="T14" fmla="*/ 992 w 28"/>
                <a:gd name="T15" fmla="*/ 390 h 25"/>
                <a:gd name="T16" fmla="*/ 637 w 28"/>
                <a:gd name="T17" fmla="*/ 493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25"/>
                <a:gd name="T29" fmla="*/ 28 w 28"/>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25">
                  <a:moveTo>
                    <a:pt x="18" y="15"/>
                  </a:moveTo>
                  <a:cubicBezTo>
                    <a:pt x="17" y="25"/>
                    <a:pt x="17" y="25"/>
                    <a:pt x="17" y="25"/>
                  </a:cubicBezTo>
                  <a:cubicBezTo>
                    <a:pt x="16" y="25"/>
                    <a:pt x="16" y="25"/>
                    <a:pt x="16" y="25"/>
                  </a:cubicBezTo>
                  <a:cubicBezTo>
                    <a:pt x="9" y="12"/>
                    <a:pt x="9" y="12"/>
                    <a:pt x="9" y="12"/>
                  </a:cubicBezTo>
                  <a:cubicBezTo>
                    <a:pt x="6" y="8"/>
                    <a:pt x="3" y="4"/>
                    <a:pt x="0" y="0"/>
                  </a:cubicBezTo>
                  <a:cubicBezTo>
                    <a:pt x="4" y="2"/>
                    <a:pt x="9" y="4"/>
                    <a:pt x="13" y="7"/>
                  </a:cubicBezTo>
                  <a:cubicBezTo>
                    <a:pt x="28" y="11"/>
                    <a:pt x="28" y="11"/>
                    <a:pt x="28" y="11"/>
                  </a:cubicBezTo>
                  <a:cubicBezTo>
                    <a:pt x="28" y="12"/>
                    <a:pt x="28" y="12"/>
                    <a:pt x="28" y="12"/>
                  </a:cubicBezTo>
                  <a:lnTo>
                    <a:pt x="18"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grpSp>
      <p:sp>
        <p:nvSpPr>
          <p:cNvPr id="27704" name="Freeform 62"/>
          <p:cNvSpPr>
            <a:spLocks/>
          </p:cNvSpPr>
          <p:nvPr/>
        </p:nvSpPr>
        <p:spPr bwMode="auto">
          <a:xfrm>
            <a:off x="3367088" y="2436813"/>
            <a:ext cx="873125" cy="579437"/>
          </a:xfrm>
          <a:custGeom>
            <a:avLst/>
            <a:gdLst>
              <a:gd name="T0" fmla="*/ 0 w 397"/>
              <a:gd name="T1" fmla="*/ 0 h 269"/>
              <a:gd name="T2" fmla="*/ 2147483647 w 397"/>
              <a:gd name="T3" fmla="*/ 2147483647 h 269"/>
              <a:gd name="T4" fmla="*/ 0 w 397"/>
              <a:gd name="T5" fmla="*/ 0 h 269"/>
              <a:gd name="T6" fmla="*/ 0 60000 65536"/>
              <a:gd name="T7" fmla="*/ 0 60000 65536"/>
              <a:gd name="T8" fmla="*/ 0 60000 65536"/>
              <a:gd name="T9" fmla="*/ 0 w 397"/>
              <a:gd name="T10" fmla="*/ 0 h 269"/>
              <a:gd name="T11" fmla="*/ 397 w 397"/>
              <a:gd name="T12" fmla="*/ 269 h 269"/>
            </a:gdLst>
            <a:ahLst/>
            <a:cxnLst>
              <a:cxn ang="T6">
                <a:pos x="T0" y="T1"/>
              </a:cxn>
              <a:cxn ang="T7">
                <a:pos x="T2" y="T3"/>
              </a:cxn>
              <a:cxn ang="T8">
                <a:pos x="T4" y="T5"/>
              </a:cxn>
            </a:cxnLst>
            <a:rect l="T9" t="T10" r="T11" b="T12"/>
            <a:pathLst>
              <a:path w="397" h="269">
                <a:moveTo>
                  <a:pt x="0" y="0"/>
                </a:moveTo>
                <a:lnTo>
                  <a:pt x="397" y="2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1455" name="Line 63"/>
          <p:cNvSpPr>
            <a:spLocks noChangeShapeType="1"/>
          </p:cNvSpPr>
          <p:nvPr/>
        </p:nvSpPr>
        <p:spPr bwMode="auto">
          <a:xfrm>
            <a:off x="3352800" y="2438400"/>
            <a:ext cx="873125" cy="579438"/>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7706" name="Freeform 64"/>
          <p:cNvSpPr>
            <a:spLocks/>
          </p:cNvSpPr>
          <p:nvPr/>
        </p:nvSpPr>
        <p:spPr bwMode="auto">
          <a:xfrm>
            <a:off x="4916488" y="3454400"/>
            <a:ext cx="871537" cy="581025"/>
          </a:xfrm>
          <a:custGeom>
            <a:avLst/>
            <a:gdLst>
              <a:gd name="T0" fmla="*/ 0 w 397"/>
              <a:gd name="T1" fmla="*/ 0 h 269"/>
              <a:gd name="T2" fmla="*/ 2147483647 w 397"/>
              <a:gd name="T3" fmla="*/ 2147483647 h 269"/>
              <a:gd name="T4" fmla="*/ 0 w 397"/>
              <a:gd name="T5" fmla="*/ 0 h 269"/>
              <a:gd name="T6" fmla="*/ 0 60000 65536"/>
              <a:gd name="T7" fmla="*/ 0 60000 65536"/>
              <a:gd name="T8" fmla="*/ 0 60000 65536"/>
              <a:gd name="T9" fmla="*/ 0 w 397"/>
              <a:gd name="T10" fmla="*/ 0 h 269"/>
              <a:gd name="T11" fmla="*/ 397 w 397"/>
              <a:gd name="T12" fmla="*/ 269 h 269"/>
            </a:gdLst>
            <a:ahLst/>
            <a:cxnLst>
              <a:cxn ang="T6">
                <a:pos x="T0" y="T1"/>
              </a:cxn>
              <a:cxn ang="T7">
                <a:pos x="T2" y="T3"/>
              </a:cxn>
              <a:cxn ang="T8">
                <a:pos x="T4" y="T5"/>
              </a:cxn>
            </a:cxnLst>
            <a:rect l="T9" t="T10" r="T11" b="T12"/>
            <a:pathLst>
              <a:path w="397" h="269">
                <a:moveTo>
                  <a:pt x="0" y="0"/>
                </a:moveTo>
                <a:lnTo>
                  <a:pt x="397" y="2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1457" name="Line 65"/>
          <p:cNvSpPr>
            <a:spLocks noChangeShapeType="1"/>
          </p:cNvSpPr>
          <p:nvPr/>
        </p:nvSpPr>
        <p:spPr bwMode="auto">
          <a:xfrm>
            <a:off x="4876800" y="3429000"/>
            <a:ext cx="871538" cy="581025"/>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1458" name="Rectangle 66"/>
          <p:cNvSpPr>
            <a:spLocks noChangeArrowheads="1"/>
          </p:cNvSpPr>
          <p:nvPr/>
        </p:nvSpPr>
        <p:spPr bwMode="auto">
          <a:xfrm>
            <a:off x="6243638" y="3951288"/>
            <a:ext cx="1285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2466975" y="3163888"/>
            <a:ext cx="21240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4645025" y="3214688"/>
            <a:ext cx="0" cy="1344612"/>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27711" name="Rectangle 69"/>
          <p:cNvSpPr>
            <a:spLocks noChangeArrowheads="1"/>
          </p:cNvSpPr>
          <p:nvPr/>
        </p:nvSpPr>
        <p:spPr bwMode="auto">
          <a:xfrm>
            <a:off x="5951538" y="5076825"/>
            <a:ext cx="13970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7712" name="Rectangle 70"/>
          <p:cNvSpPr>
            <a:spLocks noChangeArrowheads="1"/>
          </p:cNvSpPr>
          <p:nvPr/>
        </p:nvSpPr>
        <p:spPr bwMode="auto">
          <a:xfrm>
            <a:off x="990600" y="838200"/>
            <a:ext cx="9652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27713" name="Title 1"/>
          <p:cNvSpPr>
            <a:spLocks/>
          </p:cNvSpPr>
          <p:nvPr/>
        </p:nvSpPr>
        <p:spPr bwMode="auto">
          <a:xfrm>
            <a:off x="346075" y="0"/>
            <a:ext cx="8763000" cy="731838"/>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The Optimal Consumption Bundle</a:t>
            </a:r>
          </a:p>
        </p:txBody>
      </p:sp>
      <p:sp>
        <p:nvSpPr>
          <p:cNvPr id="101385" name="Text Box 9"/>
          <p:cNvSpPr txBox="1">
            <a:spLocks noChangeArrowheads="1"/>
          </p:cNvSpPr>
          <p:nvPr/>
        </p:nvSpPr>
        <p:spPr bwMode="auto">
          <a:xfrm>
            <a:off x="0" y="5305425"/>
            <a:ext cx="9144000" cy="10699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a:t>The </a:t>
            </a:r>
            <a:r>
              <a:rPr lang="en-US" altLang="pt-PT" b="1"/>
              <a:t>tangency condition </a:t>
            </a:r>
            <a:r>
              <a:rPr lang="en-US" altLang="pt-PT"/>
              <a:t>between the indifference curve and the budget line holds when the indifference curve and the budget line just touch. This condition determines the optimal consumption bundle when the indifference curves have the typical convex shape.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571439"/>
                                        </p:tgtEl>
                                        <p:attrNameLst>
                                          <p:attrName>style.visibility</p:attrName>
                                        </p:attrNameLst>
                                      </p:cBhvr>
                                      <p:to>
                                        <p:strVal val="visible"/>
                                      </p:to>
                                    </p:set>
                                    <p:animEffect transition="in" filter="wipe(left)">
                                      <p:cBhvr>
                                        <p:cTn id="11" dur="500"/>
                                        <p:tgtEl>
                                          <p:spTgt spid="571439"/>
                                        </p:tgtEl>
                                      </p:cBhvr>
                                    </p:animEffec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714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143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571437"/>
                                        </p:tgtEl>
                                        <p:attrNameLst>
                                          <p:attrName>style.visibility</p:attrName>
                                        </p:attrNameLst>
                                      </p:cBhvr>
                                      <p:to>
                                        <p:strVal val="visible"/>
                                      </p:to>
                                    </p:set>
                                    <p:animEffect transition="in" filter="wipe(left)">
                                      <p:cBhvr>
                                        <p:cTn id="21" dur="500"/>
                                        <p:tgtEl>
                                          <p:spTgt spid="571437"/>
                                        </p:tgtEl>
                                      </p:cBhvr>
                                    </p:animEffect>
                                  </p:childTnLst>
                                </p:cTn>
                              </p:par>
                            </p:childTnLst>
                          </p:cTn>
                        </p:par>
                        <p:par>
                          <p:cTn id="22" fill="hold" nodeType="afterGroup">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5714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7143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571438"/>
                                        </p:tgtEl>
                                        <p:attrNameLst>
                                          <p:attrName>style.visibility</p:attrName>
                                        </p:attrNameLst>
                                      </p:cBhvr>
                                      <p:to>
                                        <p:strVal val="visible"/>
                                      </p:to>
                                    </p:set>
                                    <p:animEffect transition="in" filter="wipe(left)">
                                      <p:cBhvr>
                                        <p:cTn id="31" dur="500"/>
                                        <p:tgtEl>
                                          <p:spTgt spid="571438"/>
                                        </p:tgtEl>
                                      </p:cBhvr>
                                    </p:animEffect>
                                  </p:childTnLst>
                                </p:cTn>
                              </p:par>
                            </p:childTnLst>
                          </p:cTn>
                        </p:par>
                        <p:par>
                          <p:cTn id="32" fill="hold" nodeType="afterGroup">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5714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7143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571440"/>
                                        </p:tgtEl>
                                        <p:attrNameLst>
                                          <p:attrName>style.visibility</p:attrName>
                                        </p:attrNameLst>
                                      </p:cBhvr>
                                      <p:to>
                                        <p:strVal val="visible"/>
                                      </p:to>
                                    </p:set>
                                    <p:animEffect transition="in" filter="wipe(left)">
                                      <p:cBhvr>
                                        <p:cTn id="41" dur="500"/>
                                        <p:tgtEl>
                                          <p:spTgt spid="57144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7144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571398"/>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7144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71458"/>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71441"/>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wipe(up)">
                                      <p:cBhvr>
                                        <p:cTn id="62" dur="500"/>
                                        <p:tgtEl>
                                          <p:spTgt spid="2"/>
                                        </p:tgtEl>
                                      </p:cBhvr>
                                    </p:animEffect>
                                  </p:childTnLst>
                                </p:cTn>
                              </p:par>
                              <p:par>
                                <p:cTn id="63" presetID="22" presetClass="entr" presetSubtype="8" fill="hold" nodeType="withEffect">
                                  <p:stCondLst>
                                    <p:cond delay="0"/>
                                  </p:stCondLst>
                                  <p:childTnLst>
                                    <p:set>
                                      <p:cBhvr>
                                        <p:cTn id="64" dur="1" fill="hold">
                                          <p:stCondLst>
                                            <p:cond delay="0"/>
                                          </p:stCondLst>
                                        </p:cTn>
                                        <p:tgtEl>
                                          <p:spTgt spid="548914"/>
                                        </p:tgtEl>
                                        <p:attrNameLst>
                                          <p:attrName>style.visibility</p:attrName>
                                        </p:attrNameLst>
                                      </p:cBhvr>
                                      <p:to>
                                        <p:strVal val="visible"/>
                                      </p:to>
                                    </p:set>
                                    <p:animEffect transition="in" filter="wipe(left)">
                                      <p:cBhvr>
                                        <p:cTn id="65" dur="500"/>
                                        <p:tgtEl>
                                          <p:spTgt spid="548914"/>
                                        </p:tgtEl>
                                      </p:cBhvr>
                                    </p:animEffect>
                                  </p:childTnLst>
                                </p:cTn>
                              </p:par>
                              <p:par>
                                <p:cTn id="66" presetID="1" presetClass="entr" presetSubtype="0" fill="hold" grpId="0" nodeType="withEffect">
                                  <p:stCondLst>
                                    <p:cond delay="0"/>
                                  </p:stCondLst>
                                  <p:childTnLst>
                                    <p:set>
                                      <p:cBhvr>
                                        <p:cTn id="67" dur="1" fill="hold">
                                          <p:stCondLst>
                                            <p:cond delay="0"/>
                                          </p:stCondLst>
                                        </p:cTn>
                                        <p:tgtEl>
                                          <p:spTgt spid="571397"/>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2" fill="hold" nodeType="clickEffect">
                                  <p:stCondLst>
                                    <p:cond delay="0"/>
                                  </p:stCondLst>
                                  <p:childTnLst>
                                    <p:set>
                                      <p:cBhvr>
                                        <p:cTn id="71" dur="1" fill="hold">
                                          <p:stCondLst>
                                            <p:cond delay="0"/>
                                          </p:stCondLst>
                                        </p:cTn>
                                        <p:tgtEl>
                                          <p:spTgt spid="571457"/>
                                        </p:tgtEl>
                                        <p:attrNameLst>
                                          <p:attrName>style.visibility</p:attrName>
                                        </p:attrNameLst>
                                      </p:cBhvr>
                                      <p:to>
                                        <p:strVal val="visible"/>
                                      </p:to>
                                    </p:set>
                                    <p:animEffect transition="in" filter="wipe(right)">
                                      <p:cBhvr>
                                        <p:cTn id="72" dur="500"/>
                                        <p:tgtEl>
                                          <p:spTgt spid="571457"/>
                                        </p:tgtEl>
                                      </p:cBhvr>
                                    </p:animEffect>
                                  </p:childTnLst>
                                </p:cTn>
                              </p:par>
                              <p:par>
                                <p:cTn id="73" presetID="1" presetClass="entr" presetSubtype="0" fill="hold" nodeType="withEffect">
                                  <p:stCondLst>
                                    <p:cond delay="0"/>
                                  </p:stCondLst>
                                  <p:childTnLst>
                                    <p:set>
                                      <p:cBhvr>
                                        <p:cTn id="74" dur="1" fill="hold">
                                          <p:stCondLst>
                                            <p:cond delay="0"/>
                                          </p:stCondLst>
                                        </p:cTn>
                                        <p:tgtEl>
                                          <p:spTgt spid="4"/>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571455"/>
                                        </p:tgtEl>
                                        <p:attrNameLst>
                                          <p:attrName>style.visibility</p:attrName>
                                        </p:attrNameLst>
                                      </p:cBhvr>
                                      <p:to>
                                        <p:strVal val="visible"/>
                                      </p:to>
                                    </p:set>
                                    <p:animEffect transition="in" filter="wipe(left)">
                                      <p:cBhvr>
                                        <p:cTn id="79" dur="500"/>
                                        <p:tgtEl>
                                          <p:spTgt spid="571455"/>
                                        </p:tgtEl>
                                      </p:cBhvr>
                                    </p:animEffect>
                                  </p:childTnLst>
                                </p:cTn>
                              </p:par>
                              <p:par>
                                <p:cTn id="80" presetID="1" presetClass="entr" presetSubtype="0" fill="hold" nodeType="withEffect">
                                  <p:stCondLst>
                                    <p:cond delay="0"/>
                                  </p:stCondLst>
                                  <p:childTnLst>
                                    <p:set>
                                      <p:cBhvr>
                                        <p:cTn id="81" dur="1" fill="hold">
                                          <p:stCondLst>
                                            <p:cond delay="0"/>
                                          </p:stCondLst>
                                        </p:cTn>
                                        <p:tgtEl>
                                          <p:spTgt spid="3"/>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571447"/>
                                        </p:tgtEl>
                                        <p:attrNameLst>
                                          <p:attrName>style.visibility</p:attrName>
                                        </p:attrNameLst>
                                      </p:cBhvr>
                                      <p:to>
                                        <p:strVal val="visible"/>
                                      </p:to>
                                    </p:set>
                                    <p:animEffect transition="in" filter="wipe(left)">
                                      <p:cBhvr>
                                        <p:cTn id="86" dur="500"/>
                                        <p:tgtEl>
                                          <p:spTgt spid="571447"/>
                                        </p:tgtEl>
                                      </p:cBhvr>
                                    </p:animEffect>
                                  </p:childTnLst>
                                </p:cTn>
                              </p:par>
                              <p:par>
                                <p:cTn id="87" presetID="1" presetClass="entr" presetSubtype="0" fill="hold" nodeType="withEffect">
                                  <p:stCondLst>
                                    <p:cond delay="0"/>
                                  </p:stCondLst>
                                  <p:childTnLst>
                                    <p:set>
                                      <p:cBhvr>
                                        <p:cTn id="88" dur="1" fill="hold">
                                          <p:stCondLst>
                                            <p:cond delay="0"/>
                                          </p:stCondLst>
                                        </p:cTn>
                                        <p:tgtEl>
                                          <p:spTgt spid="57144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714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7" grpId="0"/>
      <p:bldP spid="571398" grpId="0"/>
      <p:bldP spid="571430" grpId="0"/>
      <p:bldP spid="571431" grpId="0"/>
      <p:bldP spid="571432" grpId="0"/>
      <p:bldP spid="571433" grpId="0"/>
      <p:bldP spid="571434" grpId="0"/>
      <p:bldP spid="571435" grpId="0"/>
      <p:bldP spid="571441" grpId="0" animBg="1"/>
      <p:bldP spid="571442" grpId="0" animBg="1"/>
      <p:bldP spid="571443" grpId="0" animBg="1"/>
      <p:bldP spid="571447" grpId="0"/>
      <p:bldP spid="571458" grpId="0"/>
      <p:bldP spid="10138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3"/>
          <p:cNvSpPr>
            <a:spLocks noChangeAspect="1" noChangeArrowheads="1" noTextEdit="1"/>
          </p:cNvSpPr>
          <p:nvPr/>
        </p:nvSpPr>
        <p:spPr bwMode="auto">
          <a:xfrm>
            <a:off x="484188" y="1185863"/>
            <a:ext cx="7212012" cy="519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28675" name="Freeform 5"/>
          <p:cNvSpPr>
            <a:spLocks/>
          </p:cNvSpPr>
          <p:nvPr/>
        </p:nvSpPr>
        <p:spPr bwMode="auto">
          <a:xfrm>
            <a:off x="3208338" y="2062163"/>
            <a:ext cx="3649662" cy="2422525"/>
          </a:xfrm>
          <a:custGeom>
            <a:avLst/>
            <a:gdLst>
              <a:gd name="T0" fmla="*/ 0 w 592"/>
              <a:gd name="T1" fmla="*/ 0 h 392"/>
              <a:gd name="T2" fmla="*/ 2147483647 w 592"/>
              <a:gd name="T3" fmla="*/ 2147483647 h 392"/>
              <a:gd name="T4" fmla="*/ 2147483647 w 592"/>
              <a:gd name="T5" fmla="*/ 2147483647 h 392"/>
              <a:gd name="T6" fmla="*/ 0 60000 65536"/>
              <a:gd name="T7" fmla="*/ 0 60000 65536"/>
              <a:gd name="T8" fmla="*/ 0 60000 65536"/>
              <a:gd name="T9" fmla="*/ 0 w 592"/>
              <a:gd name="T10" fmla="*/ 0 h 392"/>
              <a:gd name="T11" fmla="*/ 592 w 592"/>
              <a:gd name="T12" fmla="*/ 392 h 392"/>
            </a:gdLst>
            <a:ahLst/>
            <a:cxnLst>
              <a:cxn ang="T6">
                <a:pos x="T0" y="T1"/>
              </a:cxn>
              <a:cxn ang="T7">
                <a:pos x="T2" y="T3"/>
              </a:cxn>
              <a:cxn ang="T8">
                <a:pos x="T4" y="T5"/>
              </a:cxn>
            </a:cxnLst>
            <a:rect l="T9" t="T10" r="T11" b="T12"/>
            <a:pathLst>
              <a:path w="592" h="392">
                <a:moveTo>
                  <a:pt x="0" y="0"/>
                </a:moveTo>
                <a:cubicBezTo>
                  <a:pt x="24" y="128"/>
                  <a:pt x="111" y="265"/>
                  <a:pt x="203" y="315"/>
                </a:cubicBezTo>
                <a:cubicBezTo>
                  <a:pt x="338" y="387"/>
                  <a:pt x="592" y="392"/>
                  <a:pt x="592" y="392"/>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8676" name="Freeform 6"/>
          <p:cNvSpPr>
            <a:spLocks/>
          </p:cNvSpPr>
          <p:nvPr/>
        </p:nvSpPr>
        <p:spPr bwMode="auto">
          <a:xfrm>
            <a:off x="2382838" y="1851025"/>
            <a:ext cx="4910137" cy="3498850"/>
          </a:xfrm>
          <a:custGeom>
            <a:avLst/>
            <a:gdLst>
              <a:gd name="T0" fmla="*/ 2147483647 w 797"/>
              <a:gd name="T1" fmla="*/ 2147483647 h 566"/>
              <a:gd name="T2" fmla="*/ 2147483647 w 797"/>
              <a:gd name="T3" fmla="*/ 2147483647 h 566"/>
              <a:gd name="T4" fmla="*/ 0 w 797"/>
              <a:gd name="T5" fmla="*/ 0 h 566"/>
              <a:gd name="T6" fmla="*/ 0 60000 65536"/>
              <a:gd name="T7" fmla="*/ 0 60000 65536"/>
              <a:gd name="T8" fmla="*/ 0 60000 65536"/>
              <a:gd name="T9" fmla="*/ 0 w 797"/>
              <a:gd name="T10" fmla="*/ 0 h 566"/>
              <a:gd name="T11" fmla="*/ 797 w 797"/>
              <a:gd name="T12" fmla="*/ 566 h 566"/>
            </a:gdLst>
            <a:ahLst/>
            <a:cxnLst>
              <a:cxn ang="T6">
                <a:pos x="T0" y="T1"/>
              </a:cxn>
              <a:cxn ang="T7">
                <a:pos x="T2" y="T3"/>
              </a:cxn>
              <a:cxn ang="T8">
                <a:pos x="T4" y="T5"/>
              </a:cxn>
            </a:cxnLst>
            <a:rect l="T9" t="T10" r="T11" b="T12"/>
            <a:pathLst>
              <a:path w="797" h="566">
                <a:moveTo>
                  <a:pt x="797" y="566"/>
                </a:moveTo>
                <a:cubicBezTo>
                  <a:pt x="697" y="563"/>
                  <a:pt x="427" y="566"/>
                  <a:pt x="243" y="443"/>
                </a:cubicBezTo>
                <a:cubicBezTo>
                  <a:pt x="59" y="320"/>
                  <a:pt x="10" y="93"/>
                  <a:pt x="0" y="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8677" name="Line 7"/>
          <p:cNvSpPr>
            <a:spLocks noChangeShapeType="1"/>
          </p:cNvSpPr>
          <p:nvPr/>
        </p:nvSpPr>
        <p:spPr bwMode="auto">
          <a:xfrm>
            <a:off x="1673225" y="2136775"/>
            <a:ext cx="5443538" cy="3695700"/>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6520" name="Rectangle 8"/>
          <p:cNvSpPr>
            <a:spLocks noChangeArrowheads="1"/>
          </p:cNvSpPr>
          <p:nvPr/>
        </p:nvSpPr>
        <p:spPr bwMode="auto">
          <a:xfrm>
            <a:off x="4333875" y="3589338"/>
            <a:ext cx="109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28679" name="Rectangle 9"/>
          <p:cNvSpPr>
            <a:spLocks noChangeArrowheads="1"/>
          </p:cNvSpPr>
          <p:nvPr/>
        </p:nvSpPr>
        <p:spPr bwMode="auto">
          <a:xfrm>
            <a:off x="6292850" y="4948238"/>
            <a:ext cx="1031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28680" name="Rectangle 10"/>
          <p:cNvSpPr>
            <a:spLocks noChangeArrowheads="1"/>
          </p:cNvSpPr>
          <p:nvPr/>
        </p:nvSpPr>
        <p:spPr bwMode="auto">
          <a:xfrm>
            <a:off x="2689225" y="2451100"/>
            <a:ext cx="968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28681" name="Rectangle 11"/>
          <p:cNvSpPr>
            <a:spLocks noChangeArrowheads="1"/>
          </p:cNvSpPr>
          <p:nvPr/>
        </p:nvSpPr>
        <p:spPr bwMode="auto">
          <a:xfrm>
            <a:off x="1482725" y="58134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28682" name="Rectangle 12"/>
          <p:cNvSpPr>
            <a:spLocks noChangeArrowheads="1"/>
          </p:cNvSpPr>
          <p:nvPr/>
        </p:nvSpPr>
        <p:spPr bwMode="auto">
          <a:xfrm>
            <a:off x="2316163" y="58134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8683" name="Rectangle 13"/>
          <p:cNvSpPr>
            <a:spLocks noChangeArrowheads="1"/>
          </p:cNvSpPr>
          <p:nvPr/>
        </p:nvSpPr>
        <p:spPr bwMode="auto">
          <a:xfrm>
            <a:off x="2981325" y="58134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8684" name="Rectangle 14"/>
          <p:cNvSpPr>
            <a:spLocks noChangeArrowheads="1"/>
          </p:cNvSpPr>
          <p:nvPr/>
        </p:nvSpPr>
        <p:spPr bwMode="auto">
          <a:xfrm>
            <a:off x="3648075" y="58134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8685" name="Rectangle 15"/>
          <p:cNvSpPr>
            <a:spLocks noChangeArrowheads="1"/>
          </p:cNvSpPr>
          <p:nvPr/>
        </p:nvSpPr>
        <p:spPr bwMode="auto">
          <a:xfrm>
            <a:off x="4313238" y="58134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28686" name="Rectangle 16"/>
          <p:cNvSpPr>
            <a:spLocks noChangeArrowheads="1"/>
          </p:cNvSpPr>
          <p:nvPr/>
        </p:nvSpPr>
        <p:spPr bwMode="auto">
          <a:xfrm>
            <a:off x="6921500" y="5813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28687" name="Rectangle 17"/>
          <p:cNvSpPr>
            <a:spLocks noChangeArrowheads="1"/>
          </p:cNvSpPr>
          <p:nvPr/>
        </p:nvSpPr>
        <p:spPr bwMode="auto">
          <a:xfrm>
            <a:off x="6254750" y="5813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28688" name="Rectangle 18"/>
          <p:cNvSpPr>
            <a:spLocks noChangeArrowheads="1"/>
          </p:cNvSpPr>
          <p:nvPr/>
        </p:nvSpPr>
        <p:spPr bwMode="auto">
          <a:xfrm>
            <a:off x="5588000" y="5813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8689" name="Rectangle 19"/>
          <p:cNvSpPr>
            <a:spLocks noChangeArrowheads="1"/>
          </p:cNvSpPr>
          <p:nvPr/>
        </p:nvSpPr>
        <p:spPr bwMode="auto">
          <a:xfrm>
            <a:off x="4922838" y="5813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8690" name="Line 20"/>
          <p:cNvSpPr>
            <a:spLocks noChangeShapeType="1"/>
          </p:cNvSpPr>
          <p:nvPr/>
        </p:nvSpPr>
        <p:spPr bwMode="auto">
          <a:xfrm>
            <a:off x="6365875"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1" name="Line 21"/>
          <p:cNvSpPr>
            <a:spLocks noChangeShapeType="1"/>
          </p:cNvSpPr>
          <p:nvPr/>
        </p:nvSpPr>
        <p:spPr bwMode="auto">
          <a:xfrm>
            <a:off x="5697538"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2" name="Line 22"/>
          <p:cNvSpPr>
            <a:spLocks noChangeShapeType="1"/>
          </p:cNvSpPr>
          <p:nvPr/>
        </p:nvSpPr>
        <p:spPr bwMode="auto">
          <a:xfrm>
            <a:off x="5032375"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3" name="Line 23"/>
          <p:cNvSpPr>
            <a:spLocks noChangeShapeType="1"/>
          </p:cNvSpPr>
          <p:nvPr/>
        </p:nvSpPr>
        <p:spPr bwMode="auto">
          <a:xfrm>
            <a:off x="4367213"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4" name="Line 24"/>
          <p:cNvSpPr>
            <a:spLocks noChangeShapeType="1"/>
          </p:cNvSpPr>
          <p:nvPr/>
        </p:nvSpPr>
        <p:spPr bwMode="auto">
          <a:xfrm>
            <a:off x="3702050"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5" name="Line 25"/>
          <p:cNvSpPr>
            <a:spLocks noChangeShapeType="1"/>
          </p:cNvSpPr>
          <p:nvPr/>
        </p:nvSpPr>
        <p:spPr bwMode="auto">
          <a:xfrm>
            <a:off x="3036888"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6" name="Line 26"/>
          <p:cNvSpPr>
            <a:spLocks noChangeShapeType="1"/>
          </p:cNvSpPr>
          <p:nvPr/>
        </p:nvSpPr>
        <p:spPr bwMode="auto">
          <a:xfrm>
            <a:off x="2371725" y="5629275"/>
            <a:ext cx="0" cy="1492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7" name="Line 27"/>
          <p:cNvSpPr>
            <a:spLocks noChangeShapeType="1"/>
          </p:cNvSpPr>
          <p:nvPr/>
        </p:nvSpPr>
        <p:spPr bwMode="auto">
          <a:xfrm>
            <a:off x="1704975" y="2613025"/>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8" name="Line 28"/>
          <p:cNvSpPr>
            <a:spLocks noChangeShapeType="1"/>
          </p:cNvSpPr>
          <p:nvPr/>
        </p:nvSpPr>
        <p:spPr bwMode="auto">
          <a:xfrm>
            <a:off x="1704975" y="3063875"/>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699" name="Line 29"/>
          <p:cNvSpPr>
            <a:spLocks noChangeShapeType="1"/>
          </p:cNvSpPr>
          <p:nvPr/>
        </p:nvSpPr>
        <p:spPr bwMode="auto">
          <a:xfrm>
            <a:off x="1704975" y="3513138"/>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00" name="Line 30"/>
          <p:cNvSpPr>
            <a:spLocks noChangeShapeType="1"/>
          </p:cNvSpPr>
          <p:nvPr/>
        </p:nvSpPr>
        <p:spPr bwMode="auto">
          <a:xfrm>
            <a:off x="1704975" y="3967163"/>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01" name="Line 31"/>
          <p:cNvSpPr>
            <a:spLocks noChangeShapeType="1"/>
          </p:cNvSpPr>
          <p:nvPr/>
        </p:nvSpPr>
        <p:spPr bwMode="auto">
          <a:xfrm>
            <a:off x="1704975" y="4416425"/>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02" name="Line 32"/>
          <p:cNvSpPr>
            <a:spLocks noChangeShapeType="1"/>
          </p:cNvSpPr>
          <p:nvPr/>
        </p:nvSpPr>
        <p:spPr bwMode="auto">
          <a:xfrm>
            <a:off x="1704975" y="4875213"/>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03" name="Line 33"/>
          <p:cNvSpPr>
            <a:spLocks noChangeShapeType="1"/>
          </p:cNvSpPr>
          <p:nvPr/>
        </p:nvSpPr>
        <p:spPr bwMode="auto">
          <a:xfrm>
            <a:off x="1704975" y="5324475"/>
            <a:ext cx="146050"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04" name="Rectangle 34"/>
          <p:cNvSpPr>
            <a:spLocks noChangeArrowheads="1"/>
          </p:cNvSpPr>
          <p:nvPr/>
        </p:nvSpPr>
        <p:spPr bwMode="auto">
          <a:xfrm>
            <a:off x="1368425" y="20193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28705" name="Rectangle 35"/>
          <p:cNvSpPr>
            <a:spLocks noChangeArrowheads="1"/>
          </p:cNvSpPr>
          <p:nvPr/>
        </p:nvSpPr>
        <p:spPr bwMode="auto">
          <a:xfrm>
            <a:off x="1368425" y="24749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28706" name="Rectangle 36"/>
          <p:cNvSpPr>
            <a:spLocks noChangeArrowheads="1"/>
          </p:cNvSpPr>
          <p:nvPr/>
        </p:nvSpPr>
        <p:spPr bwMode="auto">
          <a:xfrm>
            <a:off x="1368425" y="29289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28707" name="Rectangle 37"/>
          <p:cNvSpPr>
            <a:spLocks noChangeArrowheads="1"/>
          </p:cNvSpPr>
          <p:nvPr/>
        </p:nvSpPr>
        <p:spPr bwMode="auto">
          <a:xfrm>
            <a:off x="1368425" y="33797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28708" name="Rectangle 38"/>
          <p:cNvSpPr>
            <a:spLocks noChangeArrowheads="1"/>
          </p:cNvSpPr>
          <p:nvPr/>
        </p:nvSpPr>
        <p:spPr bwMode="auto">
          <a:xfrm>
            <a:off x="1368425" y="38290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28709" name="Rectangle 39"/>
          <p:cNvSpPr>
            <a:spLocks noChangeArrowheads="1"/>
          </p:cNvSpPr>
          <p:nvPr/>
        </p:nvSpPr>
        <p:spPr bwMode="auto">
          <a:xfrm>
            <a:off x="1368425" y="4283075"/>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8710" name="Rectangle 40"/>
          <p:cNvSpPr>
            <a:spLocks noChangeArrowheads="1"/>
          </p:cNvSpPr>
          <p:nvPr/>
        </p:nvSpPr>
        <p:spPr bwMode="auto">
          <a:xfrm>
            <a:off x="1368425" y="47355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8711" name="Rectangle 41"/>
          <p:cNvSpPr>
            <a:spLocks noChangeArrowheads="1"/>
          </p:cNvSpPr>
          <p:nvPr/>
        </p:nvSpPr>
        <p:spPr bwMode="auto">
          <a:xfrm>
            <a:off x="1368425" y="51847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8712" name="Rectangle 42"/>
          <p:cNvSpPr>
            <a:spLocks noChangeArrowheads="1"/>
          </p:cNvSpPr>
          <p:nvPr/>
        </p:nvSpPr>
        <p:spPr bwMode="auto">
          <a:xfrm>
            <a:off x="6908800" y="4300538"/>
            <a:ext cx="428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8713" name="Rectangle 43"/>
          <p:cNvSpPr>
            <a:spLocks noChangeArrowheads="1"/>
          </p:cNvSpPr>
          <p:nvPr/>
        </p:nvSpPr>
        <p:spPr bwMode="auto">
          <a:xfrm>
            <a:off x="6969125" y="44259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8714" name="Rectangle 44"/>
          <p:cNvSpPr>
            <a:spLocks noChangeArrowheads="1"/>
          </p:cNvSpPr>
          <p:nvPr/>
        </p:nvSpPr>
        <p:spPr bwMode="auto">
          <a:xfrm>
            <a:off x="7358063" y="5184775"/>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8715" name="Rectangle 45"/>
          <p:cNvSpPr>
            <a:spLocks noChangeArrowheads="1"/>
          </p:cNvSpPr>
          <p:nvPr/>
        </p:nvSpPr>
        <p:spPr bwMode="auto">
          <a:xfrm>
            <a:off x="7416800" y="53101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28716" name="Rectangle 46"/>
          <p:cNvSpPr>
            <a:spLocks noChangeArrowheads="1"/>
          </p:cNvSpPr>
          <p:nvPr/>
        </p:nvSpPr>
        <p:spPr bwMode="auto">
          <a:xfrm>
            <a:off x="7072313" y="54848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76559" name="Line 47"/>
          <p:cNvSpPr>
            <a:spLocks noChangeShapeType="1"/>
          </p:cNvSpPr>
          <p:nvPr/>
        </p:nvSpPr>
        <p:spPr bwMode="auto">
          <a:xfrm flipV="1">
            <a:off x="4367213" y="3336925"/>
            <a:ext cx="1036637" cy="63023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6560" name="Freeform 48"/>
          <p:cNvSpPr>
            <a:spLocks/>
          </p:cNvSpPr>
          <p:nvPr/>
        </p:nvSpPr>
        <p:spPr bwMode="auto">
          <a:xfrm>
            <a:off x="5311775" y="2451100"/>
            <a:ext cx="1417638" cy="990600"/>
          </a:xfrm>
          <a:custGeom>
            <a:avLst/>
            <a:gdLst>
              <a:gd name="T0" fmla="*/ 2147483647 w 230"/>
              <a:gd name="T1" fmla="*/ 2147483647 h 211"/>
              <a:gd name="T2" fmla="*/ 2147483647 w 230"/>
              <a:gd name="T3" fmla="*/ 2147483647 h 211"/>
              <a:gd name="T4" fmla="*/ 2147483647 w 230"/>
              <a:gd name="T5" fmla="*/ 2147483647 h 211"/>
              <a:gd name="T6" fmla="*/ 0 w 230"/>
              <a:gd name="T7" fmla="*/ 2147483647 h 211"/>
              <a:gd name="T8" fmla="*/ 0 w 230"/>
              <a:gd name="T9" fmla="*/ 2147483647 h 211"/>
              <a:gd name="T10" fmla="*/ 2147483647 w 230"/>
              <a:gd name="T11" fmla="*/ 0 h 211"/>
              <a:gd name="T12" fmla="*/ 2147483647 w 230"/>
              <a:gd name="T13" fmla="*/ 0 h 211"/>
              <a:gd name="T14" fmla="*/ 2147483647 w 230"/>
              <a:gd name="T15" fmla="*/ 2147483647 h 211"/>
              <a:gd name="T16" fmla="*/ 2147483647 w 230"/>
              <a:gd name="T17" fmla="*/ 2147483647 h 2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0"/>
              <a:gd name="T28" fmla="*/ 0 h 211"/>
              <a:gd name="T29" fmla="*/ 230 w 230"/>
              <a:gd name="T30" fmla="*/ 211 h 2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0" h="211">
                <a:moveTo>
                  <a:pt x="230" y="195"/>
                </a:moveTo>
                <a:cubicBezTo>
                  <a:pt x="230" y="204"/>
                  <a:pt x="222" y="211"/>
                  <a:pt x="214" y="211"/>
                </a:cubicBezTo>
                <a:cubicBezTo>
                  <a:pt x="16" y="211"/>
                  <a:pt x="16" y="211"/>
                  <a:pt x="16" y="211"/>
                </a:cubicBezTo>
                <a:cubicBezTo>
                  <a:pt x="7" y="211"/>
                  <a:pt x="0" y="204"/>
                  <a:pt x="0" y="195"/>
                </a:cubicBezTo>
                <a:cubicBezTo>
                  <a:pt x="0" y="16"/>
                  <a:pt x="0" y="16"/>
                  <a:pt x="0" y="16"/>
                </a:cubicBezTo>
                <a:cubicBezTo>
                  <a:pt x="0" y="7"/>
                  <a:pt x="7" y="0"/>
                  <a:pt x="16" y="0"/>
                </a:cubicBezTo>
                <a:cubicBezTo>
                  <a:pt x="214" y="0"/>
                  <a:pt x="214" y="0"/>
                  <a:pt x="214" y="0"/>
                </a:cubicBezTo>
                <a:cubicBezTo>
                  <a:pt x="222" y="0"/>
                  <a:pt x="230" y="7"/>
                  <a:pt x="230" y="16"/>
                </a:cubicBezTo>
                <a:lnTo>
                  <a:pt x="230" y="195"/>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6561" name="Rectangle 49"/>
          <p:cNvSpPr>
            <a:spLocks noChangeArrowheads="1"/>
          </p:cNvSpPr>
          <p:nvPr/>
        </p:nvSpPr>
        <p:spPr bwMode="auto">
          <a:xfrm>
            <a:off x="5410200" y="2514600"/>
            <a:ext cx="1314450"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rPr>
              <a:t>At the optimal consumption bundle, MRS is equal to the relative price.</a:t>
            </a:r>
            <a:endParaRPr lang="en-US" altLang="pt-PT" sz="1400"/>
          </a:p>
        </p:txBody>
      </p:sp>
      <p:sp>
        <p:nvSpPr>
          <p:cNvPr id="28720" name="Freeform 50"/>
          <p:cNvSpPr>
            <a:spLocks/>
          </p:cNvSpPr>
          <p:nvPr/>
        </p:nvSpPr>
        <p:spPr bwMode="auto">
          <a:xfrm>
            <a:off x="1704975" y="1179513"/>
            <a:ext cx="5991225" cy="4598987"/>
          </a:xfrm>
          <a:custGeom>
            <a:avLst/>
            <a:gdLst>
              <a:gd name="T0" fmla="*/ 2147483647 w 2296"/>
              <a:gd name="T1" fmla="*/ 2147483647 h 1757"/>
              <a:gd name="T2" fmla="*/ 0 w 2296"/>
              <a:gd name="T3" fmla="*/ 2147483647 h 1757"/>
              <a:gd name="T4" fmla="*/ 0 w 2296"/>
              <a:gd name="T5" fmla="*/ 0 h 1757"/>
              <a:gd name="T6" fmla="*/ 0 60000 65536"/>
              <a:gd name="T7" fmla="*/ 0 60000 65536"/>
              <a:gd name="T8" fmla="*/ 0 60000 65536"/>
              <a:gd name="T9" fmla="*/ 0 w 2296"/>
              <a:gd name="T10" fmla="*/ 0 h 1757"/>
              <a:gd name="T11" fmla="*/ 2296 w 2296"/>
              <a:gd name="T12" fmla="*/ 1757 h 1757"/>
            </a:gdLst>
            <a:ahLst/>
            <a:cxnLst>
              <a:cxn ang="T6">
                <a:pos x="T0" y="T1"/>
              </a:cxn>
              <a:cxn ang="T7">
                <a:pos x="T2" y="T3"/>
              </a:cxn>
              <a:cxn ang="T8">
                <a:pos x="T4" y="T5"/>
              </a:cxn>
            </a:cxnLst>
            <a:rect l="T9" t="T10" r="T11" b="T12"/>
            <a:pathLst>
              <a:path w="2296" h="1757">
                <a:moveTo>
                  <a:pt x="2296" y="1757"/>
                </a:moveTo>
                <a:lnTo>
                  <a:pt x="0" y="1757"/>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6563" name="Oval 51"/>
          <p:cNvSpPr>
            <a:spLocks noChangeArrowheads="1"/>
          </p:cNvSpPr>
          <p:nvPr/>
        </p:nvSpPr>
        <p:spPr bwMode="auto">
          <a:xfrm>
            <a:off x="4306888" y="3903663"/>
            <a:ext cx="122237" cy="1222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8722" name="Line 52"/>
          <p:cNvSpPr>
            <a:spLocks noChangeShapeType="1"/>
          </p:cNvSpPr>
          <p:nvPr/>
        </p:nvSpPr>
        <p:spPr bwMode="auto">
          <a:xfrm>
            <a:off x="5581650" y="5256213"/>
            <a:ext cx="1577975" cy="136525"/>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23" name="Oval 53"/>
          <p:cNvSpPr>
            <a:spLocks noChangeArrowheads="1"/>
          </p:cNvSpPr>
          <p:nvPr/>
        </p:nvSpPr>
        <p:spPr bwMode="auto">
          <a:xfrm>
            <a:off x="6303963" y="5265738"/>
            <a:ext cx="122237" cy="1222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8724" name="Oval 54"/>
          <p:cNvSpPr>
            <a:spLocks noChangeArrowheads="1"/>
          </p:cNvSpPr>
          <p:nvPr/>
        </p:nvSpPr>
        <p:spPr bwMode="auto">
          <a:xfrm>
            <a:off x="2511425" y="2687638"/>
            <a:ext cx="122238" cy="1222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8725" name="Line 55"/>
          <p:cNvSpPr>
            <a:spLocks noChangeShapeType="1"/>
          </p:cNvSpPr>
          <p:nvPr/>
        </p:nvSpPr>
        <p:spPr bwMode="auto">
          <a:xfrm>
            <a:off x="2295525" y="1919288"/>
            <a:ext cx="542925" cy="1652587"/>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8726" name="Rectangle 56"/>
          <p:cNvSpPr>
            <a:spLocks noChangeArrowheads="1"/>
          </p:cNvSpPr>
          <p:nvPr/>
        </p:nvSpPr>
        <p:spPr bwMode="auto">
          <a:xfrm>
            <a:off x="6191250" y="6292850"/>
            <a:ext cx="134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8727" name="Rectangle 57"/>
          <p:cNvSpPr>
            <a:spLocks noChangeArrowheads="1"/>
          </p:cNvSpPr>
          <p:nvPr/>
        </p:nvSpPr>
        <p:spPr bwMode="auto">
          <a:xfrm>
            <a:off x="304800" y="1143000"/>
            <a:ext cx="114458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1789113" y="3968750"/>
            <a:ext cx="2519362"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4373563" y="4032250"/>
            <a:ext cx="0" cy="1633538"/>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28730" name="Rectangle 2"/>
          <p:cNvSpPr>
            <a:spLocks noRot="1" noChangeArrowheads="1"/>
          </p:cNvSpPr>
          <p:nvPr/>
        </p:nvSpPr>
        <p:spPr bwMode="auto">
          <a:xfrm>
            <a:off x="381000" y="76200"/>
            <a:ext cx="87630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Understanding the Relative Price Rule</a:t>
            </a:r>
          </a:p>
        </p:txBody>
      </p:sp>
      <p:sp>
        <p:nvSpPr>
          <p:cNvPr id="102412" name="Text Box 12"/>
          <p:cNvSpPr txBox="1">
            <a:spLocks noChangeArrowheads="1"/>
          </p:cNvSpPr>
          <p:nvPr/>
        </p:nvSpPr>
        <p:spPr bwMode="auto">
          <a:xfrm>
            <a:off x="3429000" y="990600"/>
            <a:ext cx="5410200" cy="858838"/>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i="1"/>
              <a:t>At the optimal consumption bundle:</a:t>
            </a:r>
            <a:endParaRPr lang="en-US" altLang="pt-PT" sz="2400"/>
          </a:p>
          <a:p>
            <a:pPr eaLnBrk="1" hangingPunct="1"/>
            <a:r>
              <a:rPr lang="en-US" altLang="pt-PT" sz="2400"/>
              <a:t>−</a:t>
            </a:r>
            <a:r>
              <a:rPr lang="en-US" altLang="pt-PT" sz="2400" i="1"/>
              <a:t>MU</a:t>
            </a:r>
            <a:r>
              <a:rPr lang="en-US" altLang="pt-PT" sz="2400" i="1" baseline="-25000"/>
              <a:t>R </a:t>
            </a:r>
            <a:r>
              <a:rPr lang="en-US" altLang="pt-PT" sz="2400"/>
              <a:t>/</a:t>
            </a:r>
            <a:r>
              <a:rPr lang="en-US" altLang="pt-PT" sz="2400" i="1"/>
              <a:t>MU</a:t>
            </a:r>
            <a:r>
              <a:rPr lang="en-US" altLang="pt-PT" sz="2400" i="1" baseline="-25000"/>
              <a:t>M</a:t>
            </a:r>
            <a:r>
              <a:rPr lang="en-US" altLang="pt-PT" sz="2400" i="1"/>
              <a:t> </a:t>
            </a:r>
            <a:r>
              <a:rPr lang="en-US" altLang="pt-PT" sz="2400"/>
              <a:t>= − </a:t>
            </a:r>
            <a:r>
              <a:rPr lang="en-US" altLang="pt-PT" sz="2400" i="1"/>
              <a:t>P</a:t>
            </a:r>
            <a:r>
              <a:rPr lang="en-US" altLang="pt-PT" sz="2400" i="1" baseline="-25000"/>
              <a:t>R </a:t>
            </a:r>
            <a:r>
              <a:rPr lang="en-US" altLang="pt-PT" sz="2400"/>
              <a:t>/</a:t>
            </a:r>
            <a:r>
              <a:rPr lang="en-US" altLang="pt-PT" sz="2400" i="1"/>
              <a:t>P</a:t>
            </a:r>
            <a:r>
              <a:rPr lang="en-US" altLang="pt-PT" sz="2400" i="1" baseline="-25000"/>
              <a:t>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48914"/>
                                        </p:tgtEl>
                                        <p:attrNameLst>
                                          <p:attrName>style.visibility</p:attrName>
                                        </p:attrNameLst>
                                      </p:cBhvr>
                                      <p:to>
                                        <p:strVal val="visible"/>
                                      </p:to>
                                    </p:set>
                                    <p:animEffect transition="in" filter="wipe(left)">
                                      <p:cBhvr>
                                        <p:cTn id="7" dur="500"/>
                                        <p:tgtEl>
                                          <p:spTgt spid="548914"/>
                                        </p:tgtEl>
                                      </p:cBhvr>
                                    </p:animEffect>
                                  </p:childTnLst>
                                </p:cTn>
                              </p:par>
                              <p:par>
                                <p:cTn id="8" presetID="2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up)">
                                      <p:cBhvr>
                                        <p:cTn id="10" dur="500"/>
                                        <p:tgtEl>
                                          <p:spTgt spid="2"/>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576563"/>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76520"/>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576559"/>
                                        </p:tgtEl>
                                        <p:attrNameLst>
                                          <p:attrName>style.visibility</p:attrName>
                                        </p:attrNameLst>
                                      </p:cBhvr>
                                      <p:to>
                                        <p:strVal val="visible"/>
                                      </p:to>
                                    </p:set>
                                    <p:animEffect transition="in" filter="wipe(down)">
                                      <p:cBhvr>
                                        <p:cTn id="20" dur="500"/>
                                        <p:tgtEl>
                                          <p:spTgt spid="576559"/>
                                        </p:tgtEl>
                                      </p:cBhvr>
                                    </p:animEffect>
                                  </p:childTnLst>
                                </p:cTn>
                              </p:par>
                              <p:par>
                                <p:cTn id="21" presetID="22" presetClass="entr" presetSubtype="4" fill="hold" nodeType="withEffect">
                                  <p:stCondLst>
                                    <p:cond delay="0"/>
                                  </p:stCondLst>
                                  <p:childTnLst>
                                    <p:set>
                                      <p:cBhvr>
                                        <p:cTn id="22" dur="1" fill="hold">
                                          <p:stCondLst>
                                            <p:cond delay="0"/>
                                          </p:stCondLst>
                                        </p:cTn>
                                        <p:tgtEl>
                                          <p:spTgt spid="576560"/>
                                        </p:tgtEl>
                                        <p:attrNameLst>
                                          <p:attrName>style.visibility</p:attrName>
                                        </p:attrNameLst>
                                      </p:cBhvr>
                                      <p:to>
                                        <p:strVal val="visible"/>
                                      </p:to>
                                    </p:set>
                                    <p:animEffect transition="in" filter="wipe(down)">
                                      <p:cBhvr>
                                        <p:cTn id="23" dur="500"/>
                                        <p:tgtEl>
                                          <p:spTgt spid="576560"/>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76561"/>
                                        </p:tgtEl>
                                        <p:attrNameLst>
                                          <p:attrName>style.visibility</p:attrName>
                                        </p:attrNameLst>
                                      </p:cBhvr>
                                      <p:to>
                                        <p:strVal val="visible"/>
                                      </p:to>
                                    </p:set>
                                    <p:animEffect transition="in" filter="wipe(down)">
                                      <p:cBhvr>
                                        <p:cTn id="26" dur="500"/>
                                        <p:tgtEl>
                                          <p:spTgt spid="57656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20" grpId="0"/>
      <p:bldP spid="576561" grpId="0"/>
      <p:bldP spid="576563" grpId="0" animBg="1"/>
      <p:bldP spid="1024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7" name="AutoShape 3"/>
          <p:cNvSpPr>
            <a:spLocks noChangeAspect="1" noChangeArrowheads="1" noTextEdit="1"/>
          </p:cNvSpPr>
          <p:nvPr/>
        </p:nvSpPr>
        <p:spPr bwMode="auto">
          <a:xfrm>
            <a:off x="0" y="762000"/>
            <a:ext cx="4610100" cy="552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29699" name="Rectangle 6"/>
          <p:cNvSpPr>
            <a:spLocks noChangeArrowheads="1"/>
          </p:cNvSpPr>
          <p:nvPr/>
        </p:nvSpPr>
        <p:spPr bwMode="auto">
          <a:xfrm>
            <a:off x="4592638" y="30321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29700" name="Rectangle 7"/>
          <p:cNvSpPr>
            <a:spLocks noChangeArrowheads="1"/>
          </p:cNvSpPr>
          <p:nvPr/>
        </p:nvSpPr>
        <p:spPr bwMode="auto">
          <a:xfrm>
            <a:off x="4487863" y="2828925"/>
            <a:ext cx="44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01" name="Rectangle 8"/>
          <p:cNvSpPr>
            <a:spLocks noChangeArrowheads="1"/>
          </p:cNvSpPr>
          <p:nvPr/>
        </p:nvSpPr>
        <p:spPr bwMode="auto">
          <a:xfrm>
            <a:off x="4548188" y="28987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29702" name="Rectangle 9"/>
          <p:cNvSpPr>
            <a:spLocks noChangeArrowheads="1"/>
          </p:cNvSpPr>
          <p:nvPr/>
        </p:nvSpPr>
        <p:spPr bwMode="auto">
          <a:xfrm>
            <a:off x="4473575" y="2563813"/>
            <a:ext cx="44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03" name="Rectangle 10"/>
          <p:cNvSpPr>
            <a:spLocks noChangeArrowheads="1"/>
          </p:cNvSpPr>
          <p:nvPr/>
        </p:nvSpPr>
        <p:spPr bwMode="auto">
          <a:xfrm>
            <a:off x="4532313" y="26320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9704" name="Rectangle 11"/>
          <p:cNvSpPr>
            <a:spLocks noChangeArrowheads="1"/>
          </p:cNvSpPr>
          <p:nvPr/>
        </p:nvSpPr>
        <p:spPr bwMode="auto">
          <a:xfrm>
            <a:off x="4454525" y="2284413"/>
            <a:ext cx="44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05" name="Rectangle 12"/>
          <p:cNvSpPr>
            <a:spLocks noChangeArrowheads="1"/>
          </p:cNvSpPr>
          <p:nvPr/>
        </p:nvSpPr>
        <p:spPr bwMode="auto">
          <a:xfrm>
            <a:off x="4514850" y="2352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29706" name="Rectangle 13"/>
          <p:cNvSpPr>
            <a:spLocks noChangeArrowheads="1"/>
          </p:cNvSpPr>
          <p:nvPr/>
        </p:nvSpPr>
        <p:spPr bwMode="auto">
          <a:xfrm>
            <a:off x="944563" y="32369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29707" name="Rectangle 14"/>
          <p:cNvSpPr>
            <a:spLocks noChangeArrowheads="1"/>
          </p:cNvSpPr>
          <p:nvPr/>
        </p:nvSpPr>
        <p:spPr bwMode="auto">
          <a:xfrm>
            <a:off x="1489075" y="32369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9708" name="Rectangle 15"/>
          <p:cNvSpPr>
            <a:spLocks noChangeArrowheads="1"/>
          </p:cNvSpPr>
          <p:nvPr/>
        </p:nvSpPr>
        <p:spPr bwMode="auto">
          <a:xfrm>
            <a:off x="1925638" y="32369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9709" name="Rectangle 16"/>
          <p:cNvSpPr>
            <a:spLocks noChangeArrowheads="1"/>
          </p:cNvSpPr>
          <p:nvPr/>
        </p:nvSpPr>
        <p:spPr bwMode="auto">
          <a:xfrm>
            <a:off x="2363788" y="32369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9710" name="Rectangle 17"/>
          <p:cNvSpPr>
            <a:spLocks noChangeArrowheads="1"/>
          </p:cNvSpPr>
          <p:nvPr/>
        </p:nvSpPr>
        <p:spPr bwMode="auto">
          <a:xfrm>
            <a:off x="2798763" y="3236913"/>
            <a:ext cx="920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29711" name="Rectangle 18"/>
          <p:cNvSpPr>
            <a:spLocks noChangeArrowheads="1"/>
          </p:cNvSpPr>
          <p:nvPr/>
        </p:nvSpPr>
        <p:spPr bwMode="auto">
          <a:xfrm>
            <a:off x="4511675" y="32369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29712" name="Rectangle 19"/>
          <p:cNvSpPr>
            <a:spLocks noChangeArrowheads="1"/>
          </p:cNvSpPr>
          <p:nvPr/>
        </p:nvSpPr>
        <p:spPr bwMode="auto">
          <a:xfrm>
            <a:off x="4076700" y="32369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29713" name="Rectangle 20"/>
          <p:cNvSpPr>
            <a:spLocks noChangeArrowheads="1"/>
          </p:cNvSpPr>
          <p:nvPr/>
        </p:nvSpPr>
        <p:spPr bwMode="auto">
          <a:xfrm>
            <a:off x="3640138" y="3236913"/>
            <a:ext cx="1793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9714" name="Rectangle 21"/>
          <p:cNvSpPr>
            <a:spLocks noChangeArrowheads="1"/>
          </p:cNvSpPr>
          <p:nvPr/>
        </p:nvSpPr>
        <p:spPr bwMode="auto">
          <a:xfrm>
            <a:off x="3201988" y="32369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9715" name="Line 22"/>
          <p:cNvSpPr>
            <a:spLocks noChangeShapeType="1"/>
          </p:cNvSpPr>
          <p:nvPr/>
        </p:nvSpPr>
        <p:spPr bwMode="auto">
          <a:xfrm>
            <a:off x="4148138"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16" name="Line 23"/>
          <p:cNvSpPr>
            <a:spLocks noChangeShapeType="1"/>
          </p:cNvSpPr>
          <p:nvPr/>
        </p:nvSpPr>
        <p:spPr bwMode="auto">
          <a:xfrm>
            <a:off x="3711575"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17" name="Line 24"/>
          <p:cNvSpPr>
            <a:spLocks noChangeShapeType="1"/>
          </p:cNvSpPr>
          <p:nvPr/>
        </p:nvSpPr>
        <p:spPr bwMode="auto">
          <a:xfrm>
            <a:off x="3275013"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18" name="Line 25"/>
          <p:cNvSpPr>
            <a:spLocks noChangeShapeType="1"/>
          </p:cNvSpPr>
          <p:nvPr/>
        </p:nvSpPr>
        <p:spPr bwMode="auto">
          <a:xfrm>
            <a:off x="2836863"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19" name="Line 26"/>
          <p:cNvSpPr>
            <a:spLocks noChangeShapeType="1"/>
          </p:cNvSpPr>
          <p:nvPr/>
        </p:nvSpPr>
        <p:spPr bwMode="auto">
          <a:xfrm>
            <a:off x="2401888"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0" name="Line 27"/>
          <p:cNvSpPr>
            <a:spLocks noChangeShapeType="1"/>
          </p:cNvSpPr>
          <p:nvPr/>
        </p:nvSpPr>
        <p:spPr bwMode="auto">
          <a:xfrm>
            <a:off x="1963738"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1" name="Line 28"/>
          <p:cNvSpPr>
            <a:spLocks noChangeShapeType="1"/>
          </p:cNvSpPr>
          <p:nvPr/>
        </p:nvSpPr>
        <p:spPr bwMode="auto">
          <a:xfrm>
            <a:off x="1527175" y="3132138"/>
            <a:ext cx="0" cy="841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2" name="Line 29"/>
          <p:cNvSpPr>
            <a:spLocks noChangeShapeType="1"/>
          </p:cNvSpPr>
          <p:nvPr/>
        </p:nvSpPr>
        <p:spPr bwMode="auto">
          <a:xfrm>
            <a:off x="1089025" y="181292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3" name="Line 30"/>
          <p:cNvSpPr>
            <a:spLocks noChangeShapeType="1"/>
          </p:cNvSpPr>
          <p:nvPr/>
        </p:nvSpPr>
        <p:spPr bwMode="auto">
          <a:xfrm>
            <a:off x="1089025" y="201295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4" name="Line 31"/>
          <p:cNvSpPr>
            <a:spLocks noChangeShapeType="1"/>
          </p:cNvSpPr>
          <p:nvPr/>
        </p:nvSpPr>
        <p:spPr bwMode="auto">
          <a:xfrm>
            <a:off x="1089025" y="2214563"/>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5" name="Line 32"/>
          <p:cNvSpPr>
            <a:spLocks noChangeShapeType="1"/>
          </p:cNvSpPr>
          <p:nvPr/>
        </p:nvSpPr>
        <p:spPr bwMode="auto">
          <a:xfrm>
            <a:off x="1089025" y="241300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6" name="Line 33"/>
          <p:cNvSpPr>
            <a:spLocks noChangeShapeType="1"/>
          </p:cNvSpPr>
          <p:nvPr/>
        </p:nvSpPr>
        <p:spPr bwMode="auto">
          <a:xfrm>
            <a:off x="1089025" y="261620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7" name="Line 34"/>
          <p:cNvSpPr>
            <a:spLocks noChangeShapeType="1"/>
          </p:cNvSpPr>
          <p:nvPr/>
        </p:nvSpPr>
        <p:spPr bwMode="auto">
          <a:xfrm>
            <a:off x="1089025" y="281622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8" name="Line 35"/>
          <p:cNvSpPr>
            <a:spLocks noChangeShapeType="1"/>
          </p:cNvSpPr>
          <p:nvPr/>
        </p:nvSpPr>
        <p:spPr bwMode="auto">
          <a:xfrm>
            <a:off x="1089025" y="301625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29" name="Rectangle 36"/>
          <p:cNvSpPr>
            <a:spLocks noChangeArrowheads="1"/>
          </p:cNvSpPr>
          <p:nvPr/>
        </p:nvSpPr>
        <p:spPr bwMode="auto">
          <a:xfrm>
            <a:off x="869950" y="15382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29730" name="Rectangle 37"/>
          <p:cNvSpPr>
            <a:spLocks noChangeArrowheads="1"/>
          </p:cNvSpPr>
          <p:nvPr/>
        </p:nvSpPr>
        <p:spPr bwMode="auto">
          <a:xfrm>
            <a:off x="869950" y="17367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29731" name="Rectangle 38"/>
          <p:cNvSpPr>
            <a:spLocks noChangeArrowheads="1"/>
          </p:cNvSpPr>
          <p:nvPr/>
        </p:nvSpPr>
        <p:spPr bwMode="auto">
          <a:xfrm>
            <a:off x="869950" y="19383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29732" name="Rectangle 39"/>
          <p:cNvSpPr>
            <a:spLocks noChangeArrowheads="1"/>
          </p:cNvSpPr>
          <p:nvPr/>
        </p:nvSpPr>
        <p:spPr bwMode="auto">
          <a:xfrm>
            <a:off x="869950" y="21383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29733" name="Rectangle 40"/>
          <p:cNvSpPr>
            <a:spLocks noChangeArrowheads="1"/>
          </p:cNvSpPr>
          <p:nvPr/>
        </p:nvSpPr>
        <p:spPr bwMode="auto">
          <a:xfrm>
            <a:off x="869950" y="23399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29734" name="Rectangle 41"/>
          <p:cNvSpPr>
            <a:spLocks noChangeArrowheads="1"/>
          </p:cNvSpPr>
          <p:nvPr/>
        </p:nvSpPr>
        <p:spPr bwMode="auto">
          <a:xfrm>
            <a:off x="869950" y="25368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9735" name="Rectangle 42"/>
          <p:cNvSpPr>
            <a:spLocks noChangeArrowheads="1"/>
          </p:cNvSpPr>
          <p:nvPr/>
        </p:nvSpPr>
        <p:spPr bwMode="auto">
          <a:xfrm>
            <a:off x="869950" y="27400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9736" name="Rectangle 43"/>
          <p:cNvSpPr>
            <a:spLocks noChangeArrowheads="1"/>
          </p:cNvSpPr>
          <p:nvPr/>
        </p:nvSpPr>
        <p:spPr bwMode="auto">
          <a:xfrm>
            <a:off x="869950" y="29384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9737" name="Rectangle 44"/>
          <p:cNvSpPr>
            <a:spLocks noChangeArrowheads="1"/>
          </p:cNvSpPr>
          <p:nvPr/>
        </p:nvSpPr>
        <p:spPr bwMode="auto">
          <a:xfrm>
            <a:off x="4592638" y="58721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29738" name="Rectangle 45"/>
          <p:cNvSpPr>
            <a:spLocks noChangeArrowheads="1"/>
          </p:cNvSpPr>
          <p:nvPr/>
        </p:nvSpPr>
        <p:spPr bwMode="auto">
          <a:xfrm>
            <a:off x="4379913" y="5502275"/>
            <a:ext cx="44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39" name="Rectangle 46"/>
          <p:cNvSpPr>
            <a:spLocks noChangeArrowheads="1"/>
          </p:cNvSpPr>
          <p:nvPr/>
        </p:nvSpPr>
        <p:spPr bwMode="auto">
          <a:xfrm>
            <a:off x="4438650" y="55705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29740" name="Rectangle 47"/>
          <p:cNvSpPr>
            <a:spLocks noChangeArrowheads="1"/>
          </p:cNvSpPr>
          <p:nvPr/>
        </p:nvSpPr>
        <p:spPr bwMode="auto">
          <a:xfrm>
            <a:off x="4381500" y="5192713"/>
            <a:ext cx="44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41" name="Rectangle 48"/>
          <p:cNvSpPr>
            <a:spLocks noChangeArrowheads="1"/>
          </p:cNvSpPr>
          <p:nvPr/>
        </p:nvSpPr>
        <p:spPr bwMode="auto">
          <a:xfrm>
            <a:off x="4441825" y="52593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9742" name="Rectangle 49"/>
          <p:cNvSpPr>
            <a:spLocks noChangeArrowheads="1"/>
          </p:cNvSpPr>
          <p:nvPr/>
        </p:nvSpPr>
        <p:spPr bwMode="auto">
          <a:xfrm>
            <a:off x="4395788" y="4894263"/>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29743" name="Rectangle 50"/>
          <p:cNvSpPr>
            <a:spLocks noChangeArrowheads="1"/>
          </p:cNvSpPr>
          <p:nvPr/>
        </p:nvSpPr>
        <p:spPr bwMode="auto">
          <a:xfrm>
            <a:off x="4456113" y="49641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29744" name="Rectangle 51"/>
          <p:cNvSpPr>
            <a:spLocks noChangeArrowheads="1"/>
          </p:cNvSpPr>
          <p:nvPr/>
        </p:nvSpPr>
        <p:spPr bwMode="auto">
          <a:xfrm>
            <a:off x="944563" y="60785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29745" name="Rectangle 52"/>
          <p:cNvSpPr>
            <a:spLocks noChangeArrowheads="1"/>
          </p:cNvSpPr>
          <p:nvPr/>
        </p:nvSpPr>
        <p:spPr bwMode="auto">
          <a:xfrm>
            <a:off x="1489075" y="60785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29746" name="Rectangle 53"/>
          <p:cNvSpPr>
            <a:spLocks noChangeArrowheads="1"/>
          </p:cNvSpPr>
          <p:nvPr/>
        </p:nvSpPr>
        <p:spPr bwMode="auto">
          <a:xfrm>
            <a:off x="1925638" y="60785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29747" name="Rectangle 54"/>
          <p:cNvSpPr>
            <a:spLocks noChangeArrowheads="1"/>
          </p:cNvSpPr>
          <p:nvPr/>
        </p:nvSpPr>
        <p:spPr bwMode="auto">
          <a:xfrm>
            <a:off x="2363788" y="60785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29748" name="Rectangle 55"/>
          <p:cNvSpPr>
            <a:spLocks noChangeArrowheads="1"/>
          </p:cNvSpPr>
          <p:nvPr/>
        </p:nvSpPr>
        <p:spPr bwMode="auto">
          <a:xfrm>
            <a:off x="2798763" y="6078538"/>
            <a:ext cx="920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29749" name="Rectangle 56"/>
          <p:cNvSpPr>
            <a:spLocks noChangeArrowheads="1"/>
          </p:cNvSpPr>
          <p:nvPr/>
        </p:nvSpPr>
        <p:spPr bwMode="auto">
          <a:xfrm>
            <a:off x="4511675" y="60785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29750" name="Rectangle 57"/>
          <p:cNvSpPr>
            <a:spLocks noChangeArrowheads="1"/>
          </p:cNvSpPr>
          <p:nvPr/>
        </p:nvSpPr>
        <p:spPr bwMode="auto">
          <a:xfrm>
            <a:off x="4076700" y="60785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29751" name="Rectangle 58"/>
          <p:cNvSpPr>
            <a:spLocks noChangeArrowheads="1"/>
          </p:cNvSpPr>
          <p:nvPr/>
        </p:nvSpPr>
        <p:spPr bwMode="auto">
          <a:xfrm>
            <a:off x="3640138" y="6078538"/>
            <a:ext cx="1793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29752" name="Rectangle 59"/>
          <p:cNvSpPr>
            <a:spLocks noChangeArrowheads="1"/>
          </p:cNvSpPr>
          <p:nvPr/>
        </p:nvSpPr>
        <p:spPr bwMode="auto">
          <a:xfrm>
            <a:off x="3201988" y="60785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9753" name="Line 60"/>
          <p:cNvSpPr>
            <a:spLocks noChangeShapeType="1"/>
          </p:cNvSpPr>
          <p:nvPr/>
        </p:nvSpPr>
        <p:spPr bwMode="auto">
          <a:xfrm>
            <a:off x="4148138"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4" name="Line 61"/>
          <p:cNvSpPr>
            <a:spLocks noChangeShapeType="1"/>
          </p:cNvSpPr>
          <p:nvPr/>
        </p:nvSpPr>
        <p:spPr bwMode="auto">
          <a:xfrm>
            <a:off x="3711575"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5" name="Line 62"/>
          <p:cNvSpPr>
            <a:spLocks noChangeShapeType="1"/>
          </p:cNvSpPr>
          <p:nvPr/>
        </p:nvSpPr>
        <p:spPr bwMode="auto">
          <a:xfrm>
            <a:off x="3275013"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6" name="Line 63"/>
          <p:cNvSpPr>
            <a:spLocks noChangeShapeType="1"/>
          </p:cNvSpPr>
          <p:nvPr/>
        </p:nvSpPr>
        <p:spPr bwMode="auto">
          <a:xfrm>
            <a:off x="2836863"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7" name="Line 64"/>
          <p:cNvSpPr>
            <a:spLocks noChangeShapeType="1"/>
          </p:cNvSpPr>
          <p:nvPr/>
        </p:nvSpPr>
        <p:spPr bwMode="auto">
          <a:xfrm>
            <a:off x="2401888"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8" name="Line 65"/>
          <p:cNvSpPr>
            <a:spLocks noChangeShapeType="1"/>
          </p:cNvSpPr>
          <p:nvPr/>
        </p:nvSpPr>
        <p:spPr bwMode="auto">
          <a:xfrm>
            <a:off x="1963738"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59" name="Line 66"/>
          <p:cNvSpPr>
            <a:spLocks noChangeShapeType="1"/>
          </p:cNvSpPr>
          <p:nvPr/>
        </p:nvSpPr>
        <p:spPr bwMode="auto">
          <a:xfrm>
            <a:off x="1527175" y="5975350"/>
            <a:ext cx="0" cy="809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0" name="Line 67"/>
          <p:cNvSpPr>
            <a:spLocks noChangeShapeType="1"/>
          </p:cNvSpPr>
          <p:nvPr/>
        </p:nvSpPr>
        <p:spPr bwMode="auto">
          <a:xfrm>
            <a:off x="1089025" y="4656138"/>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1" name="Line 68"/>
          <p:cNvSpPr>
            <a:spLocks noChangeShapeType="1"/>
          </p:cNvSpPr>
          <p:nvPr/>
        </p:nvSpPr>
        <p:spPr bwMode="auto">
          <a:xfrm>
            <a:off x="1089025" y="485457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2" name="Line 69"/>
          <p:cNvSpPr>
            <a:spLocks noChangeShapeType="1"/>
          </p:cNvSpPr>
          <p:nvPr/>
        </p:nvSpPr>
        <p:spPr bwMode="auto">
          <a:xfrm>
            <a:off x="1089025" y="505460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3" name="Line 70"/>
          <p:cNvSpPr>
            <a:spLocks noChangeShapeType="1"/>
          </p:cNvSpPr>
          <p:nvPr/>
        </p:nvSpPr>
        <p:spPr bwMode="auto">
          <a:xfrm>
            <a:off x="1089025" y="525462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4" name="Line 71"/>
          <p:cNvSpPr>
            <a:spLocks noChangeShapeType="1"/>
          </p:cNvSpPr>
          <p:nvPr/>
        </p:nvSpPr>
        <p:spPr bwMode="auto">
          <a:xfrm>
            <a:off x="1089025" y="545782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5" name="Line 72"/>
          <p:cNvSpPr>
            <a:spLocks noChangeShapeType="1"/>
          </p:cNvSpPr>
          <p:nvPr/>
        </p:nvSpPr>
        <p:spPr bwMode="auto">
          <a:xfrm>
            <a:off x="1089025" y="5656263"/>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6" name="Line 73"/>
          <p:cNvSpPr>
            <a:spLocks noChangeShapeType="1"/>
          </p:cNvSpPr>
          <p:nvPr/>
        </p:nvSpPr>
        <p:spPr bwMode="auto">
          <a:xfrm>
            <a:off x="1089025" y="5856288"/>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67" name="Rectangle 74"/>
          <p:cNvSpPr>
            <a:spLocks noChangeArrowheads="1"/>
          </p:cNvSpPr>
          <p:nvPr/>
        </p:nvSpPr>
        <p:spPr bwMode="auto">
          <a:xfrm>
            <a:off x="869950" y="43751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29768" name="Rectangle 75"/>
          <p:cNvSpPr>
            <a:spLocks noChangeArrowheads="1"/>
          </p:cNvSpPr>
          <p:nvPr/>
        </p:nvSpPr>
        <p:spPr bwMode="auto">
          <a:xfrm>
            <a:off x="869950" y="45783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29769" name="Rectangle 76"/>
          <p:cNvSpPr>
            <a:spLocks noChangeArrowheads="1"/>
          </p:cNvSpPr>
          <p:nvPr/>
        </p:nvSpPr>
        <p:spPr bwMode="auto">
          <a:xfrm>
            <a:off x="869950" y="47767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29770" name="Rectangle 77"/>
          <p:cNvSpPr>
            <a:spLocks noChangeArrowheads="1"/>
          </p:cNvSpPr>
          <p:nvPr/>
        </p:nvSpPr>
        <p:spPr bwMode="auto">
          <a:xfrm>
            <a:off x="869950" y="49784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29771" name="Rectangle 78"/>
          <p:cNvSpPr>
            <a:spLocks noChangeArrowheads="1"/>
          </p:cNvSpPr>
          <p:nvPr/>
        </p:nvSpPr>
        <p:spPr bwMode="auto">
          <a:xfrm>
            <a:off x="869950" y="51768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29772" name="Rectangle 79"/>
          <p:cNvSpPr>
            <a:spLocks noChangeArrowheads="1"/>
          </p:cNvSpPr>
          <p:nvPr/>
        </p:nvSpPr>
        <p:spPr bwMode="auto">
          <a:xfrm>
            <a:off x="869950" y="53800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29773" name="Rectangle 80"/>
          <p:cNvSpPr>
            <a:spLocks noChangeArrowheads="1"/>
          </p:cNvSpPr>
          <p:nvPr/>
        </p:nvSpPr>
        <p:spPr bwMode="auto">
          <a:xfrm>
            <a:off x="869950" y="55784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29774" name="Rectangle 81"/>
          <p:cNvSpPr>
            <a:spLocks noChangeArrowheads="1"/>
          </p:cNvSpPr>
          <p:nvPr/>
        </p:nvSpPr>
        <p:spPr bwMode="auto">
          <a:xfrm>
            <a:off x="869950" y="57800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29775" name="Rectangle 82"/>
          <p:cNvSpPr>
            <a:spLocks noChangeArrowheads="1"/>
          </p:cNvSpPr>
          <p:nvPr/>
        </p:nvSpPr>
        <p:spPr bwMode="auto">
          <a:xfrm>
            <a:off x="609600" y="838200"/>
            <a:ext cx="2159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29776" name="Rectangle 83"/>
          <p:cNvSpPr>
            <a:spLocks noChangeArrowheads="1"/>
          </p:cNvSpPr>
          <p:nvPr/>
        </p:nvSpPr>
        <p:spPr bwMode="auto">
          <a:xfrm>
            <a:off x="849313" y="838200"/>
            <a:ext cx="48656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latin typeface="Myriad Pro" pitchFamily="34" charset="0"/>
              </a:rPr>
              <a:t>Ingrid’s Preference and Her Optimal Consumption Bundle</a:t>
            </a:r>
            <a:endParaRPr lang="en-US" altLang="pt-PT" sz="1400" b="1">
              <a:latin typeface="Tahoma" panose="020B0604030504040204" pitchFamily="34" charset="0"/>
            </a:endParaRPr>
          </a:p>
        </p:txBody>
      </p:sp>
      <p:sp>
        <p:nvSpPr>
          <p:cNvPr id="29777" name="Rectangle 86"/>
          <p:cNvSpPr>
            <a:spLocks noChangeArrowheads="1"/>
          </p:cNvSpPr>
          <p:nvPr/>
        </p:nvSpPr>
        <p:spPr bwMode="auto">
          <a:xfrm>
            <a:off x="493713" y="3657600"/>
            <a:ext cx="49926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 </a:t>
            </a:r>
            <a:r>
              <a:rPr lang="en-US" altLang="pt-PT" sz="1400" b="1">
                <a:solidFill>
                  <a:srgbClr val="000000"/>
                </a:solidFill>
                <a:latin typeface="Myriad Pro" pitchFamily="34" charset="0"/>
              </a:rPr>
              <a:t>Lars’s Preference and His Optimal Consumption Bundle</a:t>
            </a:r>
            <a:endParaRPr lang="en-US" altLang="pt-PT" sz="1400" b="1">
              <a:latin typeface="Tahoma" panose="020B0604030504040204" pitchFamily="34" charset="0"/>
            </a:endParaRPr>
          </a:p>
        </p:txBody>
      </p:sp>
      <p:sp>
        <p:nvSpPr>
          <p:cNvPr id="29778" name="Freeform 87"/>
          <p:cNvSpPr>
            <a:spLocks/>
          </p:cNvSpPr>
          <p:nvPr/>
        </p:nvSpPr>
        <p:spPr bwMode="auto">
          <a:xfrm>
            <a:off x="2101850" y="1555750"/>
            <a:ext cx="2292350" cy="1116013"/>
          </a:xfrm>
          <a:custGeom>
            <a:avLst/>
            <a:gdLst>
              <a:gd name="T0" fmla="*/ 0 w 567"/>
              <a:gd name="T1" fmla="*/ 0 h 324"/>
              <a:gd name="T2" fmla="*/ 2147483647 w 567"/>
              <a:gd name="T3" fmla="*/ 2147483647 h 324"/>
              <a:gd name="T4" fmla="*/ 2147483647 w 567"/>
              <a:gd name="T5" fmla="*/ 2147483647 h 324"/>
              <a:gd name="T6" fmla="*/ 0 60000 65536"/>
              <a:gd name="T7" fmla="*/ 0 60000 65536"/>
              <a:gd name="T8" fmla="*/ 0 60000 65536"/>
              <a:gd name="T9" fmla="*/ 0 w 567"/>
              <a:gd name="T10" fmla="*/ 0 h 324"/>
              <a:gd name="T11" fmla="*/ 567 w 567"/>
              <a:gd name="T12" fmla="*/ 324 h 324"/>
            </a:gdLst>
            <a:ahLst/>
            <a:cxnLst>
              <a:cxn ang="T6">
                <a:pos x="T0" y="T1"/>
              </a:cxn>
              <a:cxn ang="T7">
                <a:pos x="T2" y="T3"/>
              </a:cxn>
              <a:cxn ang="T8">
                <a:pos x="T4" y="T5"/>
              </a:cxn>
            </a:cxnLst>
            <a:rect l="T9" t="T10" r="T11" b="T12"/>
            <a:pathLst>
              <a:path w="567" h="324">
                <a:moveTo>
                  <a:pt x="0" y="0"/>
                </a:moveTo>
                <a:cubicBezTo>
                  <a:pt x="32" y="106"/>
                  <a:pt x="109" y="212"/>
                  <a:pt x="189" y="253"/>
                </a:cubicBezTo>
                <a:cubicBezTo>
                  <a:pt x="320" y="319"/>
                  <a:pt x="567" y="324"/>
                  <a:pt x="567" y="324"/>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79" name="Freeform 88"/>
          <p:cNvSpPr>
            <a:spLocks/>
          </p:cNvSpPr>
          <p:nvPr/>
        </p:nvSpPr>
        <p:spPr bwMode="auto">
          <a:xfrm>
            <a:off x="1568450" y="1555750"/>
            <a:ext cx="2855913" cy="1377950"/>
          </a:xfrm>
          <a:custGeom>
            <a:avLst/>
            <a:gdLst>
              <a:gd name="T0" fmla="*/ 2147483647 w 706"/>
              <a:gd name="T1" fmla="*/ 2147483647 h 400"/>
              <a:gd name="T2" fmla="*/ 2147483647 w 706"/>
              <a:gd name="T3" fmla="*/ 2147483647 h 400"/>
              <a:gd name="T4" fmla="*/ 0 w 706"/>
              <a:gd name="T5" fmla="*/ 0 h 400"/>
              <a:gd name="T6" fmla="*/ 0 60000 65536"/>
              <a:gd name="T7" fmla="*/ 0 60000 65536"/>
              <a:gd name="T8" fmla="*/ 0 60000 65536"/>
              <a:gd name="T9" fmla="*/ 0 w 706"/>
              <a:gd name="T10" fmla="*/ 0 h 400"/>
              <a:gd name="T11" fmla="*/ 706 w 706"/>
              <a:gd name="T12" fmla="*/ 400 h 400"/>
            </a:gdLst>
            <a:ahLst/>
            <a:cxnLst>
              <a:cxn ang="T6">
                <a:pos x="T0" y="T1"/>
              </a:cxn>
              <a:cxn ang="T7">
                <a:pos x="T2" y="T3"/>
              </a:cxn>
              <a:cxn ang="T8">
                <a:pos x="T4" y="T5"/>
              </a:cxn>
            </a:cxnLst>
            <a:rect l="T9" t="T10" r="T11" b="T12"/>
            <a:pathLst>
              <a:path w="706" h="400">
                <a:moveTo>
                  <a:pt x="706" y="400"/>
                </a:moveTo>
                <a:cubicBezTo>
                  <a:pt x="614" y="397"/>
                  <a:pt x="366" y="399"/>
                  <a:pt x="198" y="286"/>
                </a:cubicBezTo>
                <a:cubicBezTo>
                  <a:pt x="78" y="207"/>
                  <a:pt x="25" y="91"/>
                  <a:pt x="0" y="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0" name="Freeform 89"/>
          <p:cNvSpPr>
            <a:spLocks/>
          </p:cNvSpPr>
          <p:nvPr/>
        </p:nvSpPr>
        <p:spPr bwMode="auto">
          <a:xfrm>
            <a:off x="2655888" y="1562100"/>
            <a:ext cx="1738312" cy="823913"/>
          </a:xfrm>
          <a:custGeom>
            <a:avLst/>
            <a:gdLst>
              <a:gd name="T0" fmla="*/ 0 w 430"/>
              <a:gd name="T1" fmla="*/ 0 h 239"/>
              <a:gd name="T2" fmla="*/ 2147483647 w 430"/>
              <a:gd name="T3" fmla="*/ 2147483647 h 239"/>
              <a:gd name="T4" fmla="*/ 0 60000 65536"/>
              <a:gd name="T5" fmla="*/ 0 60000 65536"/>
              <a:gd name="T6" fmla="*/ 0 w 430"/>
              <a:gd name="T7" fmla="*/ 0 h 239"/>
              <a:gd name="T8" fmla="*/ 430 w 430"/>
              <a:gd name="T9" fmla="*/ 239 h 239"/>
            </a:gdLst>
            <a:ahLst/>
            <a:cxnLst>
              <a:cxn ang="T4">
                <a:pos x="T0" y="T1"/>
              </a:cxn>
              <a:cxn ang="T5">
                <a:pos x="T2" y="T3"/>
              </a:cxn>
            </a:cxnLst>
            <a:rect l="T6" t="T7" r="T8" b="T9"/>
            <a:pathLst>
              <a:path w="430" h="239">
                <a:moveTo>
                  <a:pt x="0" y="0"/>
                </a:moveTo>
                <a:cubicBezTo>
                  <a:pt x="66" y="210"/>
                  <a:pt x="252" y="233"/>
                  <a:pt x="430" y="239"/>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1" name="Line 90"/>
          <p:cNvSpPr>
            <a:spLocks noChangeShapeType="1"/>
          </p:cNvSpPr>
          <p:nvPr/>
        </p:nvSpPr>
        <p:spPr bwMode="auto">
          <a:xfrm>
            <a:off x="1065213" y="1603375"/>
            <a:ext cx="3563937" cy="1636713"/>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82" name="Freeform 91"/>
          <p:cNvSpPr>
            <a:spLocks/>
          </p:cNvSpPr>
          <p:nvPr/>
        </p:nvSpPr>
        <p:spPr bwMode="auto">
          <a:xfrm>
            <a:off x="1089025" y="1095375"/>
            <a:ext cx="3787775" cy="2120900"/>
          </a:xfrm>
          <a:custGeom>
            <a:avLst/>
            <a:gdLst>
              <a:gd name="T0" fmla="*/ 2147483647 w 2211"/>
              <a:gd name="T1" fmla="*/ 2147483647 h 1455"/>
              <a:gd name="T2" fmla="*/ 0 w 2211"/>
              <a:gd name="T3" fmla="*/ 2147483647 h 1455"/>
              <a:gd name="T4" fmla="*/ 0 w 2211"/>
              <a:gd name="T5" fmla="*/ 0 h 1455"/>
              <a:gd name="T6" fmla="*/ 0 60000 65536"/>
              <a:gd name="T7" fmla="*/ 0 60000 65536"/>
              <a:gd name="T8" fmla="*/ 0 60000 65536"/>
              <a:gd name="T9" fmla="*/ 0 w 2211"/>
              <a:gd name="T10" fmla="*/ 0 h 1455"/>
              <a:gd name="T11" fmla="*/ 2211 w 2211"/>
              <a:gd name="T12" fmla="*/ 1455 h 1455"/>
            </a:gdLst>
            <a:ahLst/>
            <a:cxnLst>
              <a:cxn ang="T6">
                <a:pos x="T0" y="T1"/>
              </a:cxn>
              <a:cxn ang="T7">
                <a:pos x="T2" y="T3"/>
              </a:cxn>
              <a:cxn ang="T8">
                <a:pos x="T4" y="T5"/>
              </a:cxn>
            </a:cxnLst>
            <a:rect l="T9" t="T10" r="T11" b="T12"/>
            <a:pathLst>
              <a:path w="2211" h="1455">
                <a:moveTo>
                  <a:pt x="2211" y="1455"/>
                </a:moveTo>
                <a:lnTo>
                  <a:pt x="0" y="1455"/>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3" name="Line 92"/>
          <p:cNvSpPr>
            <a:spLocks noChangeShapeType="1"/>
          </p:cNvSpPr>
          <p:nvPr/>
        </p:nvSpPr>
        <p:spPr bwMode="auto">
          <a:xfrm>
            <a:off x="2101850" y="1555750"/>
            <a:ext cx="0" cy="0"/>
          </a:xfrm>
          <a:prstGeom prst="line">
            <a:avLst/>
          </a:prstGeom>
          <a:noFill/>
          <a:ln w="30163">
            <a:solidFill>
              <a:srgbClr val="00A99D"/>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29784" name="Line 93"/>
          <p:cNvSpPr>
            <a:spLocks noChangeShapeType="1"/>
          </p:cNvSpPr>
          <p:nvPr/>
        </p:nvSpPr>
        <p:spPr bwMode="auto">
          <a:xfrm>
            <a:off x="1568450" y="1555750"/>
            <a:ext cx="0" cy="0"/>
          </a:xfrm>
          <a:prstGeom prst="line">
            <a:avLst/>
          </a:prstGeom>
          <a:noFill/>
          <a:ln w="30163">
            <a:solidFill>
              <a:srgbClr val="00A99D"/>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9678" name="Oval 94"/>
          <p:cNvSpPr>
            <a:spLocks noChangeArrowheads="1"/>
          </p:cNvSpPr>
          <p:nvPr/>
        </p:nvSpPr>
        <p:spPr bwMode="auto">
          <a:xfrm>
            <a:off x="2795588" y="2379663"/>
            <a:ext cx="80962" cy="682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9786" name="Freeform 95"/>
          <p:cNvSpPr>
            <a:spLocks/>
          </p:cNvSpPr>
          <p:nvPr/>
        </p:nvSpPr>
        <p:spPr bwMode="auto">
          <a:xfrm>
            <a:off x="1457325" y="4376738"/>
            <a:ext cx="2865438" cy="896937"/>
          </a:xfrm>
          <a:custGeom>
            <a:avLst/>
            <a:gdLst>
              <a:gd name="T0" fmla="*/ 0 w 708"/>
              <a:gd name="T1" fmla="*/ 0 h 261"/>
              <a:gd name="T2" fmla="*/ 2147483647 w 708"/>
              <a:gd name="T3" fmla="*/ 2147483647 h 261"/>
              <a:gd name="T4" fmla="*/ 2147483647 w 708"/>
              <a:gd name="T5" fmla="*/ 2147483647 h 261"/>
              <a:gd name="T6" fmla="*/ 0 60000 65536"/>
              <a:gd name="T7" fmla="*/ 0 60000 65536"/>
              <a:gd name="T8" fmla="*/ 0 60000 65536"/>
              <a:gd name="T9" fmla="*/ 0 w 708"/>
              <a:gd name="T10" fmla="*/ 0 h 261"/>
              <a:gd name="T11" fmla="*/ 708 w 708"/>
              <a:gd name="T12" fmla="*/ 261 h 261"/>
            </a:gdLst>
            <a:ahLst/>
            <a:cxnLst>
              <a:cxn ang="T6">
                <a:pos x="T0" y="T1"/>
              </a:cxn>
              <a:cxn ang="T7">
                <a:pos x="T2" y="T3"/>
              </a:cxn>
              <a:cxn ang="T8">
                <a:pos x="T4" y="T5"/>
              </a:cxn>
            </a:cxnLst>
            <a:rect l="T9" t="T10" r="T11" b="T12"/>
            <a:pathLst>
              <a:path w="708" h="261">
                <a:moveTo>
                  <a:pt x="0" y="0"/>
                </a:moveTo>
                <a:cubicBezTo>
                  <a:pt x="30" y="75"/>
                  <a:pt x="100" y="125"/>
                  <a:pt x="125" y="139"/>
                </a:cubicBezTo>
                <a:cubicBezTo>
                  <a:pt x="289" y="230"/>
                  <a:pt x="548" y="256"/>
                  <a:pt x="708" y="261"/>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7" name="Freeform 96"/>
          <p:cNvSpPr>
            <a:spLocks/>
          </p:cNvSpPr>
          <p:nvPr/>
        </p:nvSpPr>
        <p:spPr bwMode="auto">
          <a:xfrm>
            <a:off x="1162050" y="4519613"/>
            <a:ext cx="3140075" cy="1066800"/>
          </a:xfrm>
          <a:custGeom>
            <a:avLst/>
            <a:gdLst>
              <a:gd name="T0" fmla="*/ 0 w 776"/>
              <a:gd name="T1" fmla="*/ 0 h 309"/>
              <a:gd name="T2" fmla="*/ 2147483647 w 776"/>
              <a:gd name="T3" fmla="*/ 2147483647 h 309"/>
              <a:gd name="T4" fmla="*/ 0 60000 65536"/>
              <a:gd name="T5" fmla="*/ 0 60000 65536"/>
              <a:gd name="T6" fmla="*/ 0 w 776"/>
              <a:gd name="T7" fmla="*/ 0 h 309"/>
              <a:gd name="T8" fmla="*/ 776 w 776"/>
              <a:gd name="T9" fmla="*/ 309 h 309"/>
            </a:gdLst>
            <a:ahLst/>
            <a:cxnLst>
              <a:cxn ang="T4">
                <a:pos x="T0" y="T1"/>
              </a:cxn>
              <a:cxn ang="T5">
                <a:pos x="T2" y="T3"/>
              </a:cxn>
            </a:cxnLst>
            <a:rect l="T6" t="T7" r="T8" b="T9"/>
            <a:pathLst>
              <a:path w="776" h="309">
                <a:moveTo>
                  <a:pt x="0" y="0"/>
                </a:moveTo>
                <a:cubicBezTo>
                  <a:pt x="56" y="180"/>
                  <a:pt x="334" y="287"/>
                  <a:pt x="776" y="309"/>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8" name="Freeform 97"/>
          <p:cNvSpPr>
            <a:spLocks/>
          </p:cNvSpPr>
          <p:nvPr/>
        </p:nvSpPr>
        <p:spPr bwMode="auto">
          <a:xfrm>
            <a:off x="1889125" y="4348163"/>
            <a:ext cx="2436813" cy="633412"/>
          </a:xfrm>
          <a:custGeom>
            <a:avLst/>
            <a:gdLst>
              <a:gd name="T0" fmla="*/ 0 w 603"/>
              <a:gd name="T1" fmla="*/ 0 h 184"/>
              <a:gd name="T2" fmla="*/ 2147483647 w 603"/>
              <a:gd name="T3" fmla="*/ 2147483647 h 184"/>
              <a:gd name="T4" fmla="*/ 0 60000 65536"/>
              <a:gd name="T5" fmla="*/ 0 60000 65536"/>
              <a:gd name="T6" fmla="*/ 0 w 603"/>
              <a:gd name="T7" fmla="*/ 0 h 184"/>
              <a:gd name="T8" fmla="*/ 603 w 603"/>
              <a:gd name="T9" fmla="*/ 184 h 184"/>
            </a:gdLst>
            <a:ahLst/>
            <a:cxnLst>
              <a:cxn ang="T4">
                <a:pos x="T0" y="T1"/>
              </a:cxn>
              <a:cxn ang="T5">
                <a:pos x="T2" y="T3"/>
              </a:cxn>
            </a:cxnLst>
            <a:rect l="T6" t="T7" r="T8" b="T9"/>
            <a:pathLst>
              <a:path w="603" h="184">
                <a:moveTo>
                  <a:pt x="0" y="0"/>
                </a:moveTo>
                <a:cubicBezTo>
                  <a:pt x="69" y="122"/>
                  <a:pt x="296" y="174"/>
                  <a:pt x="603" y="184"/>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29789" name="Line 98"/>
          <p:cNvSpPr>
            <a:spLocks noChangeShapeType="1"/>
          </p:cNvSpPr>
          <p:nvPr/>
        </p:nvSpPr>
        <p:spPr bwMode="auto">
          <a:xfrm>
            <a:off x="1063625" y="4441825"/>
            <a:ext cx="3578225" cy="1643063"/>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9683" name="Oval 99"/>
          <p:cNvSpPr>
            <a:spLocks noChangeArrowheads="1"/>
          </p:cNvSpPr>
          <p:nvPr/>
        </p:nvSpPr>
        <p:spPr bwMode="auto">
          <a:xfrm>
            <a:off x="1924050" y="4821238"/>
            <a:ext cx="74613" cy="682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29791" name="Freeform 100"/>
          <p:cNvSpPr>
            <a:spLocks/>
          </p:cNvSpPr>
          <p:nvPr/>
        </p:nvSpPr>
        <p:spPr bwMode="auto">
          <a:xfrm>
            <a:off x="1089025" y="3930650"/>
            <a:ext cx="3787775" cy="2125663"/>
          </a:xfrm>
          <a:custGeom>
            <a:avLst/>
            <a:gdLst>
              <a:gd name="T0" fmla="*/ 2147483647 w 2211"/>
              <a:gd name="T1" fmla="*/ 2147483647 h 1457"/>
              <a:gd name="T2" fmla="*/ 0 w 2211"/>
              <a:gd name="T3" fmla="*/ 2147483647 h 1457"/>
              <a:gd name="T4" fmla="*/ 0 w 2211"/>
              <a:gd name="T5" fmla="*/ 0 h 1457"/>
              <a:gd name="T6" fmla="*/ 0 60000 65536"/>
              <a:gd name="T7" fmla="*/ 0 60000 65536"/>
              <a:gd name="T8" fmla="*/ 0 60000 65536"/>
              <a:gd name="T9" fmla="*/ 0 w 2211"/>
              <a:gd name="T10" fmla="*/ 0 h 1457"/>
              <a:gd name="T11" fmla="*/ 2211 w 2211"/>
              <a:gd name="T12" fmla="*/ 1457 h 1457"/>
            </a:gdLst>
            <a:ahLst/>
            <a:cxnLst>
              <a:cxn ang="T6">
                <a:pos x="T0" y="T1"/>
              </a:cxn>
              <a:cxn ang="T7">
                <a:pos x="T2" y="T3"/>
              </a:cxn>
              <a:cxn ang="T8">
                <a:pos x="T4" y="T5"/>
              </a:cxn>
            </a:cxnLst>
            <a:rect l="T9" t="T10" r="T11" b="T12"/>
            <a:pathLst>
              <a:path w="2211" h="1457">
                <a:moveTo>
                  <a:pt x="2211" y="1457"/>
                </a:moveTo>
                <a:lnTo>
                  <a:pt x="0" y="1457"/>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79685" name="Line 101"/>
          <p:cNvSpPr>
            <a:spLocks noChangeShapeType="1"/>
          </p:cNvSpPr>
          <p:nvPr/>
        </p:nvSpPr>
        <p:spPr bwMode="auto">
          <a:xfrm flipV="1">
            <a:off x="2871788" y="1824038"/>
            <a:ext cx="573087" cy="55880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9686" name="Freeform 102"/>
          <p:cNvSpPr>
            <a:spLocks/>
          </p:cNvSpPr>
          <p:nvPr/>
        </p:nvSpPr>
        <p:spPr bwMode="auto">
          <a:xfrm>
            <a:off x="3395663" y="1384300"/>
            <a:ext cx="1176337" cy="825500"/>
          </a:xfrm>
          <a:custGeom>
            <a:avLst/>
            <a:gdLst>
              <a:gd name="T0" fmla="*/ 2147483647 w 245"/>
              <a:gd name="T1" fmla="*/ 2147483647 h 135"/>
              <a:gd name="T2" fmla="*/ 2147483647 w 245"/>
              <a:gd name="T3" fmla="*/ 2147483647 h 135"/>
              <a:gd name="T4" fmla="*/ 2147483647 w 245"/>
              <a:gd name="T5" fmla="*/ 2147483647 h 135"/>
              <a:gd name="T6" fmla="*/ 0 w 245"/>
              <a:gd name="T7" fmla="*/ 2147483647 h 135"/>
              <a:gd name="T8" fmla="*/ 0 w 245"/>
              <a:gd name="T9" fmla="*/ 2147483647 h 135"/>
              <a:gd name="T10" fmla="*/ 2147483647 w 245"/>
              <a:gd name="T11" fmla="*/ 0 h 135"/>
              <a:gd name="T12" fmla="*/ 2147483647 w 245"/>
              <a:gd name="T13" fmla="*/ 0 h 135"/>
              <a:gd name="T14" fmla="*/ 2147483647 w 245"/>
              <a:gd name="T15" fmla="*/ 2147483647 h 135"/>
              <a:gd name="T16" fmla="*/ 2147483647 w 245"/>
              <a:gd name="T17" fmla="*/ 2147483647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5"/>
              <a:gd name="T28" fmla="*/ 0 h 135"/>
              <a:gd name="T29" fmla="*/ 245 w 245"/>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5" h="135">
                <a:moveTo>
                  <a:pt x="245" y="119"/>
                </a:moveTo>
                <a:cubicBezTo>
                  <a:pt x="245" y="128"/>
                  <a:pt x="238" y="135"/>
                  <a:pt x="229" y="135"/>
                </a:cubicBezTo>
                <a:cubicBezTo>
                  <a:pt x="16" y="135"/>
                  <a:pt x="16" y="135"/>
                  <a:pt x="16" y="135"/>
                </a:cubicBezTo>
                <a:cubicBezTo>
                  <a:pt x="7" y="135"/>
                  <a:pt x="0" y="128"/>
                  <a:pt x="0" y="119"/>
                </a:cubicBezTo>
                <a:cubicBezTo>
                  <a:pt x="0" y="16"/>
                  <a:pt x="0" y="16"/>
                  <a:pt x="0" y="16"/>
                </a:cubicBezTo>
                <a:cubicBezTo>
                  <a:pt x="0" y="8"/>
                  <a:pt x="7" y="0"/>
                  <a:pt x="16" y="0"/>
                </a:cubicBezTo>
                <a:cubicBezTo>
                  <a:pt x="229" y="0"/>
                  <a:pt x="229" y="0"/>
                  <a:pt x="229" y="0"/>
                </a:cubicBezTo>
                <a:cubicBezTo>
                  <a:pt x="238" y="0"/>
                  <a:pt x="245" y="8"/>
                  <a:pt x="245" y="16"/>
                </a:cubicBezTo>
                <a:lnTo>
                  <a:pt x="245"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79687" name="Rectangle 103"/>
          <p:cNvSpPr>
            <a:spLocks noChangeArrowheads="1"/>
          </p:cNvSpPr>
          <p:nvPr/>
        </p:nvSpPr>
        <p:spPr bwMode="auto">
          <a:xfrm>
            <a:off x="3505200" y="1447800"/>
            <a:ext cx="10668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Ingrid’s optimal consumption bundle</a:t>
            </a:r>
            <a:endParaRPr lang="en-US" altLang="pt-PT" sz="1400">
              <a:latin typeface="Tahoma" panose="020B0604030504040204" pitchFamily="34" charset="0"/>
            </a:endParaRPr>
          </a:p>
        </p:txBody>
      </p:sp>
      <p:sp>
        <p:nvSpPr>
          <p:cNvPr id="579688" name="Line 104"/>
          <p:cNvSpPr>
            <a:spLocks noChangeShapeType="1"/>
          </p:cNvSpPr>
          <p:nvPr/>
        </p:nvSpPr>
        <p:spPr bwMode="auto">
          <a:xfrm flipV="1">
            <a:off x="2005013" y="4551363"/>
            <a:ext cx="757237" cy="2825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79689" name="Freeform 105"/>
          <p:cNvSpPr>
            <a:spLocks/>
          </p:cNvSpPr>
          <p:nvPr/>
        </p:nvSpPr>
        <p:spPr bwMode="auto">
          <a:xfrm>
            <a:off x="2795588" y="4038600"/>
            <a:ext cx="1166812" cy="538163"/>
          </a:xfrm>
          <a:custGeom>
            <a:avLst/>
            <a:gdLst>
              <a:gd name="T0" fmla="*/ 2147483647 w 225"/>
              <a:gd name="T1" fmla="*/ 2147483647 h 135"/>
              <a:gd name="T2" fmla="*/ 2147483647 w 225"/>
              <a:gd name="T3" fmla="*/ 2147483647 h 135"/>
              <a:gd name="T4" fmla="*/ 2147483647 w 225"/>
              <a:gd name="T5" fmla="*/ 2147483647 h 135"/>
              <a:gd name="T6" fmla="*/ 0 w 225"/>
              <a:gd name="T7" fmla="*/ 2147483647 h 135"/>
              <a:gd name="T8" fmla="*/ 0 w 225"/>
              <a:gd name="T9" fmla="*/ 2147483647 h 135"/>
              <a:gd name="T10" fmla="*/ 2147483647 w 225"/>
              <a:gd name="T11" fmla="*/ 0 h 135"/>
              <a:gd name="T12" fmla="*/ 2147483647 w 225"/>
              <a:gd name="T13" fmla="*/ 0 h 135"/>
              <a:gd name="T14" fmla="*/ 2147483647 w 225"/>
              <a:gd name="T15" fmla="*/ 2147483647 h 135"/>
              <a:gd name="T16" fmla="*/ 2147483647 w 225"/>
              <a:gd name="T17" fmla="*/ 2147483647 h 1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5"/>
              <a:gd name="T28" fmla="*/ 0 h 135"/>
              <a:gd name="T29" fmla="*/ 225 w 225"/>
              <a:gd name="T30" fmla="*/ 135 h 1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5" h="135">
                <a:moveTo>
                  <a:pt x="225" y="119"/>
                </a:moveTo>
                <a:cubicBezTo>
                  <a:pt x="225" y="127"/>
                  <a:pt x="218" y="135"/>
                  <a:pt x="209" y="135"/>
                </a:cubicBezTo>
                <a:cubicBezTo>
                  <a:pt x="16" y="135"/>
                  <a:pt x="16" y="135"/>
                  <a:pt x="16" y="135"/>
                </a:cubicBezTo>
                <a:cubicBezTo>
                  <a:pt x="7" y="135"/>
                  <a:pt x="0" y="127"/>
                  <a:pt x="0" y="119"/>
                </a:cubicBezTo>
                <a:cubicBezTo>
                  <a:pt x="0" y="16"/>
                  <a:pt x="0" y="16"/>
                  <a:pt x="0" y="16"/>
                </a:cubicBezTo>
                <a:cubicBezTo>
                  <a:pt x="0" y="8"/>
                  <a:pt x="7" y="0"/>
                  <a:pt x="16" y="0"/>
                </a:cubicBezTo>
                <a:cubicBezTo>
                  <a:pt x="209" y="0"/>
                  <a:pt x="209" y="0"/>
                  <a:pt x="209" y="0"/>
                </a:cubicBezTo>
                <a:cubicBezTo>
                  <a:pt x="218" y="0"/>
                  <a:pt x="225" y="8"/>
                  <a:pt x="225" y="16"/>
                </a:cubicBezTo>
                <a:lnTo>
                  <a:pt x="225" y="119"/>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cxnSp>
        <p:nvCxnSpPr>
          <p:cNvPr id="29797" name="Straight Connector 86"/>
          <p:cNvCxnSpPr>
            <a:cxnSpLocks noChangeShapeType="1"/>
          </p:cNvCxnSpPr>
          <p:nvPr/>
        </p:nvCxnSpPr>
        <p:spPr bwMode="auto">
          <a:xfrm>
            <a:off x="1141413" y="2408238"/>
            <a:ext cx="16541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9798" name="Straight Connector 86"/>
          <p:cNvCxnSpPr>
            <a:cxnSpLocks noChangeShapeType="1"/>
          </p:cNvCxnSpPr>
          <p:nvPr/>
        </p:nvCxnSpPr>
        <p:spPr bwMode="auto">
          <a:xfrm>
            <a:off x="2835275" y="2443163"/>
            <a:ext cx="0" cy="6921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9799" name="Straight Connector 86"/>
          <p:cNvCxnSpPr>
            <a:cxnSpLocks noChangeShapeType="1"/>
          </p:cNvCxnSpPr>
          <p:nvPr/>
        </p:nvCxnSpPr>
        <p:spPr bwMode="auto">
          <a:xfrm>
            <a:off x="1150938" y="4848225"/>
            <a:ext cx="77152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9800" name="Straight Connector 86"/>
          <p:cNvCxnSpPr>
            <a:cxnSpLocks noChangeShapeType="1"/>
          </p:cNvCxnSpPr>
          <p:nvPr/>
        </p:nvCxnSpPr>
        <p:spPr bwMode="auto">
          <a:xfrm>
            <a:off x="1963738" y="4884738"/>
            <a:ext cx="0" cy="1119187"/>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29801" name="Rectangle 110"/>
          <p:cNvSpPr>
            <a:spLocks noChangeArrowheads="1"/>
          </p:cNvSpPr>
          <p:nvPr/>
        </p:nvSpPr>
        <p:spPr bwMode="auto">
          <a:xfrm>
            <a:off x="3781425" y="3414713"/>
            <a:ext cx="13430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9802" name="Rectangle 111"/>
          <p:cNvSpPr>
            <a:spLocks noChangeArrowheads="1"/>
          </p:cNvSpPr>
          <p:nvPr/>
        </p:nvSpPr>
        <p:spPr bwMode="auto">
          <a:xfrm>
            <a:off x="152400" y="1066800"/>
            <a:ext cx="90805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29803" name="Rectangle 112"/>
          <p:cNvSpPr>
            <a:spLocks noChangeArrowheads="1"/>
          </p:cNvSpPr>
          <p:nvPr/>
        </p:nvSpPr>
        <p:spPr bwMode="auto">
          <a:xfrm>
            <a:off x="3781425" y="6353175"/>
            <a:ext cx="134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29804" name="Rectangle 113"/>
          <p:cNvSpPr>
            <a:spLocks noChangeArrowheads="1"/>
          </p:cNvSpPr>
          <p:nvPr/>
        </p:nvSpPr>
        <p:spPr bwMode="auto">
          <a:xfrm>
            <a:off x="152400" y="3886200"/>
            <a:ext cx="9144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79698" name="Rectangle 114"/>
          <p:cNvSpPr>
            <a:spLocks noChangeArrowheads="1"/>
          </p:cNvSpPr>
          <p:nvPr/>
        </p:nvSpPr>
        <p:spPr bwMode="auto">
          <a:xfrm>
            <a:off x="2819400" y="4038600"/>
            <a:ext cx="10668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Lars’s optimal consumption bundle</a:t>
            </a:r>
            <a:endParaRPr lang="en-US" altLang="pt-PT" sz="1400">
              <a:latin typeface="Tahoma" panose="020B0604030504040204" pitchFamily="34" charset="0"/>
            </a:endParaRPr>
          </a:p>
        </p:txBody>
      </p:sp>
      <p:sp>
        <p:nvSpPr>
          <p:cNvPr id="103434" name="Text Box 10"/>
          <p:cNvSpPr txBox="1">
            <a:spLocks noChangeArrowheads="1"/>
          </p:cNvSpPr>
          <p:nvPr/>
        </p:nvSpPr>
        <p:spPr bwMode="auto">
          <a:xfrm>
            <a:off x="5334000" y="1295400"/>
            <a:ext cx="3581400" cy="478472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100000"/>
              </a:lnSpc>
              <a:spcBef>
                <a:spcPct val="20000"/>
              </a:spcBef>
            </a:pPr>
            <a:r>
              <a:rPr lang="en-US" altLang="pt-PT"/>
              <a:t>Ingrid and Lars have different preferences. They choose different consumption bundles. </a:t>
            </a:r>
          </a:p>
          <a:p>
            <a:pPr eaLnBrk="1" hangingPunct="1">
              <a:lnSpc>
                <a:spcPct val="100000"/>
              </a:lnSpc>
              <a:spcBef>
                <a:spcPct val="20000"/>
              </a:spcBef>
            </a:pPr>
            <a:r>
              <a:rPr lang="en-US" altLang="pt-PT"/>
              <a:t>Both of them have an income of $2,400 and face prices of $30 per meal and $150 per room. </a:t>
            </a:r>
          </a:p>
          <a:p>
            <a:pPr eaLnBrk="1" hangingPunct="1">
              <a:lnSpc>
                <a:spcPct val="100000"/>
              </a:lnSpc>
              <a:spcBef>
                <a:spcPct val="20000"/>
              </a:spcBef>
            </a:pPr>
            <a:r>
              <a:rPr lang="en-US" altLang="pt-PT"/>
              <a:t>While Ingrid’s consumption choice is 8 rooms and 40 restaurant meals, Lars consumes fewer rooms and more restaurant meals even though he has the same budget line. </a:t>
            </a:r>
          </a:p>
        </p:txBody>
      </p:sp>
      <p:sp>
        <p:nvSpPr>
          <p:cNvPr id="29807" name="Rectangle 2"/>
          <p:cNvSpPr>
            <a:spLocks noRot="1" noChangeArrowheads="1"/>
          </p:cNvSpPr>
          <p:nvPr/>
        </p:nvSpPr>
        <p:spPr bwMode="auto">
          <a:xfrm>
            <a:off x="381000" y="76200"/>
            <a:ext cx="78486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Differences in Preferences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967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968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958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968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7968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968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796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7969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968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03434"/>
                                        </p:tgtEl>
                                        <p:attrNameLst>
                                          <p:attrName>style.visibility</p:attrName>
                                        </p:attrNameLst>
                                      </p:cBhvr>
                                      <p:to>
                                        <p:strVal val="visible"/>
                                      </p:to>
                                    </p:set>
                                    <p:animEffect transition="in" filter="wipe(left)">
                                      <p:cBhvr>
                                        <p:cTn id="29" dur="500"/>
                                        <p:tgtEl>
                                          <p:spTgt spid="103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678" grpId="0" animBg="1"/>
      <p:bldP spid="579683" grpId="0" animBg="1"/>
      <p:bldP spid="579687" grpId="0"/>
      <p:bldP spid="579698" grpId="0"/>
      <p:bldP spid="10343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Rot="1" noChangeArrowheads="1"/>
          </p:cNvSpPr>
          <p:nvPr>
            <p:ph type="title" idx="4294967295"/>
          </p:nvPr>
        </p:nvSpPr>
        <p:spPr>
          <a:xfrm>
            <a:off x="533400" y="0"/>
            <a:ext cx="8458200" cy="609600"/>
          </a:xfrm>
        </p:spPr>
        <p:txBody>
          <a:bodyPr/>
          <a:lstStyle/>
          <a:p>
            <a:pPr eaLnBrk="1" hangingPunct="1"/>
            <a:r>
              <a:rPr lang="en-US" altLang="pt-PT" smtClean="0"/>
              <a:t> </a:t>
            </a:r>
          </a:p>
        </p:txBody>
      </p:sp>
      <p:sp>
        <p:nvSpPr>
          <p:cNvPr id="24579" name="Rectangle 3"/>
          <p:cNvSpPr>
            <a:spLocks noGrp="1" noChangeArrowheads="1"/>
          </p:cNvSpPr>
          <p:nvPr>
            <p:ph idx="4294967295"/>
          </p:nvPr>
        </p:nvSpPr>
        <p:spPr>
          <a:xfrm>
            <a:off x="228600" y="912813"/>
            <a:ext cx="8686800" cy="5411787"/>
          </a:xfrm>
        </p:spPr>
        <p:txBody>
          <a:bodyPr/>
          <a:lstStyle/>
          <a:p>
            <a:pPr marL="230188" indent="-230188" eaLnBrk="1" hangingPunct="1">
              <a:buClr>
                <a:schemeClr val="tx1"/>
              </a:buClr>
            </a:pPr>
            <a:r>
              <a:rPr lang="en-US" altLang="pt-PT" smtClean="0"/>
              <a:t>What determines whether two goods are substitutes or complements? </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It depends on the shape of a consumer’s indifference curves. </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This relationship can be illustrated with two extreme cases: the cases of </a:t>
            </a:r>
            <a:r>
              <a:rPr lang="en-US" altLang="pt-PT" i="1" smtClean="0"/>
              <a:t>perfect substitutes </a:t>
            </a:r>
            <a:r>
              <a:rPr lang="en-US" altLang="pt-PT" smtClean="0"/>
              <a:t>and </a:t>
            </a:r>
            <a:r>
              <a:rPr lang="en-US" altLang="pt-PT" i="1" smtClean="0"/>
              <a:t>perfect complements</a:t>
            </a:r>
            <a:r>
              <a:rPr lang="en-US" altLang="pt-PT" smtClean="0"/>
              <a:t>.</a:t>
            </a:r>
          </a:p>
        </p:txBody>
      </p:sp>
      <p:sp>
        <p:nvSpPr>
          <p:cNvPr id="30724" name="Text Box 4"/>
          <p:cNvSpPr txBox="1">
            <a:spLocks noChangeArrowheads="1"/>
          </p:cNvSpPr>
          <p:nvPr/>
        </p:nvSpPr>
        <p:spPr bwMode="auto">
          <a:xfrm>
            <a:off x="304800" y="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nchor="ct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b="1">
                <a:solidFill>
                  <a:srgbClr val="993366"/>
                </a:solidFill>
              </a:rPr>
              <a:t>Using Indifference Curves: Substitutes and Complements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wipe(left)">
                                      <p:cBhvr>
                                        <p:cTn id="12" dur="500"/>
                                        <p:tgtEl>
                                          <p:spTgt spid="245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4" end="4"/>
                                            </p:txEl>
                                          </p:spTgt>
                                        </p:tgtEl>
                                        <p:attrNameLst>
                                          <p:attrName>style.visibility</p:attrName>
                                        </p:attrNameLst>
                                      </p:cBhvr>
                                      <p:to>
                                        <p:strVal val="visible"/>
                                      </p:to>
                                    </p:set>
                                    <p:animEffect transition="in" filter="wipe(left)">
                                      <p:cBhvr>
                                        <p:cTn id="1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3"/>
          <p:cNvSpPr>
            <a:spLocks noChangeAspect="1" noChangeArrowheads="1" noTextEdit="1"/>
          </p:cNvSpPr>
          <p:nvPr/>
        </p:nvSpPr>
        <p:spPr bwMode="auto">
          <a:xfrm>
            <a:off x="2362200" y="1460500"/>
            <a:ext cx="44196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31747" name="Rectangle 4"/>
          <p:cNvSpPr>
            <a:spLocks noChangeArrowheads="1"/>
          </p:cNvSpPr>
          <p:nvPr/>
        </p:nvSpPr>
        <p:spPr bwMode="auto">
          <a:xfrm>
            <a:off x="3260725" y="49752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31748" name="Rectangle 5"/>
          <p:cNvSpPr>
            <a:spLocks noChangeArrowheads="1"/>
          </p:cNvSpPr>
          <p:nvPr/>
        </p:nvSpPr>
        <p:spPr bwMode="auto">
          <a:xfrm>
            <a:off x="3875088" y="49752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1749" name="Rectangle 6"/>
          <p:cNvSpPr>
            <a:spLocks noChangeArrowheads="1"/>
          </p:cNvSpPr>
          <p:nvPr/>
        </p:nvSpPr>
        <p:spPr bwMode="auto">
          <a:xfrm>
            <a:off x="4364038" y="49752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1750" name="Rectangle 7"/>
          <p:cNvSpPr>
            <a:spLocks noChangeArrowheads="1"/>
          </p:cNvSpPr>
          <p:nvPr/>
        </p:nvSpPr>
        <p:spPr bwMode="auto">
          <a:xfrm>
            <a:off x="4852988" y="49752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1751" name="Rectangle 8"/>
          <p:cNvSpPr>
            <a:spLocks noChangeArrowheads="1"/>
          </p:cNvSpPr>
          <p:nvPr/>
        </p:nvSpPr>
        <p:spPr bwMode="auto">
          <a:xfrm>
            <a:off x="5341938" y="49752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1752" name="Rectangle 9"/>
          <p:cNvSpPr>
            <a:spLocks noChangeArrowheads="1"/>
          </p:cNvSpPr>
          <p:nvPr/>
        </p:nvSpPr>
        <p:spPr bwMode="auto">
          <a:xfrm>
            <a:off x="6278563" y="49752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1753" name="Rectangle 10"/>
          <p:cNvSpPr>
            <a:spLocks noChangeArrowheads="1"/>
          </p:cNvSpPr>
          <p:nvPr/>
        </p:nvSpPr>
        <p:spPr bwMode="auto">
          <a:xfrm>
            <a:off x="5791200" y="49752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1754" name="Line 11"/>
          <p:cNvSpPr>
            <a:spLocks noChangeShapeType="1"/>
          </p:cNvSpPr>
          <p:nvPr/>
        </p:nvSpPr>
        <p:spPr bwMode="auto">
          <a:xfrm>
            <a:off x="4894263" y="4835525"/>
            <a:ext cx="0" cy="1111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55" name="Line 12"/>
          <p:cNvSpPr>
            <a:spLocks noChangeShapeType="1"/>
          </p:cNvSpPr>
          <p:nvPr/>
        </p:nvSpPr>
        <p:spPr bwMode="auto">
          <a:xfrm>
            <a:off x="4406900" y="4835525"/>
            <a:ext cx="0" cy="1111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56" name="Line 13"/>
          <p:cNvSpPr>
            <a:spLocks noChangeShapeType="1"/>
          </p:cNvSpPr>
          <p:nvPr/>
        </p:nvSpPr>
        <p:spPr bwMode="auto">
          <a:xfrm>
            <a:off x="5381625" y="4835525"/>
            <a:ext cx="0" cy="1111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57" name="Line 14"/>
          <p:cNvSpPr>
            <a:spLocks noChangeShapeType="1"/>
          </p:cNvSpPr>
          <p:nvPr/>
        </p:nvSpPr>
        <p:spPr bwMode="auto">
          <a:xfrm>
            <a:off x="3917950" y="4835525"/>
            <a:ext cx="0" cy="1111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58" name="Line 15"/>
          <p:cNvSpPr>
            <a:spLocks noChangeShapeType="1"/>
          </p:cNvSpPr>
          <p:nvPr/>
        </p:nvSpPr>
        <p:spPr bwMode="auto">
          <a:xfrm>
            <a:off x="3430588" y="3541713"/>
            <a:ext cx="109537"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59" name="Line 16"/>
          <p:cNvSpPr>
            <a:spLocks noChangeShapeType="1"/>
          </p:cNvSpPr>
          <p:nvPr/>
        </p:nvSpPr>
        <p:spPr bwMode="auto">
          <a:xfrm>
            <a:off x="3430588" y="4006850"/>
            <a:ext cx="109537"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60" name="Line 17"/>
          <p:cNvSpPr>
            <a:spLocks noChangeShapeType="1"/>
          </p:cNvSpPr>
          <p:nvPr/>
        </p:nvSpPr>
        <p:spPr bwMode="auto">
          <a:xfrm>
            <a:off x="3430588" y="3071813"/>
            <a:ext cx="109537"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61" name="Line 18"/>
          <p:cNvSpPr>
            <a:spLocks noChangeShapeType="1"/>
          </p:cNvSpPr>
          <p:nvPr/>
        </p:nvSpPr>
        <p:spPr bwMode="auto">
          <a:xfrm>
            <a:off x="3430588" y="4476750"/>
            <a:ext cx="109537"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62" name="Rectangle 19"/>
          <p:cNvSpPr>
            <a:spLocks noChangeArrowheads="1"/>
          </p:cNvSpPr>
          <p:nvPr/>
        </p:nvSpPr>
        <p:spPr bwMode="auto">
          <a:xfrm>
            <a:off x="3179763" y="20494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1763" name="Rectangle 20"/>
          <p:cNvSpPr>
            <a:spLocks noChangeArrowheads="1"/>
          </p:cNvSpPr>
          <p:nvPr/>
        </p:nvSpPr>
        <p:spPr bwMode="auto">
          <a:xfrm>
            <a:off x="3179763" y="25209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1764" name="Rectangle 21"/>
          <p:cNvSpPr>
            <a:spLocks noChangeArrowheads="1"/>
          </p:cNvSpPr>
          <p:nvPr/>
        </p:nvSpPr>
        <p:spPr bwMode="auto">
          <a:xfrm>
            <a:off x="3260725" y="298926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1765" name="Rectangle 22"/>
          <p:cNvSpPr>
            <a:spLocks noChangeArrowheads="1"/>
          </p:cNvSpPr>
          <p:nvPr/>
        </p:nvSpPr>
        <p:spPr bwMode="auto">
          <a:xfrm>
            <a:off x="3260725" y="34575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1766" name="Rectangle 23"/>
          <p:cNvSpPr>
            <a:spLocks noChangeArrowheads="1"/>
          </p:cNvSpPr>
          <p:nvPr/>
        </p:nvSpPr>
        <p:spPr bwMode="auto">
          <a:xfrm>
            <a:off x="3260725" y="392430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1767" name="Rectangle 24"/>
          <p:cNvSpPr>
            <a:spLocks noChangeArrowheads="1"/>
          </p:cNvSpPr>
          <p:nvPr/>
        </p:nvSpPr>
        <p:spPr bwMode="auto">
          <a:xfrm>
            <a:off x="3260725" y="43926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1768" name="Rectangle 25"/>
          <p:cNvSpPr>
            <a:spLocks noChangeArrowheads="1"/>
          </p:cNvSpPr>
          <p:nvPr/>
        </p:nvSpPr>
        <p:spPr bwMode="auto">
          <a:xfrm>
            <a:off x="4440238" y="5195888"/>
            <a:ext cx="25527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chocolate chip cookies</a:t>
            </a:r>
            <a:endParaRPr lang="en-US" altLang="pt-PT" sz="1400">
              <a:latin typeface="Tahoma" panose="020B0604030504040204" pitchFamily="34" charset="0"/>
            </a:endParaRPr>
          </a:p>
        </p:txBody>
      </p:sp>
      <p:sp>
        <p:nvSpPr>
          <p:cNvPr id="31769" name="Rectangle 26"/>
          <p:cNvSpPr>
            <a:spLocks noChangeArrowheads="1"/>
          </p:cNvSpPr>
          <p:nvPr/>
        </p:nvSpPr>
        <p:spPr bwMode="auto">
          <a:xfrm>
            <a:off x="2209800" y="1443038"/>
            <a:ext cx="9906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peanut butter cookies</a:t>
            </a:r>
            <a:endParaRPr lang="en-US" altLang="pt-PT" sz="1400">
              <a:latin typeface="Tahoma" panose="020B0604030504040204" pitchFamily="34" charset="0"/>
            </a:endParaRPr>
          </a:p>
        </p:txBody>
      </p:sp>
      <p:sp>
        <p:nvSpPr>
          <p:cNvPr id="31770" name="Line 27"/>
          <p:cNvSpPr>
            <a:spLocks noChangeShapeType="1"/>
          </p:cNvSpPr>
          <p:nvPr/>
        </p:nvSpPr>
        <p:spPr bwMode="auto">
          <a:xfrm>
            <a:off x="3406775" y="2584450"/>
            <a:ext cx="2486025" cy="2384425"/>
          </a:xfrm>
          <a:prstGeom prst="line">
            <a:avLst/>
          </a:prstGeom>
          <a:noFill/>
          <a:ln w="36513">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71" name="Line 28"/>
          <p:cNvSpPr>
            <a:spLocks noChangeShapeType="1"/>
          </p:cNvSpPr>
          <p:nvPr/>
        </p:nvSpPr>
        <p:spPr bwMode="auto">
          <a:xfrm>
            <a:off x="3406775" y="2114550"/>
            <a:ext cx="2979738" cy="2854325"/>
          </a:xfrm>
          <a:prstGeom prst="line">
            <a:avLst/>
          </a:prstGeom>
          <a:noFill/>
          <a:ln w="36513">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1772" name="Freeform 29"/>
          <p:cNvSpPr>
            <a:spLocks/>
          </p:cNvSpPr>
          <p:nvPr/>
        </p:nvSpPr>
        <p:spPr bwMode="auto">
          <a:xfrm>
            <a:off x="3430588" y="1465263"/>
            <a:ext cx="3346450" cy="3481387"/>
          </a:xfrm>
          <a:custGeom>
            <a:avLst/>
            <a:gdLst>
              <a:gd name="T0" fmla="*/ 2147483647 w 2108"/>
              <a:gd name="T1" fmla="*/ 2147483647 h 2193"/>
              <a:gd name="T2" fmla="*/ 0 w 2108"/>
              <a:gd name="T3" fmla="*/ 2147483647 h 2193"/>
              <a:gd name="T4" fmla="*/ 0 w 2108"/>
              <a:gd name="T5" fmla="*/ 0 h 2193"/>
              <a:gd name="T6" fmla="*/ 0 60000 65536"/>
              <a:gd name="T7" fmla="*/ 0 60000 65536"/>
              <a:gd name="T8" fmla="*/ 0 60000 65536"/>
              <a:gd name="T9" fmla="*/ 0 w 2108"/>
              <a:gd name="T10" fmla="*/ 0 h 2193"/>
              <a:gd name="T11" fmla="*/ 2108 w 2108"/>
              <a:gd name="T12" fmla="*/ 2193 h 2193"/>
            </a:gdLst>
            <a:ahLst/>
            <a:cxnLst>
              <a:cxn ang="T6">
                <a:pos x="T0" y="T1"/>
              </a:cxn>
              <a:cxn ang="T7">
                <a:pos x="T2" y="T3"/>
              </a:cxn>
              <a:cxn ang="T8">
                <a:pos x="T4" y="T5"/>
              </a:cxn>
            </a:cxnLst>
            <a:rect l="T9" t="T10" r="T11" b="T12"/>
            <a:pathLst>
              <a:path w="2108" h="2193">
                <a:moveTo>
                  <a:pt x="2108" y="2193"/>
                </a:moveTo>
                <a:lnTo>
                  <a:pt x="0" y="2193"/>
                </a:lnTo>
                <a:lnTo>
                  <a:pt x="0" y="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1773" name="Rectangle 30"/>
          <p:cNvSpPr>
            <a:spLocks noChangeArrowheads="1"/>
          </p:cNvSpPr>
          <p:nvPr/>
        </p:nvSpPr>
        <p:spPr bwMode="auto">
          <a:xfrm>
            <a:off x="5865813" y="4694238"/>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1774" name="Rectangle 31"/>
          <p:cNvSpPr>
            <a:spLocks noChangeArrowheads="1"/>
          </p:cNvSpPr>
          <p:nvPr/>
        </p:nvSpPr>
        <p:spPr bwMode="auto">
          <a:xfrm>
            <a:off x="5910263" y="478155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1775" name="Rectangle 32"/>
          <p:cNvSpPr>
            <a:spLocks noChangeArrowheads="1"/>
          </p:cNvSpPr>
          <p:nvPr/>
        </p:nvSpPr>
        <p:spPr bwMode="auto">
          <a:xfrm>
            <a:off x="6354763" y="4694238"/>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1776" name="Rectangle 33"/>
          <p:cNvSpPr>
            <a:spLocks noChangeArrowheads="1"/>
          </p:cNvSpPr>
          <p:nvPr/>
        </p:nvSpPr>
        <p:spPr bwMode="auto">
          <a:xfrm>
            <a:off x="6399213" y="478155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1777" name="Rectangle 2"/>
          <p:cNvSpPr>
            <a:spLocks noRot="1" noChangeArrowheads="1"/>
          </p:cNvSpPr>
          <p:nvPr/>
        </p:nvSpPr>
        <p:spPr bwMode="auto">
          <a:xfrm>
            <a:off x="381000" y="76200"/>
            <a:ext cx="78486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Perfect Substitutes</a:t>
            </a:r>
          </a:p>
        </p:txBody>
      </p:sp>
      <p:sp>
        <p:nvSpPr>
          <p:cNvPr id="105479" name="Text Box 7"/>
          <p:cNvSpPr txBox="1">
            <a:spLocks noChangeArrowheads="1"/>
          </p:cNvSpPr>
          <p:nvPr/>
        </p:nvSpPr>
        <p:spPr bwMode="auto">
          <a:xfrm>
            <a:off x="0" y="5486400"/>
            <a:ext cx="9144000" cy="9683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a:t>Two goods are </a:t>
            </a:r>
            <a:r>
              <a:rPr lang="en-US" altLang="pt-PT" sz="2400" b="1"/>
              <a:t>perfect substitutes </a:t>
            </a:r>
            <a:r>
              <a:rPr lang="en-US" altLang="pt-PT" sz="2400"/>
              <a:t>if the marginal rate of substitution of one good in place of the other good is constant, regardless of how much of each an individual consumes.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3"/>
          <p:cNvSpPr>
            <a:spLocks noChangeAspect="1" noChangeArrowheads="1" noTextEdit="1"/>
          </p:cNvSpPr>
          <p:nvPr/>
        </p:nvSpPr>
        <p:spPr bwMode="auto">
          <a:xfrm>
            <a:off x="228600" y="1081088"/>
            <a:ext cx="8382000"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32771" name="Rectangle 6"/>
          <p:cNvSpPr>
            <a:spLocks noChangeArrowheads="1"/>
          </p:cNvSpPr>
          <p:nvPr/>
        </p:nvSpPr>
        <p:spPr bwMode="auto">
          <a:xfrm>
            <a:off x="5662613" y="1949450"/>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2772" name="Rectangle 7"/>
          <p:cNvSpPr>
            <a:spLocks noChangeArrowheads="1"/>
          </p:cNvSpPr>
          <p:nvPr/>
        </p:nvSpPr>
        <p:spPr bwMode="auto">
          <a:xfrm>
            <a:off x="5727700" y="20335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773" name="Rectangle 8"/>
          <p:cNvSpPr>
            <a:spLocks noChangeArrowheads="1"/>
          </p:cNvSpPr>
          <p:nvPr/>
        </p:nvSpPr>
        <p:spPr bwMode="auto">
          <a:xfrm>
            <a:off x="1079500" y="4778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32774" name="Rectangle 9"/>
          <p:cNvSpPr>
            <a:spLocks noChangeArrowheads="1"/>
          </p:cNvSpPr>
          <p:nvPr/>
        </p:nvSpPr>
        <p:spPr bwMode="auto">
          <a:xfrm>
            <a:off x="1655763" y="4778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775" name="Rectangle 10"/>
          <p:cNvSpPr>
            <a:spLocks noChangeArrowheads="1"/>
          </p:cNvSpPr>
          <p:nvPr/>
        </p:nvSpPr>
        <p:spPr bwMode="auto">
          <a:xfrm>
            <a:off x="2114550" y="4778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2776" name="Rectangle 11"/>
          <p:cNvSpPr>
            <a:spLocks noChangeArrowheads="1"/>
          </p:cNvSpPr>
          <p:nvPr/>
        </p:nvSpPr>
        <p:spPr bwMode="auto">
          <a:xfrm>
            <a:off x="2574925" y="4778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2777" name="Rectangle 12"/>
          <p:cNvSpPr>
            <a:spLocks noChangeArrowheads="1"/>
          </p:cNvSpPr>
          <p:nvPr/>
        </p:nvSpPr>
        <p:spPr bwMode="auto">
          <a:xfrm>
            <a:off x="3033713" y="4778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2778" name="Rectangle 13"/>
          <p:cNvSpPr>
            <a:spLocks noChangeArrowheads="1"/>
          </p:cNvSpPr>
          <p:nvPr/>
        </p:nvSpPr>
        <p:spPr bwMode="auto">
          <a:xfrm>
            <a:off x="3914775" y="47783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2779" name="Rectangle 14"/>
          <p:cNvSpPr>
            <a:spLocks noChangeArrowheads="1"/>
          </p:cNvSpPr>
          <p:nvPr/>
        </p:nvSpPr>
        <p:spPr bwMode="auto">
          <a:xfrm>
            <a:off x="3455988" y="47783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2780" name="Line 15"/>
          <p:cNvSpPr>
            <a:spLocks noChangeShapeType="1"/>
          </p:cNvSpPr>
          <p:nvPr/>
        </p:nvSpPr>
        <p:spPr bwMode="auto">
          <a:xfrm>
            <a:off x="2611438"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1" name="Line 16"/>
          <p:cNvSpPr>
            <a:spLocks noChangeShapeType="1"/>
          </p:cNvSpPr>
          <p:nvPr/>
        </p:nvSpPr>
        <p:spPr bwMode="auto">
          <a:xfrm>
            <a:off x="3070225"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2" name="Line 17"/>
          <p:cNvSpPr>
            <a:spLocks noChangeShapeType="1"/>
          </p:cNvSpPr>
          <p:nvPr/>
        </p:nvSpPr>
        <p:spPr bwMode="auto">
          <a:xfrm>
            <a:off x="2152650"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3" name="Line 18"/>
          <p:cNvSpPr>
            <a:spLocks noChangeShapeType="1"/>
          </p:cNvSpPr>
          <p:nvPr/>
        </p:nvSpPr>
        <p:spPr bwMode="auto">
          <a:xfrm>
            <a:off x="1695450"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4" name="Line 19"/>
          <p:cNvSpPr>
            <a:spLocks noChangeShapeType="1"/>
          </p:cNvSpPr>
          <p:nvPr/>
        </p:nvSpPr>
        <p:spPr bwMode="auto">
          <a:xfrm>
            <a:off x="1236663" y="342900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5" name="Line 20"/>
          <p:cNvSpPr>
            <a:spLocks noChangeShapeType="1"/>
          </p:cNvSpPr>
          <p:nvPr/>
        </p:nvSpPr>
        <p:spPr bwMode="auto">
          <a:xfrm>
            <a:off x="1236663" y="2992438"/>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6" name="Line 21"/>
          <p:cNvSpPr>
            <a:spLocks noChangeShapeType="1"/>
          </p:cNvSpPr>
          <p:nvPr/>
        </p:nvSpPr>
        <p:spPr bwMode="auto">
          <a:xfrm>
            <a:off x="1236663" y="3870325"/>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7" name="Line 22"/>
          <p:cNvSpPr>
            <a:spLocks noChangeShapeType="1"/>
          </p:cNvSpPr>
          <p:nvPr/>
        </p:nvSpPr>
        <p:spPr bwMode="auto">
          <a:xfrm>
            <a:off x="1236663" y="4311650"/>
            <a:ext cx="984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788" name="Rectangle 23"/>
          <p:cNvSpPr>
            <a:spLocks noChangeArrowheads="1"/>
          </p:cNvSpPr>
          <p:nvPr/>
        </p:nvSpPr>
        <p:spPr bwMode="auto">
          <a:xfrm>
            <a:off x="1004888" y="20335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2789" name="Rectangle 24"/>
          <p:cNvSpPr>
            <a:spLocks noChangeArrowheads="1"/>
          </p:cNvSpPr>
          <p:nvPr/>
        </p:nvSpPr>
        <p:spPr bwMode="auto">
          <a:xfrm>
            <a:off x="1004888" y="24733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2790" name="Rectangle 25"/>
          <p:cNvSpPr>
            <a:spLocks noChangeArrowheads="1"/>
          </p:cNvSpPr>
          <p:nvPr/>
        </p:nvSpPr>
        <p:spPr bwMode="auto">
          <a:xfrm>
            <a:off x="1079500" y="29114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2791" name="Rectangle 26"/>
          <p:cNvSpPr>
            <a:spLocks noChangeArrowheads="1"/>
          </p:cNvSpPr>
          <p:nvPr/>
        </p:nvSpPr>
        <p:spPr bwMode="auto">
          <a:xfrm>
            <a:off x="1079500" y="33512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2792" name="Rectangle 27"/>
          <p:cNvSpPr>
            <a:spLocks noChangeArrowheads="1"/>
          </p:cNvSpPr>
          <p:nvPr/>
        </p:nvSpPr>
        <p:spPr bwMode="auto">
          <a:xfrm>
            <a:off x="1079500" y="37909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2793" name="Rectangle 28"/>
          <p:cNvSpPr>
            <a:spLocks noChangeArrowheads="1"/>
          </p:cNvSpPr>
          <p:nvPr/>
        </p:nvSpPr>
        <p:spPr bwMode="auto">
          <a:xfrm>
            <a:off x="1079500" y="423386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794" name="Rectangle 29"/>
          <p:cNvSpPr>
            <a:spLocks noChangeArrowheads="1"/>
          </p:cNvSpPr>
          <p:nvPr/>
        </p:nvSpPr>
        <p:spPr bwMode="auto">
          <a:xfrm>
            <a:off x="3621088" y="4511675"/>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2795" name="Rectangle 30"/>
          <p:cNvSpPr>
            <a:spLocks noChangeArrowheads="1"/>
          </p:cNvSpPr>
          <p:nvPr/>
        </p:nvSpPr>
        <p:spPr bwMode="auto">
          <a:xfrm>
            <a:off x="3686175" y="45989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2796" name="Rectangle 31"/>
          <p:cNvSpPr>
            <a:spLocks noChangeArrowheads="1"/>
          </p:cNvSpPr>
          <p:nvPr/>
        </p:nvSpPr>
        <p:spPr bwMode="auto">
          <a:xfrm>
            <a:off x="3370263" y="42910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32797" name="Rectangle 32"/>
          <p:cNvSpPr>
            <a:spLocks noChangeArrowheads="1"/>
          </p:cNvSpPr>
          <p:nvPr/>
        </p:nvSpPr>
        <p:spPr bwMode="auto">
          <a:xfrm>
            <a:off x="4070350" y="4511675"/>
            <a:ext cx="428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2798" name="Rectangle 33"/>
          <p:cNvSpPr>
            <a:spLocks noChangeArrowheads="1"/>
          </p:cNvSpPr>
          <p:nvPr/>
        </p:nvSpPr>
        <p:spPr bwMode="auto">
          <a:xfrm>
            <a:off x="4135438" y="459898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799" name="Rectangle 34"/>
          <p:cNvSpPr>
            <a:spLocks noChangeArrowheads="1"/>
          </p:cNvSpPr>
          <p:nvPr/>
        </p:nvSpPr>
        <p:spPr bwMode="auto">
          <a:xfrm>
            <a:off x="1298575" y="1890713"/>
            <a:ext cx="109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32800" name="Rectangle 35"/>
          <p:cNvSpPr>
            <a:spLocks noChangeArrowheads="1"/>
          </p:cNvSpPr>
          <p:nvPr/>
        </p:nvSpPr>
        <p:spPr bwMode="auto">
          <a:xfrm>
            <a:off x="5435600" y="4778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32801" name="Rectangle 36"/>
          <p:cNvSpPr>
            <a:spLocks noChangeArrowheads="1"/>
          </p:cNvSpPr>
          <p:nvPr/>
        </p:nvSpPr>
        <p:spPr bwMode="auto">
          <a:xfrm>
            <a:off x="6011863" y="4778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802" name="Rectangle 37"/>
          <p:cNvSpPr>
            <a:spLocks noChangeArrowheads="1"/>
          </p:cNvSpPr>
          <p:nvPr/>
        </p:nvSpPr>
        <p:spPr bwMode="auto">
          <a:xfrm>
            <a:off x="6470650" y="4778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2803" name="Rectangle 38"/>
          <p:cNvSpPr>
            <a:spLocks noChangeArrowheads="1"/>
          </p:cNvSpPr>
          <p:nvPr/>
        </p:nvSpPr>
        <p:spPr bwMode="auto">
          <a:xfrm>
            <a:off x="6929438" y="4778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2804" name="Rectangle 39"/>
          <p:cNvSpPr>
            <a:spLocks noChangeArrowheads="1"/>
          </p:cNvSpPr>
          <p:nvPr/>
        </p:nvSpPr>
        <p:spPr bwMode="auto">
          <a:xfrm>
            <a:off x="7389813" y="47783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2805" name="Rectangle 40"/>
          <p:cNvSpPr>
            <a:spLocks noChangeArrowheads="1"/>
          </p:cNvSpPr>
          <p:nvPr/>
        </p:nvSpPr>
        <p:spPr bwMode="auto">
          <a:xfrm>
            <a:off x="8270875" y="47783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2806" name="Rectangle 41"/>
          <p:cNvSpPr>
            <a:spLocks noChangeArrowheads="1"/>
          </p:cNvSpPr>
          <p:nvPr/>
        </p:nvSpPr>
        <p:spPr bwMode="auto">
          <a:xfrm>
            <a:off x="7812088" y="47783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2807" name="Line 42"/>
          <p:cNvSpPr>
            <a:spLocks noChangeShapeType="1"/>
          </p:cNvSpPr>
          <p:nvPr/>
        </p:nvSpPr>
        <p:spPr bwMode="auto">
          <a:xfrm>
            <a:off x="6967538"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08" name="Line 43"/>
          <p:cNvSpPr>
            <a:spLocks noChangeShapeType="1"/>
          </p:cNvSpPr>
          <p:nvPr/>
        </p:nvSpPr>
        <p:spPr bwMode="auto">
          <a:xfrm>
            <a:off x="7424738"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09" name="Line 44"/>
          <p:cNvSpPr>
            <a:spLocks noChangeShapeType="1"/>
          </p:cNvSpPr>
          <p:nvPr/>
        </p:nvSpPr>
        <p:spPr bwMode="auto">
          <a:xfrm>
            <a:off x="6508750"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0" name="Line 45"/>
          <p:cNvSpPr>
            <a:spLocks noChangeShapeType="1"/>
          </p:cNvSpPr>
          <p:nvPr/>
        </p:nvSpPr>
        <p:spPr bwMode="auto">
          <a:xfrm>
            <a:off x="6049963" y="4648200"/>
            <a:ext cx="0" cy="1047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1" name="Line 46"/>
          <p:cNvSpPr>
            <a:spLocks noChangeShapeType="1"/>
          </p:cNvSpPr>
          <p:nvPr/>
        </p:nvSpPr>
        <p:spPr bwMode="auto">
          <a:xfrm>
            <a:off x="5591175" y="3429000"/>
            <a:ext cx="1047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2" name="Line 47"/>
          <p:cNvSpPr>
            <a:spLocks noChangeShapeType="1"/>
          </p:cNvSpPr>
          <p:nvPr/>
        </p:nvSpPr>
        <p:spPr bwMode="auto">
          <a:xfrm>
            <a:off x="5591175" y="2992438"/>
            <a:ext cx="1047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3" name="Line 48"/>
          <p:cNvSpPr>
            <a:spLocks noChangeShapeType="1"/>
          </p:cNvSpPr>
          <p:nvPr/>
        </p:nvSpPr>
        <p:spPr bwMode="auto">
          <a:xfrm>
            <a:off x="5591175" y="3870325"/>
            <a:ext cx="1047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4" name="Line 49"/>
          <p:cNvSpPr>
            <a:spLocks noChangeShapeType="1"/>
          </p:cNvSpPr>
          <p:nvPr/>
        </p:nvSpPr>
        <p:spPr bwMode="auto">
          <a:xfrm>
            <a:off x="5591175" y="4311650"/>
            <a:ext cx="10477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15" name="Rectangle 50"/>
          <p:cNvSpPr>
            <a:spLocks noChangeArrowheads="1"/>
          </p:cNvSpPr>
          <p:nvPr/>
        </p:nvSpPr>
        <p:spPr bwMode="auto">
          <a:xfrm>
            <a:off x="5360988" y="20335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32816" name="Rectangle 51"/>
          <p:cNvSpPr>
            <a:spLocks noChangeArrowheads="1"/>
          </p:cNvSpPr>
          <p:nvPr/>
        </p:nvSpPr>
        <p:spPr bwMode="auto">
          <a:xfrm>
            <a:off x="5360988" y="24733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32817" name="Rectangle 52"/>
          <p:cNvSpPr>
            <a:spLocks noChangeArrowheads="1"/>
          </p:cNvSpPr>
          <p:nvPr/>
        </p:nvSpPr>
        <p:spPr bwMode="auto">
          <a:xfrm>
            <a:off x="5435600" y="291306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32818" name="Rectangle 53"/>
          <p:cNvSpPr>
            <a:spLocks noChangeArrowheads="1"/>
          </p:cNvSpPr>
          <p:nvPr/>
        </p:nvSpPr>
        <p:spPr bwMode="auto">
          <a:xfrm>
            <a:off x="5435600" y="33512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32819" name="Rectangle 54"/>
          <p:cNvSpPr>
            <a:spLocks noChangeArrowheads="1"/>
          </p:cNvSpPr>
          <p:nvPr/>
        </p:nvSpPr>
        <p:spPr bwMode="auto">
          <a:xfrm>
            <a:off x="5435600" y="37909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2820" name="Rectangle 55"/>
          <p:cNvSpPr>
            <a:spLocks noChangeArrowheads="1"/>
          </p:cNvSpPr>
          <p:nvPr/>
        </p:nvSpPr>
        <p:spPr bwMode="auto">
          <a:xfrm>
            <a:off x="5435600" y="42306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2821" name="Rectangle 56"/>
          <p:cNvSpPr>
            <a:spLocks noChangeArrowheads="1"/>
          </p:cNvSpPr>
          <p:nvPr/>
        </p:nvSpPr>
        <p:spPr bwMode="auto">
          <a:xfrm>
            <a:off x="5894388" y="25669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32822" name="Rectangle 57"/>
          <p:cNvSpPr>
            <a:spLocks noChangeArrowheads="1"/>
          </p:cNvSpPr>
          <p:nvPr/>
        </p:nvSpPr>
        <p:spPr bwMode="auto">
          <a:xfrm>
            <a:off x="5662613" y="2386013"/>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2823" name="Rectangle 58"/>
          <p:cNvSpPr>
            <a:spLocks noChangeArrowheads="1"/>
          </p:cNvSpPr>
          <p:nvPr/>
        </p:nvSpPr>
        <p:spPr bwMode="auto">
          <a:xfrm>
            <a:off x="5727700" y="24733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2824" name="Rectangle 59"/>
          <p:cNvSpPr>
            <a:spLocks noChangeArrowheads="1"/>
          </p:cNvSpPr>
          <p:nvPr/>
        </p:nvSpPr>
        <p:spPr bwMode="auto">
          <a:xfrm>
            <a:off x="8385175" y="4516438"/>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32825" name="Rectangle 60"/>
          <p:cNvSpPr>
            <a:spLocks noChangeArrowheads="1"/>
          </p:cNvSpPr>
          <p:nvPr/>
        </p:nvSpPr>
        <p:spPr bwMode="auto">
          <a:xfrm>
            <a:off x="885825" y="1066800"/>
            <a:ext cx="2047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latin typeface="Myriad Pro" pitchFamily="34" charset="0"/>
              </a:rPr>
              <a:t>(a)</a:t>
            </a:r>
            <a:endParaRPr lang="en-US" altLang="pt-PT" sz="1400" b="1">
              <a:latin typeface="Tahoma" panose="020B0604030504040204" pitchFamily="34" charset="0"/>
            </a:endParaRPr>
          </a:p>
        </p:txBody>
      </p:sp>
      <p:sp>
        <p:nvSpPr>
          <p:cNvPr id="32826" name="Rectangle 61"/>
          <p:cNvSpPr>
            <a:spLocks noChangeArrowheads="1"/>
          </p:cNvSpPr>
          <p:nvPr/>
        </p:nvSpPr>
        <p:spPr bwMode="auto">
          <a:xfrm>
            <a:off x="1143000" y="1066800"/>
            <a:ext cx="30861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latin typeface="Myriad Pro" pitchFamily="34" charset="0"/>
              </a:rPr>
              <a:t>Cokie Buys Only Peanut Butter Cookies</a:t>
            </a:r>
            <a:endParaRPr lang="en-US" altLang="pt-PT" sz="1400" b="1">
              <a:latin typeface="Tahoma" panose="020B0604030504040204" pitchFamily="34" charset="0"/>
            </a:endParaRPr>
          </a:p>
        </p:txBody>
      </p:sp>
      <p:sp>
        <p:nvSpPr>
          <p:cNvPr id="32827" name="Rectangle 62"/>
          <p:cNvSpPr>
            <a:spLocks noChangeArrowheads="1"/>
          </p:cNvSpPr>
          <p:nvPr/>
        </p:nvSpPr>
        <p:spPr bwMode="auto">
          <a:xfrm>
            <a:off x="5465763" y="1063625"/>
            <a:ext cx="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sz="1400">
              <a:latin typeface="Tahoma" panose="020B0604030504040204" pitchFamily="34" charset="0"/>
            </a:endParaRPr>
          </a:p>
        </p:txBody>
      </p:sp>
      <p:sp>
        <p:nvSpPr>
          <p:cNvPr id="32828" name="Rectangle 63"/>
          <p:cNvSpPr>
            <a:spLocks noChangeArrowheads="1"/>
          </p:cNvSpPr>
          <p:nvPr/>
        </p:nvSpPr>
        <p:spPr bwMode="auto">
          <a:xfrm>
            <a:off x="5181600" y="1066800"/>
            <a:ext cx="217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latin typeface="Myriad Pro" pitchFamily="34" charset="0"/>
              </a:rPr>
              <a:t>(b)</a:t>
            </a:r>
            <a:endParaRPr lang="en-US" altLang="pt-PT" sz="1400" b="1">
              <a:latin typeface="Tahoma" panose="020B0604030504040204" pitchFamily="34" charset="0"/>
            </a:endParaRPr>
          </a:p>
        </p:txBody>
      </p:sp>
      <p:sp>
        <p:nvSpPr>
          <p:cNvPr id="32829" name="Rectangle 65"/>
          <p:cNvSpPr>
            <a:spLocks noChangeArrowheads="1"/>
          </p:cNvSpPr>
          <p:nvPr/>
        </p:nvSpPr>
        <p:spPr bwMode="auto">
          <a:xfrm>
            <a:off x="5486400" y="1066800"/>
            <a:ext cx="31861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latin typeface="Myriad Pro" pitchFamily="34" charset="0"/>
              </a:rPr>
              <a:t>Cokie Buys Only Chocolate Chip Cookies</a:t>
            </a:r>
            <a:endParaRPr lang="en-US" altLang="pt-PT" sz="1400" b="1">
              <a:latin typeface="Tahoma" panose="020B0604030504040204" pitchFamily="34" charset="0"/>
            </a:endParaRPr>
          </a:p>
        </p:txBody>
      </p:sp>
      <p:sp>
        <p:nvSpPr>
          <p:cNvPr id="32830" name="Line 66"/>
          <p:cNvSpPr>
            <a:spLocks noChangeShapeType="1"/>
          </p:cNvSpPr>
          <p:nvPr/>
        </p:nvSpPr>
        <p:spPr bwMode="auto">
          <a:xfrm>
            <a:off x="1209675" y="2530475"/>
            <a:ext cx="2379663" cy="2222500"/>
          </a:xfrm>
          <a:prstGeom prst="line">
            <a:avLst/>
          </a:prstGeom>
          <a:noFill/>
          <a:ln w="33338">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1" name="Line 67"/>
          <p:cNvSpPr>
            <a:spLocks noChangeShapeType="1"/>
          </p:cNvSpPr>
          <p:nvPr/>
        </p:nvSpPr>
        <p:spPr bwMode="auto">
          <a:xfrm>
            <a:off x="1236663" y="2109788"/>
            <a:ext cx="2867025" cy="2681287"/>
          </a:xfrm>
          <a:prstGeom prst="line">
            <a:avLst/>
          </a:prstGeom>
          <a:noFill/>
          <a:ln w="33338">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2" name="Line 68"/>
          <p:cNvSpPr>
            <a:spLocks noChangeShapeType="1"/>
          </p:cNvSpPr>
          <p:nvPr/>
        </p:nvSpPr>
        <p:spPr bwMode="auto">
          <a:xfrm>
            <a:off x="1236663" y="2109788"/>
            <a:ext cx="2370137" cy="2660650"/>
          </a:xfrm>
          <a:prstGeom prst="line">
            <a:avLst/>
          </a:prstGeom>
          <a:noFill/>
          <a:ln w="33338">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3" name="Freeform 69"/>
          <p:cNvSpPr>
            <a:spLocks/>
          </p:cNvSpPr>
          <p:nvPr/>
        </p:nvSpPr>
        <p:spPr bwMode="auto">
          <a:xfrm>
            <a:off x="1236663" y="1366838"/>
            <a:ext cx="3022600" cy="3386137"/>
          </a:xfrm>
          <a:custGeom>
            <a:avLst/>
            <a:gdLst>
              <a:gd name="T0" fmla="*/ 2147483647 w 1904"/>
              <a:gd name="T1" fmla="*/ 2147483647 h 2133"/>
              <a:gd name="T2" fmla="*/ 0 w 1904"/>
              <a:gd name="T3" fmla="*/ 2147483647 h 2133"/>
              <a:gd name="T4" fmla="*/ 0 w 1904"/>
              <a:gd name="T5" fmla="*/ 0 h 2133"/>
              <a:gd name="T6" fmla="*/ 0 60000 65536"/>
              <a:gd name="T7" fmla="*/ 0 60000 65536"/>
              <a:gd name="T8" fmla="*/ 0 60000 65536"/>
              <a:gd name="T9" fmla="*/ 0 w 1904"/>
              <a:gd name="T10" fmla="*/ 0 h 2133"/>
              <a:gd name="T11" fmla="*/ 1904 w 1904"/>
              <a:gd name="T12" fmla="*/ 2133 h 2133"/>
            </a:gdLst>
            <a:ahLst/>
            <a:cxnLst>
              <a:cxn ang="T6">
                <a:pos x="T0" y="T1"/>
              </a:cxn>
              <a:cxn ang="T7">
                <a:pos x="T2" y="T3"/>
              </a:cxn>
              <a:cxn ang="T8">
                <a:pos x="T4" y="T5"/>
              </a:cxn>
            </a:cxnLst>
            <a:rect l="T9" t="T10" r="T11" b="T12"/>
            <a:pathLst>
              <a:path w="1904" h="2133">
                <a:moveTo>
                  <a:pt x="1904" y="2133"/>
                </a:moveTo>
                <a:lnTo>
                  <a:pt x="0" y="2133"/>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2834" name="Oval 70"/>
          <p:cNvSpPr>
            <a:spLocks noChangeArrowheads="1"/>
          </p:cNvSpPr>
          <p:nvPr/>
        </p:nvSpPr>
        <p:spPr bwMode="auto">
          <a:xfrm>
            <a:off x="1193800" y="2066925"/>
            <a:ext cx="85725"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32835" name="Line 71"/>
          <p:cNvSpPr>
            <a:spLocks noChangeShapeType="1"/>
          </p:cNvSpPr>
          <p:nvPr/>
        </p:nvSpPr>
        <p:spPr bwMode="auto">
          <a:xfrm>
            <a:off x="5591175" y="2551113"/>
            <a:ext cx="2309813" cy="2214562"/>
          </a:xfrm>
          <a:prstGeom prst="line">
            <a:avLst/>
          </a:prstGeom>
          <a:noFill/>
          <a:ln w="33338">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6" name="Line 72"/>
          <p:cNvSpPr>
            <a:spLocks noChangeShapeType="1"/>
          </p:cNvSpPr>
          <p:nvPr/>
        </p:nvSpPr>
        <p:spPr bwMode="auto">
          <a:xfrm>
            <a:off x="5570538" y="2089150"/>
            <a:ext cx="2776537" cy="2663825"/>
          </a:xfrm>
          <a:prstGeom prst="line">
            <a:avLst/>
          </a:prstGeom>
          <a:noFill/>
          <a:ln w="33338">
            <a:solidFill>
              <a:srgbClr val="64C29C"/>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7" name="Line 73"/>
          <p:cNvSpPr>
            <a:spLocks noChangeShapeType="1"/>
          </p:cNvSpPr>
          <p:nvPr/>
        </p:nvSpPr>
        <p:spPr bwMode="auto">
          <a:xfrm>
            <a:off x="5565775" y="2533650"/>
            <a:ext cx="2781300" cy="2219325"/>
          </a:xfrm>
          <a:prstGeom prst="line">
            <a:avLst/>
          </a:prstGeom>
          <a:noFill/>
          <a:ln w="33338">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2838" name="Freeform 74"/>
          <p:cNvSpPr>
            <a:spLocks/>
          </p:cNvSpPr>
          <p:nvPr/>
        </p:nvSpPr>
        <p:spPr bwMode="auto">
          <a:xfrm>
            <a:off x="5591175" y="1366838"/>
            <a:ext cx="3024188" cy="3386137"/>
          </a:xfrm>
          <a:custGeom>
            <a:avLst/>
            <a:gdLst>
              <a:gd name="T0" fmla="*/ 2147483647 w 1905"/>
              <a:gd name="T1" fmla="*/ 2147483647 h 2133"/>
              <a:gd name="T2" fmla="*/ 0 w 1905"/>
              <a:gd name="T3" fmla="*/ 2147483647 h 2133"/>
              <a:gd name="T4" fmla="*/ 0 w 1905"/>
              <a:gd name="T5" fmla="*/ 0 h 2133"/>
              <a:gd name="T6" fmla="*/ 0 60000 65536"/>
              <a:gd name="T7" fmla="*/ 0 60000 65536"/>
              <a:gd name="T8" fmla="*/ 0 60000 65536"/>
              <a:gd name="T9" fmla="*/ 0 w 1905"/>
              <a:gd name="T10" fmla="*/ 0 h 2133"/>
              <a:gd name="T11" fmla="*/ 1905 w 1905"/>
              <a:gd name="T12" fmla="*/ 2133 h 2133"/>
            </a:gdLst>
            <a:ahLst/>
            <a:cxnLst>
              <a:cxn ang="T6">
                <a:pos x="T0" y="T1"/>
              </a:cxn>
              <a:cxn ang="T7">
                <a:pos x="T2" y="T3"/>
              </a:cxn>
              <a:cxn ang="T8">
                <a:pos x="T4" y="T5"/>
              </a:cxn>
            </a:cxnLst>
            <a:rect l="T9" t="T10" r="T11" b="T12"/>
            <a:pathLst>
              <a:path w="1905" h="2133">
                <a:moveTo>
                  <a:pt x="1905" y="2133"/>
                </a:moveTo>
                <a:lnTo>
                  <a:pt x="0" y="2133"/>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2839" name="Oval 75"/>
          <p:cNvSpPr>
            <a:spLocks noChangeArrowheads="1"/>
          </p:cNvSpPr>
          <p:nvPr/>
        </p:nvSpPr>
        <p:spPr bwMode="auto">
          <a:xfrm>
            <a:off x="8302625" y="4708525"/>
            <a:ext cx="87313"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32840" name="Rectangle 76"/>
          <p:cNvSpPr>
            <a:spLocks noChangeArrowheads="1"/>
          </p:cNvSpPr>
          <p:nvPr/>
        </p:nvSpPr>
        <p:spPr bwMode="auto">
          <a:xfrm>
            <a:off x="7239000" y="5010150"/>
            <a:ext cx="1371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r>
              <a:rPr lang="en-US" altLang="pt-PT" sz="1400">
                <a:solidFill>
                  <a:srgbClr val="000000"/>
                </a:solidFill>
                <a:latin typeface="Myriad Pro" pitchFamily="34" charset="0"/>
              </a:rPr>
              <a:t>Quantity of chocolate chip cookies</a:t>
            </a:r>
            <a:endParaRPr lang="en-US" altLang="pt-PT" sz="1400">
              <a:latin typeface="Tahoma" panose="020B0604030504040204" pitchFamily="34" charset="0"/>
            </a:endParaRPr>
          </a:p>
        </p:txBody>
      </p:sp>
      <p:sp>
        <p:nvSpPr>
          <p:cNvPr id="32841" name="Rectangle 77"/>
          <p:cNvSpPr>
            <a:spLocks noChangeArrowheads="1"/>
          </p:cNvSpPr>
          <p:nvPr/>
        </p:nvSpPr>
        <p:spPr bwMode="auto">
          <a:xfrm>
            <a:off x="4464050" y="1447800"/>
            <a:ext cx="9906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peanut butter cookies</a:t>
            </a:r>
            <a:endParaRPr lang="en-US" altLang="pt-PT" sz="1400">
              <a:latin typeface="Tahoma" panose="020B0604030504040204" pitchFamily="34" charset="0"/>
            </a:endParaRPr>
          </a:p>
        </p:txBody>
      </p:sp>
      <p:sp>
        <p:nvSpPr>
          <p:cNvPr id="32842" name="Rectangle 78"/>
          <p:cNvSpPr>
            <a:spLocks noChangeArrowheads="1"/>
          </p:cNvSpPr>
          <p:nvPr/>
        </p:nvSpPr>
        <p:spPr bwMode="auto">
          <a:xfrm>
            <a:off x="2851150" y="5010150"/>
            <a:ext cx="1371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r>
              <a:rPr lang="en-US" altLang="pt-PT" sz="1400">
                <a:solidFill>
                  <a:srgbClr val="000000"/>
                </a:solidFill>
                <a:latin typeface="Myriad Pro" pitchFamily="34" charset="0"/>
              </a:rPr>
              <a:t>Quantity of chocolate chip cookies</a:t>
            </a:r>
            <a:endParaRPr lang="en-US" altLang="pt-PT" sz="1400">
              <a:latin typeface="Tahoma" panose="020B0604030504040204" pitchFamily="34" charset="0"/>
            </a:endParaRPr>
          </a:p>
        </p:txBody>
      </p:sp>
      <p:sp>
        <p:nvSpPr>
          <p:cNvPr id="32843" name="Rectangle 79"/>
          <p:cNvSpPr>
            <a:spLocks noChangeArrowheads="1"/>
          </p:cNvSpPr>
          <p:nvPr/>
        </p:nvSpPr>
        <p:spPr bwMode="auto">
          <a:xfrm>
            <a:off x="76200" y="1447800"/>
            <a:ext cx="9906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300">
                <a:solidFill>
                  <a:srgbClr val="000000"/>
                </a:solidFill>
                <a:latin typeface="Myriad Pro" pitchFamily="34" charset="0"/>
              </a:rPr>
              <a:t>Quantity of peanut</a:t>
            </a:r>
            <a:br>
              <a:rPr lang="en-US" altLang="pt-PT" sz="1300">
                <a:solidFill>
                  <a:srgbClr val="000000"/>
                </a:solidFill>
                <a:latin typeface="Myriad Pro" pitchFamily="34" charset="0"/>
              </a:rPr>
            </a:br>
            <a:r>
              <a:rPr lang="en-US" altLang="pt-PT" sz="1300">
                <a:solidFill>
                  <a:srgbClr val="000000"/>
                </a:solidFill>
                <a:latin typeface="Myriad Pro" pitchFamily="34" charset="0"/>
              </a:rPr>
              <a:t>butter cookies</a:t>
            </a:r>
            <a:endParaRPr lang="en-US" altLang="pt-PT">
              <a:latin typeface="Tahoma" panose="020B0604030504040204" pitchFamily="34" charset="0"/>
            </a:endParaRPr>
          </a:p>
        </p:txBody>
      </p:sp>
      <p:sp>
        <p:nvSpPr>
          <p:cNvPr id="32844" name="Rectangle 11"/>
          <p:cNvSpPr>
            <a:spLocks noChangeArrowheads="1"/>
          </p:cNvSpPr>
          <p:nvPr/>
        </p:nvSpPr>
        <p:spPr bwMode="auto">
          <a:xfrm>
            <a:off x="381000" y="228600"/>
            <a:ext cx="876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3000" b="1">
                <a:solidFill>
                  <a:srgbClr val="993366"/>
                </a:solidFill>
              </a:rPr>
              <a:t>Consumer Choice Between Perfect Substitutes</a:t>
            </a:r>
          </a:p>
        </p:txBody>
      </p:sp>
      <p:sp>
        <p:nvSpPr>
          <p:cNvPr id="106506" name="Text Box 10"/>
          <p:cNvSpPr txBox="1">
            <a:spLocks noChangeArrowheads="1"/>
          </p:cNvSpPr>
          <p:nvPr/>
        </p:nvSpPr>
        <p:spPr bwMode="auto">
          <a:xfrm>
            <a:off x="0" y="5715000"/>
            <a:ext cx="9144000" cy="6762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a:t>When two goods are perfect substitutes, small price changes can lead to large changes in the consumption bundle.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0" y="1050925"/>
            <a:ext cx="9144000" cy="555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341313" indent="-341313" eaLnBrk="0" hangingPunct="0">
              <a:tabLst>
                <a:tab pos="1320800" algn="l"/>
              </a:tabLst>
              <a:defRPr sz="2000">
                <a:solidFill>
                  <a:schemeClr val="tx1"/>
                </a:solidFill>
                <a:latin typeface="Arial" panose="020B0604020202020204" pitchFamily="34" charset="0"/>
              </a:defRPr>
            </a:lvl1pPr>
            <a:lvl2pPr marL="742950" indent="-285750" eaLnBrk="0" hangingPunct="0">
              <a:tabLst>
                <a:tab pos="1320800" algn="l"/>
              </a:tabLst>
              <a:defRPr sz="2000">
                <a:solidFill>
                  <a:schemeClr val="tx1"/>
                </a:solidFill>
                <a:latin typeface="Arial" panose="020B0604020202020204" pitchFamily="34" charset="0"/>
              </a:defRPr>
            </a:lvl2pPr>
            <a:lvl3pPr marL="1143000" indent="-228600" eaLnBrk="0" hangingPunct="0">
              <a:tabLst>
                <a:tab pos="1320800" algn="l"/>
              </a:tabLst>
              <a:defRPr sz="2000">
                <a:solidFill>
                  <a:schemeClr val="tx1"/>
                </a:solidFill>
                <a:latin typeface="Arial" panose="020B0604020202020204" pitchFamily="34" charset="0"/>
              </a:defRPr>
            </a:lvl3pPr>
            <a:lvl4pPr marL="1600200" indent="-228600" eaLnBrk="0" hangingPunct="0">
              <a:tabLst>
                <a:tab pos="1320800" algn="l"/>
              </a:tabLst>
              <a:defRPr sz="2000">
                <a:solidFill>
                  <a:schemeClr val="tx1"/>
                </a:solidFill>
                <a:latin typeface="Arial" panose="020B0604020202020204" pitchFamily="34" charset="0"/>
              </a:defRPr>
            </a:lvl4pPr>
            <a:lvl5pPr marL="2057400" indent="-228600" eaLnBrk="0" hangingPunct="0">
              <a:tabLst>
                <a:tab pos="1320800" algn="l"/>
              </a:tabLst>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tabLst>
                <a:tab pos="1320800" algn="l"/>
              </a:tabLst>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tabLst>
                <a:tab pos="1320800" algn="l"/>
              </a:tabLst>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tabLst>
                <a:tab pos="1320800" algn="l"/>
              </a:tabLst>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tabLst>
                <a:tab pos="1320800" algn="l"/>
              </a:tabLst>
              <a:defRPr sz="2000">
                <a:solidFill>
                  <a:schemeClr val="tx1"/>
                </a:solidFill>
                <a:latin typeface="Arial" panose="020B0604020202020204" pitchFamily="34" charset="0"/>
              </a:defRPr>
            </a:lvl9pPr>
          </a:lstStyle>
          <a:p>
            <a:pPr eaLnBrk="1" hangingPunct="1">
              <a:lnSpc>
                <a:spcPct val="100000"/>
              </a:lnSpc>
              <a:spcBef>
                <a:spcPct val="20000"/>
              </a:spcBef>
              <a:buClr>
                <a:srgbClr val="993366"/>
              </a:buClr>
              <a:buSzTx/>
              <a:buFont typeface="Wingdings" panose="05000000000000000000" pitchFamily="2" charset="2"/>
              <a:buChar char="Ø"/>
            </a:pPr>
            <a:r>
              <a:rPr lang="en-US" altLang="pt-PT" sz="2800"/>
              <a:t>Why economists use indifference curves to illustrate a person’s preferences</a:t>
            </a:r>
          </a:p>
          <a:p>
            <a:pPr eaLnBrk="1" hangingPunct="1">
              <a:lnSpc>
                <a:spcPct val="100000"/>
              </a:lnSpc>
              <a:spcBef>
                <a:spcPct val="20000"/>
              </a:spcBef>
              <a:buClr>
                <a:srgbClr val="993366"/>
              </a:buClr>
              <a:buSzTx/>
              <a:buFont typeface="Wingdings" panose="05000000000000000000" pitchFamily="2" charset="2"/>
              <a:buChar char="Ø"/>
            </a:pPr>
            <a:r>
              <a:rPr lang="en-US" altLang="pt-PT" sz="2800"/>
              <a:t>The importance of the marginal rate of substitution, the rate at which a consumer is just willing to substitute one good for another</a:t>
            </a:r>
          </a:p>
          <a:p>
            <a:pPr eaLnBrk="1" hangingPunct="1">
              <a:lnSpc>
                <a:spcPct val="100000"/>
              </a:lnSpc>
              <a:spcBef>
                <a:spcPct val="20000"/>
              </a:spcBef>
              <a:buClr>
                <a:srgbClr val="993366"/>
              </a:buClr>
              <a:buSzTx/>
              <a:buFont typeface="Wingdings" panose="05000000000000000000" pitchFamily="2" charset="2"/>
              <a:buChar char="Ø"/>
            </a:pPr>
            <a:r>
              <a:rPr lang="en-US" altLang="pt-PT" sz="2800"/>
              <a:t>An alternative way of finding a consumer’s optimal consumption bundle using indifference curves and the budget line</a:t>
            </a:r>
          </a:p>
          <a:p>
            <a:pPr eaLnBrk="1" hangingPunct="1">
              <a:lnSpc>
                <a:spcPct val="100000"/>
              </a:lnSpc>
              <a:spcBef>
                <a:spcPct val="20000"/>
              </a:spcBef>
              <a:buClr>
                <a:srgbClr val="993366"/>
              </a:buClr>
              <a:buSzTx/>
              <a:buFont typeface="Wingdings" panose="05000000000000000000" pitchFamily="2" charset="2"/>
              <a:buChar char="Ø"/>
            </a:pPr>
            <a:r>
              <a:rPr lang="en-US" altLang="pt-PT" sz="2800"/>
              <a:t>How the shape of indifference curves helps determine whether goods are substitutes or complements</a:t>
            </a:r>
          </a:p>
          <a:p>
            <a:pPr eaLnBrk="1" hangingPunct="1">
              <a:lnSpc>
                <a:spcPct val="100000"/>
              </a:lnSpc>
              <a:spcBef>
                <a:spcPct val="20000"/>
              </a:spcBef>
              <a:buClr>
                <a:srgbClr val="993366"/>
              </a:buClr>
              <a:buSzTx/>
              <a:buFont typeface="Wingdings" panose="05000000000000000000" pitchFamily="2" charset="2"/>
              <a:buChar char="Ø"/>
            </a:pPr>
            <a:r>
              <a:rPr lang="en-US" altLang="pt-PT" sz="2800"/>
              <a:t>An in-depth understanding of income and substitution effects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Effect transition="in" filter="wipe(left)">
                                      <p:cBhvr>
                                        <p:cTn id="7" dur="500"/>
                                        <p:tgtEl>
                                          <p:spTgt spid="409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0964">
                                            <p:txEl>
                                              <p:pRg st="1" end="1"/>
                                            </p:txEl>
                                          </p:spTgt>
                                        </p:tgtEl>
                                        <p:attrNameLst>
                                          <p:attrName>style.visibility</p:attrName>
                                        </p:attrNameLst>
                                      </p:cBhvr>
                                      <p:to>
                                        <p:strVal val="visible"/>
                                      </p:to>
                                    </p:set>
                                    <p:animEffect transition="in" filter="wipe(left)">
                                      <p:cBhvr>
                                        <p:cTn id="12" dur="500"/>
                                        <p:tgtEl>
                                          <p:spTgt spid="4096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0964">
                                            <p:txEl>
                                              <p:pRg st="2" end="2"/>
                                            </p:txEl>
                                          </p:spTgt>
                                        </p:tgtEl>
                                        <p:attrNameLst>
                                          <p:attrName>style.visibility</p:attrName>
                                        </p:attrNameLst>
                                      </p:cBhvr>
                                      <p:to>
                                        <p:strVal val="visible"/>
                                      </p:to>
                                    </p:set>
                                    <p:animEffect transition="in" filter="wipe(left)">
                                      <p:cBhvr>
                                        <p:cTn id="17" dur="500"/>
                                        <p:tgtEl>
                                          <p:spTgt spid="4096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0964">
                                            <p:txEl>
                                              <p:pRg st="3" end="3"/>
                                            </p:txEl>
                                          </p:spTgt>
                                        </p:tgtEl>
                                        <p:attrNameLst>
                                          <p:attrName>style.visibility</p:attrName>
                                        </p:attrNameLst>
                                      </p:cBhvr>
                                      <p:to>
                                        <p:strVal val="visible"/>
                                      </p:to>
                                    </p:set>
                                    <p:animEffect transition="in" filter="wipe(left)">
                                      <p:cBhvr>
                                        <p:cTn id="22" dur="500"/>
                                        <p:tgtEl>
                                          <p:spTgt spid="4096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0964">
                                            <p:txEl>
                                              <p:pRg st="4" end="4"/>
                                            </p:txEl>
                                          </p:spTgt>
                                        </p:tgtEl>
                                        <p:attrNameLst>
                                          <p:attrName>style.visibility</p:attrName>
                                        </p:attrNameLst>
                                      </p:cBhvr>
                                      <p:to>
                                        <p:strVal val="visible"/>
                                      </p:to>
                                    </p:set>
                                    <p:animEffect transition="in" filter="wipe(left)">
                                      <p:cBhvr>
                                        <p:cTn id="27" dur="500"/>
                                        <p:tgtEl>
                                          <p:spTgt spid="409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3"/>
          <p:cNvSpPr>
            <a:spLocks noChangeAspect="1" noChangeArrowheads="1" noTextEdit="1"/>
          </p:cNvSpPr>
          <p:nvPr/>
        </p:nvSpPr>
        <p:spPr bwMode="auto">
          <a:xfrm>
            <a:off x="1600200" y="990600"/>
            <a:ext cx="6172200" cy="411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33795" name="Freeform 4"/>
          <p:cNvSpPr>
            <a:spLocks/>
          </p:cNvSpPr>
          <p:nvPr/>
        </p:nvSpPr>
        <p:spPr bwMode="auto">
          <a:xfrm>
            <a:off x="2997200" y="2592388"/>
            <a:ext cx="3006725" cy="1903412"/>
          </a:xfrm>
          <a:custGeom>
            <a:avLst/>
            <a:gdLst>
              <a:gd name="T0" fmla="*/ 0 w 1497"/>
              <a:gd name="T1" fmla="*/ 0 h 1106"/>
              <a:gd name="T2" fmla="*/ 0 w 1497"/>
              <a:gd name="T3" fmla="*/ 2147483647 h 1106"/>
              <a:gd name="T4" fmla="*/ 2147483647 w 1497"/>
              <a:gd name="T5" fmla="*/ 2147483647 h 1106"/>
              <a:gd name="T6" fmla="*/ 0 60000 65536"/>
              <a:gd name="T7" fmla="*/ 0 60000 65536"/>
              <a:gd name="T8" fmla="*/ 0 60000 65536"/>
              <a:gd name="T9" fmla="*/ 0 w 1497"/>
              <a:gd name="T10" fmla="*/ 0 h 1106"/>
              <a:gd name="T11" fmla="*/ 1497 w 1497"/>
              <a:gd name="T12" fmla="*/ 1106 h 1106"/>
            </a:gdLst>
            <a:ahLst/>
            <a:cxnLst>
              <a:cxn ang="T6">
                <a:pos x="T0" y="T1"/>
              </a:cxn>
              <a:cxn ang="T7">
                <a:pos x="T2" y="T3"/>
              </a:cxn>
              <a:cxn ang="T8">
                <a:pos x="T4" y="T5"/>
              </a:cxn>
            </a:cxnLst>
            <a:rect l="T9" t="T10" r="T11" b="T12"/>
            <a:pathLst>
              <a:path w="1497" h="1106">
                <a:moveTo>
                  <a:pt x="0" y="0"/>
                </a:moveTo>
                <a:lnTo>
                  <a:pt x="0" y="1106"/>
                </a:lnTo>
                <a:lnTo>
                  <a:pt x="1497" y="1106"/>
                </a:lnTo>
              </a:path>
            </a:pathLst>
          </a:custGeom>
          <a:noFill/>
          <a:ln w="38100"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3796" name="Freeform 5"/>
          <p:cNvSpPr>
            <a:spLocks/>
          </p:cNvSpPr>
          <p:nvPr/>
        </p:nvSpPr>
        <p:spPr bwMode="auto">
          <a:xfrm>
            <a:off x="3416300" y="2232025"/>
            <a:ext cx="3008313" cy="1901825"/>
          </a:xfrm>
          <a:custGeom>
            <a:avLst/>
            <a:gdLst>
              <a:gd name="T0" fmla="*/ 0 w 1497"/>
              <a:gd name="T1" fmla="*/ 0 h 1105"/>
              <a:gd name="T2" fmla="*/ 0 w 1497"/>
              <a:gd name="T3" fmla="*/ 2147483647 h 1105"/>
              <a:gd name="T4" fmla="*/ 2147483647 w 1497"/>
              <a:gd name="T5" fmla="*/ 2147483647 h 1105"/>
              <a:gd name="T6" fmla="*/ 0 60000 65536"/>
              <a:gd name="T7" fmla="*/ 0 60000 65536"/>
              <a:gd name="T8" fmla="*/ 0 60000 65536"/>
              <a:gd name="T9" fmla="*/ 0 w 1497"/>
              <a:gd name="T10" fmla="*/ 0 h 1105"/>
              <a:gd name="T11" fmla="*/ 1497 w 1497"/>
              <a:gd name="T12" fmla="*/ 1105 h 1105"/>
            </a:gdLst>
            <a:ahLst/>
            <a:cxnLst>
              <a:cxn ang="T6">
                <a:pos x="T0" y="T1"/>
              </a:cxn>
              <a:cxn ang="T7">
                <a:pos x="T2" y="T3"/>
              </a:cxn>
              <a:cxn ang="T8">
                <a:pos x="T4" y="T5"/>
              </a:cxn>
            </a:cxnLst>
            <a:rect l="T9" t="T10" r="T11" b="T12"/>
            <a:pathLst>
              <a:path w="1497" h="1105">
                <a:moveTo>
                  <a:pt x="0" y="0"/>
                </a:moveTo>
                <a:lnTo>
                  <a:pt x="0" y="1105"/>
                </a:lnTo>
                <a:lnTo>
                  <a:pt x="1497" y="1105"/>
                </a:lnTo>
              </a:path>
            </a:pathLst>
          </a:custGeom>
          <a:noFill/>
          <a:ln w="38100"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3797" name="Freeform 6"/>
          <p:cNvSpPr>
            <a:spLocks/>
          </p:cNvSpPr>
          <p:nvPr/>
        </p:nvSpPr>
        <p:spPr bwMode="auto">
          <a:xfrm>
            <a:off x="3838575" y="1871663"/>
            <a:ext cx="3008313" cy="1900237"/>
          </a:xfrm>
          <a:custGeom>
            <a:avLst/>
            <a:gdLst>
              <a:gd name="T0" fmla="*/ 0 w 1497"/>
              <a:gd name="T1" fmla="*/ 0 h 1105"/>
              <a:gd name="T2" fmla="*/ 0 w 1497"/>
              <a:gd name="T3" fmla="*/ 2147483647 h 1105"/>
              <a:gd name="T4" fmla="*/ 2147483647 w 1497"/>
              <a:gd name="T5" fmla="*/ 2147483647 h 1105"/>
              <a:gd name="T6" fmla="*/ 0 60000 65536"/>
              <a:gd name="T7" fmla="*/ 0 60000 65536"/>
              <a:gd name="T8" fmla="*/ 0 60000 65536"/>
              <a:gd name="T9" fmla="*/ 0 w 1497"/>
              <a:gd name="T10" fmla="*/ 0 h 1105"/>
              <a:gd name="T11" fmla="*/ 1497 w 1497"/>
              <a:gd name="T12" fmla="*/ 1105 h 1105"/>
            </a:gdLst>
            <a:ahLst/>
            <a:cxnLst>
              <a:cxn ang="T6">
                <a:pos x="T0" y="T1"/>
              </a:cxn>
              <a:cxn ang="T7">
                <a:pos x="T2" y="T3"/>
              </a:cxn>
              <a:cxn ang="T8">
                <a:pos x="T4" y="T5"/>
              </a:cxn>
            </a:cxnLst>
            <a:rect l="T9" t="T10" r="T11" b="T12"/>
            <a:pathLst>
              <a:path w="1497" h="1105">
                <a:moveTo>
                  <a:pt x="0" y="0"/>
                </a:moveTo>
                <a:lnTo>
                  <a:pt x="0" y="1105"/>
                </a:lnTo>
                <a:lnTo>
                  <a:pt x="1497" y="1105"/>
                </a:lnTo>
              </a:path>
            </a:pathLst>
          </a:custGeom>
          <a:noFill/>
          <a:ln w="38100"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3798" name="Freeform 7"/>
          <p:cNvSpPr>
            <a:spLocks/>
          </p:cNvSpPr>
          <p:nvPr/>
        </p:nvSpPr>
        <p:spPr bwMode="auto">
          <a:xfrm>
            <a:off x="4257675" y="1509713"/>
            <a:ext cx="3008313" cy="1903412"/>
          </a:xfrm>
          <a:custGeom>
            <a:avLst/>
            <a:gdLst>
              <a:gd name="T0" fmla="*/ 0 w 1497"/>
              <a:gd name="T1" fmla="*/ 0 h 1106"/>
              <a:gd name="T2" fmla="*/ 0 w 1497"/>
              <a:gd name="T3" fmla="*/ 2147483647 h 1106"/>
              <a:gd name="T4" fmla="*/ 2147483647 w 1497"/>
              <a:gd name="T5" fmla="*/ 2147483647 h 1106"/>
              <a:gd name="T6" fmla="*/ 0 60000 65536"/>
              <a:gd name="T7" fmla="*/ 0 60000 65536"/>
              <a:gd name="T8" fmla="*/ 0 60000 65536"/>
              <a:gd name="T9" fmla="*/ 0 w 1497"/>
              <a:gd name="T10" fmla="*/ 0 h 1106"/>
              <a:gd name="T11" fmla="*/ 1497 w 1497"/>
              <a:gd name="T12" fmla="*/ 1106 h 1106"/>
            </a:gdLst>
            <a:ahLst/>
            <a:cxnLst>
              <a:cxn ang="T6">
                <a:pos x="T0" y="T1"/>
              </a:cxn>
              <a:cxn ang="T7">
                <a:pos x="T2" y="T3"/>
              </a:cxn>
              <a:cxn ang="T8">
                <a:pos x="T4" y="T5"/>
              </a:cxn>
            </a:cxnLst>
            <a:rect l="T9" t="T10" r="T11" b="T12"/>
            <a:pathLst>
              <a:path w="1497" h="1106">
                <a:moveTo>
                  <a:pt x="0" y="0"/>
                </a:moveTo>
                <a:lnTo>
                  <a:pt x="0" y="1106"/>
                </a:lnTo>
                <a:lnTo>
                  <a:pt x="1497" y="1106"/>
                </a:lnTo>
              </a:path>
            </a:pathLst>
          </a:custGeom>
          <a:noFill/>
          <a:ln w="38100"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33799" name="Rectangle 8"/>
          <p:cNvSpPr>
            <a:spLocks noChangeArrowheads="1"/>
          </p:cNvSpPr>
          <p:nvPr/>
        </p:nvSpPr>
        <p:spPr bwMode="auto">
          <a:xfrm>
            <a:off x="2941638" y="48847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3800" name="Rectangle 9"/>
          <p:cNvSpPr>
            <a:spLocks noChangeArrowheads="1"/>
          </p:cNvSpPr>
          <p:nvPr/>
        </p:nvSpPr>
        <p:spPr bwMode="auto">
          <a:xfrm>
            <a:off x="2359025" y="48847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33801" name="Rectangle 10"/>
          <p:cNvSpPr>
            <a:spLocks noChangeArrowheads="1"/>
          </p:cNvSpPr>
          <p:nvPr/>
        </p:nvSpPr>
        <p:spPr bwMode="auto">
          <a:xfrm>
            <a:off x="3363913" y="48847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3802" name="Rectangle 11"/>
          <p:cNvSpPr>
            <a:spLocks noChangeArrowheads="1"/>
          </p:cNvSpPr>
          <p:nvPr/>
        </p:nvSpPr>
        <p:spPr bwMode="auto">
          <a:xfrm>
            <a:off x="4206875" y="4884738"/>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3803" name="Rectangle 12"/>
          <p:cNvSpPr>
            <a:spLocks noChangeArrowheads="1"/>
          </p:cNvSpPr>
          <p:nvPr/>
        </p:nvSpPr>
        <p:spPr bwMode="auto">
          <a:xfrm>
            <a:off x="4627563" y="4884738"/>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33804" name="Rectangle 13"/>
          <p:cNvSpPr>
            <a:spLocks noChangeArrowheads="1"/>
          </p:cNvSpPr>
          <p:nvPr/>
        </p:nvSpPr>
        <p:spPr bwMode="auto">
          <a:xfrm>
            <a:off x="3784600" y="48847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33805" name="Rectangle 14"/>
          <p:cNvSpPr>
            <a:spLocks noChangeArrowheads="1"/>
          </p:cNvSpPr>
          <p:nvPr/>
        </p:nvSpPr>
        <p:spPr bwMode="auto">
          <a:xfrm>
            <a:off x="2359025" y="29352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33806" name="Rectangle 15"/>
          <p:cNvSpPr>
            <a:spLocks noChangeArrowheads="1"/>
          </p:cNvSpPr>
          <p:nvPr/>
        </p:nvSpPr>
        <p:spPr bwMode="auto">
          <a:xfrm>
            <a:off x="2359025" y="3295650"/>
            <a:ext cx="90488"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3807" name="Rectangle 16"/>
          <p:cNvSpPr>
            <a:spLocks noChangeArrowheads="1"/>
          </p:cNvSpPr>
          <p:nvPr/>
        </p:nvSpPr>
        <p:spPr bwMode="auto">
          <a:xfrm>
            <a:off x="2359025" y="36560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33808" name="Rectangle 17"/>
          <p:cNvSpPr>
            <a:spLocks noChangeArrowheads="1"/>
          </p:cNvSpPr>
          <p:nvPr/>
        </p:nvSpPr>
        <p:spPr bwMode="auto">
          <a:xfrm>
            <a:off x="2359025" y="4016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3809" name="Rectangle 18"/>
          <p:cNvSpPr>
            <a:spLocks noChangeArrowheads="1"/>
          </p:cNvSpPr>
          <p:nvPr/>
        </p:nvSpPr>
        <p:spPr bwMode="auto">
          <a:xfrm>
            <a:off x="2359025" y="43783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3810" name="Rectangle 19"/>
          <p:cNvSpPr>
            <a:spLocks noChangeArrowheads="1"/>
          </p:cNvSpPr>
          <p:nvPr/>
        </p:nvSpPr>
        <p:spPr bwMode="auto">
          <a:xfrm>
            <a:off x="5959475" y="5011738"/>
            <a:ext cx="14319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cookies</a:t>
            </a:r>
            <a:endParaRPr lang="en-US" altLang="pt-PT" sz="1400">
              <a:latin typeface="Tahoma" panose="020B0604030504040204" pitchFamily="34" charset="0"/>
            </a:endParaRPr>
          </a:p>
        </p:txBody>
      </p:sp>
      <p:sp>
        <p:nvSpPr>
          <p:cNvPr id="33811" name="Rectangle 20"/>
          <p:cNvSpPr>
            <a:spLocks noChangeArrowheads="1"/>
          </p:cNvSpPr>
          <p:nvPr/>
        </p:nvSpPr>
        <p:spPr bwMode="auto">
          <a:xfrm>
            <a:off x="1622425" y="996950"/>
            <a:ext cx="84613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milk (glasses)</a:t>
            </a:r>
            <a:endParaRPr lang="en-US" altLang="pt-PT" sz="1400">
              <a:latin typeface="Tahoma" panose="020B0604030504040204" pitchFamily="34" charset="0"/>
            </a:endParaRPr>
          </a:p>
        </p:txBody>
      </p:sp>
      <p:sp>
        <p:nvSpPr>
          <p:cNvPr id="585749" name="Line 21"/>
          <p:cNvSpPr>
            <a:spLocks noChangeShapeType="1"/>
          </p:cNvSpPr>
          <p:nvPr/>
        </p:nvSpPr>
        <p:spPr bwMode="auto">
          <a:xfrm>
            <a:off x="2538413" y="1938338"/>
            <a:ext cx="3441700" cy="2941637"/>
          </a:xfrm>
          <a:prstGeom prst="line">
            <a:avLst/>
          </a:prstGeom>
          <a:noFill/>
          <a:ln w="38100">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5750" name="Rectangle 22"/>
          <p:cNvSpPr>
            <a:spLocks noChangeArrowheads="1"/>
          </p:cNvSpPr>
          <p:nvPr/>
        </p:nvSpPr>
        <p:spPr bwMode="auto">
          <a:xfrm>
            <a:off x="6026150" y="46101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33814" name="Rectangle 23"/>
          <p:cNvSpPr>
            <a:spLocks noChangeArrowheads="1"/>
          </p:cNvSpPr>
          <p:nvPr/>
        </p:nvSpPr>
        <p:spPr bwMode="auto">
          <a:xfrm>
            <a:off x="6502400" y="4008438"/>
            <a:ext cx="428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3815" name="Rectangle 24"/>
          <p:cNvSpPr>
            <a:spLocks noChangeArrowheads="1"/>
          </p:cNvSpPr>
          <p:nvPr/>
        </p:nvSpPr>
        <p:spPr bwMode="auto">
          <a:xfrm>
            <a:off x="6591300" y="410686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33816" name="Rectangle 25"/>
          <p:cNvSpPr>
            <a:spLocks noChangeArrowheads="1"/>
          </p:cNvSpPr>
          <p:nvPr/>
        </p:nvSpPr>
        <p:spPr bwMode="auto">
          <a:xfrm>
            <a:off x="4378325" y="2792413"/>
            <a:ext cx="109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33817" name="Rectangle 26"/>
          <p:cNvSpPr>
            <a:spLocks noChangeArrowheads="1"/>
          </p:cNvSpPr>
          <p:nvPr/>
        </p:nvSpPr>
        <p:spPr bwMode="auto">
          <a:xfrm>
            <a:off x="4762500" y="3130550"/>
            <a:ext cx="1031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33818" name="Rectangle 27"/>
          <p:cNvSpPr>
            <a:spLocks noChangeArrowheads="1"/>
          </p:cNvSpPr>
          <p:nvPr/>
        </p:nvSpPr>
        <p:spPr bwMode="auto">
          <a:xfrm>
            <a:off x="4346575" y="3125788"/>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33819" name="Line 28"/>
          <p:cNvSpPr>
            <a:spLocks noChangeShapeType="1"/>
          </p:cNvSpPr>
          <p:nvPr/>
        </p:nvSpPr>
        <p:spPr bwMode="auto">
          <a:xfrm>
            <a:off x="4679950" y="4730750"/>
            <a:ext cx="0" cy="1238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0" name="Line 29"/>
          <p:cNvSpPr>
            <a:spLocks noChangeShapeType="1"/>
          </p:cNvSpPr>
          <p:nvPr/>
        </p:nvSpPr>
        <p:spPr bwMode="auto">
          <a:xfrm>
            <a:off x="3416300" y="4730750"/>
            <a:ext cx="0" cy="1238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1" name="Line 30"/>
          <p:cNvSpPr>
            <a:spLocks noChangeShapeType="1"/>
          </p:cNvSpPr>
          <p:nvPr/>
        </p:nvSpPr>
        <p:spPr bwMode="auto">
          <a:xfrm>
            <a:off x="2997200" y="4730750"/>
            <a:ext cx="0" cy="1238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2" name="Line 31"/>
          <p:cNvSpPr>
            <a:spLocks noChangeShapeType="1"/>
          </p:cNvSpPr>
          <p:nvPr/>
        </p:nvSpPr>
        <p:spPr bwMode="auto">
          <a:xfrm>
            <a:off x="3838575" y="4730750"/>
            <a:ext cx="0" cy="1238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3" name="Line 32"/>
          <p:cNvSpPr>
            <a:spLocks noChangeShapeType="1"/>
          </p:cNvSpPr>
          <p:nvPr/>
        </p:nvSpPr>
        <p:spPr bwMode="auto">
          <a:xfrm>
            <a:off x="4257675" y="4730750"/>
            <a:ext cx="0" cy="12382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4" name="Line 33"/>
          <p:cNvSpPr>
            <a:spLocks noChangeShapeType="1"/>
          </p:cNvSpPr>
          <p:nvPr/>
        </p:nvSpPr>
        <p:spPr bwMode="auto">
          <a:xfrm>
            <a:off x="2574925" y="3413125"/>
            <a:ext cx="144463"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5" name="Line 34"/>
          <p:cNvSpPr>
            <a:spLocks noChangeShapeType="1"/>
          </p:cNvSpPr>
          <p:nvPr/>
        </p:nvSpPr>
        <p:spPr bwMode="auto">
          <a:xfrm>
            <a:off x="2574925" y="4495800"/>
            <a:ext cx="144463"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6" name="Line 35"/>
          <p:cNvSpPr>
            <a:spLocks noChangeShapeType="1"/>
          </p:cNvSpPr>
          <p:nvPr/>
        </p:nvSpPr>
        <p:spPr bwMode="auto">
          <a:xfrm>
            <a:off x="2574925" y="4133850"/>
            <a:ext cx="144463"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7" name="Line 36"/>
          <p:cNvSpPr>
            <a:spLocks noChangeShapeType="1"/>
          </p:cNvSpPr>
          <p:nvPr/>
        </p:nvSpPr>
        <p:spPr bwMode="auto">
          <a:xfrm>
            <a:off x="2574925" y="3771900"/>
            <a:ext cx="144463"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8" name="Line 37"/>
          <p:cNvSpPr>
            <a:spLocks noChangeShapeType="1"/>
          </p:cNvSpPr>
          <p:nvPr/>
        </p:nvSpPr>
        <p:spPr bwMode="auto">
          <a:xfrm>
            <a:off x="2574925" y="3051175"/>
            <a:ext cx="144463" cy="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33829" name="Rectangle 38"/>
          <p:cNvSpPr>
            <a:spLocks noChangeArrowheads="1"/>
          </p:cNvSpPr>
          <p:nvPr/>
        </p:nvSpPr>
        <p:spPr bwMode="auto">
          <a:xfrm>
            <a:off x="6080125" y="4362450"/>
            <a:ext cx="44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3830" name="Rectangle 39"/>
          <p:cNvSpPr>
            <a:spLocks noChangeArrowheads="1"/>
          </p:cNvSpPr>
          <p:nvPr/>
        </p:nvSpPr>
        <p:spPr bwMode="auto">
          <a:xfrm>
            <a:off x="6170613" y="44608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33831" name="Rectangle 40"/>
          <p:cNvSpPr>
            <a:spLocks noChangeArrowheads="1"/>
          </p:cNvSpPr>
          <p:nvPr/>
        </p:nvSpPr>
        <p:spPr bwMode="auto">
          <a:xfrm>
            <a:off x="7343775" y="3286125"/>
            <a:ext cx="428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3832" name="Rectangle 41"/>
          <p:cNvSpPr>
            <a:spLocks noChangeArrowheads="1"/>
          </p:cNvSpPr>
          <p:nvPr/>
        </p:nvSpPr>
        <p:spPr bwMode="auto">
          <a:xfrm>
            <a:off x="7432675" y="338296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33833" name="Rectangle 42"/>
          <p:cNvSpPr>
            <a:spLocks noChangeArrowheads="1"/>
          </p:cNvSpPr>
          <p:nvPr/>
        </p:nvSpPr>
        <p:spPr bwMode="auto">
          <a:xfrm>
            <a:off x="6924675" y="3646488"/>
            <a:ext cx="44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33834" name="Rectangle 43"/>
          <p:cNvSpPr>
            <a:spLocks noChangeArrowheads="1"/>
          </p:cNvSpPr>
          <p:nvPr/>
        </p:nvSpPr>
        <p:spPr bwMode="auto">
          <a:xfrm>
            <a:off x="7013575" y="37449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33835" name="Oval 44"/>
          <p:cNvSpPr>
            <a:spLocks noChangeArrowheads="1"/>
          </p:cNvSpPr>
          <p:nvPr/>
        </p:nvSpPr>
        <p:spPr bwMode="auto">
          <a:xfrm>
            <a:off x="4197350" y="3360738"/>
            <a:ext cx="120650" cy="1031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33836" name="Oval 45"/>
          <p:cNvSpPr>
            <a:spLocks noChangeArrowheads="1"/>
          </p:cNvSpPr>
          <p:nvPr/>
        </p:nvSpPr>
        <p:spPr bwMode="auto">
          <a:xfrm>
            <a:off x="4619625" y="3360738"/>
            <a:ext cx="120650" cy="1031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33837" name="Oval 46"/>
          <p:cNvSpPr>
            <a:spLocks noChangeArrowheads="1"/>
          </p:cNvSpPr>
          <p:nvPr/>
        </p:nvSpPr>
        <p:spPr bwMode="auto">
          <a:xfrm>
            <a:off x="4197350" y="3000375"/>
            <a:ext cx="120650" cy="1031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33838" name="Freeform 47"/>
          <p:cNvSpPr>
            <a:spLocks/>
          </p:cNvSpPr>
          <p:nvPr/>
        </p:nvSpPr>
        <p:spPr bwMode="auto">
          <a:xfrm>
            <a:off x="2574925" y="1022350"/>
            <a:ext cx="5197475" cy="3832225"/>
          </a:xfrm>
          <a:custGeom>
            <a:avLst/>
            <a:gdLst>
              <a:gd name="T0" fmla="*/ 2147483647 w 2587"/>
              <a:gd name="T1" fmla="*/ 2147483647 h 2228"/>
              <a:gd name="T2" fmla="*/ 0 w 2587"/>
              <a:gd name="T3" fmla="*/ 2147483647 h 2228"/>
              <a:gd name="T4" fmla="*/ 0 w 2587"/>
              <a:gd name="T5" fmla="*/ 0 h 2228"/>
              <a:gd name="T6" fmla="*/ 0 60000 65536"/>
              <a:gd name="T7" fmla="*/ 0 60000 65536"/>
              <a:gd name="T8" fmla="*/ 0 60000 65536"/>
              <a:gd name="T9" fmla="*/ 0 w 2587"/>
              <a:gd name="T10" fmla="*/ 0 h 2228"/>
              <a:gd name="T11" fmla="*/ 2587 w 2587"/>
              <a:gd name="T12" fmla="*/ 2228 h 2228"/>
            </a:gdLst>
            <a:ahLst/>
            <a:cxnLst>
              <a:cxn ang="T6">
                <a:pos x="T0" y="T1"/>
              </a:cxn>
              <a:cxn ang="T7">
                <a:pos x="T2" y="T3"/>
              </a:cxn>
              <a:cxn ang="T8">
                <a:pos x="T4" y="T5"/>
              </a:cxn>
            </a:cxnLst>
            <a:rect l="T9" t="T10" r="T11" b="T12"/>
            <a:pathLst>
              <a:path w="2587" h="2228">
                <a:moveTo>
                  <a:pt x="2587" y="2228"/>
                </a:moveTo>
                <a:lnTo>
                  <a:pt x="0" y="2228"/>
                </a:lnTo>
                <a:lnTo>
                  <a:pt x="0" y="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cxnSp>
        <p:nvCxnSpPr>
          <p:cNvPr id="33839" name="Straight Connector 86"/>
          <p:cNvCxnSpPr>
            <a:cxnSpLocks noChangeShapeType="1"/>
          </p:cNvCxnSpPr>
          <p:nvPr/>
        </p:nvCxnSpPr>
        <p:spPr bwMode="auto">
          <a:xfrm>
            <a:off x="2660650" y="3408363"/>
            <a:ext cx="152400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0" name="Straight Connector 86"/>
          <p:cNvCxnSpPr>
            <a:cxnSpLocks noChangeShapeType="1"/>
          </p:cNvCxnSpPr>
          <p:nvPr/>
        </p:nvCxnSpPr>
        <p:spPr bwMode="auto">
          <a:xfrm>
            <a:off x="4246563" y="3449638"/>
            <a:ext cx="0" cy="12509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1" name="Straight Connector 86"/>
          <p:cNvCxnSpPr>
            <a:cxnSpLocks noChangeShapeType="1"/>
          </p:cNvCxnSpPr>
          <p:nvPr/>
        </p:nvCxnSpPr>
        <p:spPr bwMode="auto">
          <a:xfrm>
            <a:off x="4686300" y="3460750"/>
            <a:ext cx="0" cy="12509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2" name="Straight Connector 86"/>
          <p:cNvCxnSpPr>
            <a:cxnSpLocks noChangeShapeType="1"/>
          </p:cNvCxnSpPr>
          <p:nvPr/>
        </p:nvCxnSpPr>
        <p:spPr bwMode="auto">
          <a:xfrm>
            <a:off x="2757488" y="3048000"/>
            <a:ext cx="1446212"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3" name="Straight Connector 86"/>
          <p:cNvCxnSpPr>
            <a:cxnSpLocks noChangeShapeType="1"/>
          </p:cNvCxnSpPr>
          <p:nvPr/>
        </p:nvCxnSpPr>
        <p:spPr bwMode="auto">
          <a:xfrm>
            <a:off x="2660650" y="3770313"/>
            <a:ext cx="115570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4" name="Straight Connector 86"/>
          <p:cNvCxnSpPr>
            <a:cxnSpLocks noChangeShapeType="1"/>
          </p:cNvCxnSpPr>
          <p:nvPr/>
        </p:nvCxnSpPr>
        <p:spPr bwMode="auto">
          <a:xfrm>
            <a:off x="3830638" y="3811588"/>
            <a:ext cx="0" cy="9715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5" name="Straight Connector 86"/>
          <p:cNvCxnSpPr>
            <a:cxnSpLocks noChangeShapeType="1"/>
          </p:cNvCxnSpPr>
          <p:nvPr/>
        </p:nvCxnSpPr>
        <p:spPr bwMode="auto">
          <a:xfrm>
            <a:off x="2660650" y="4141788"/>
            <a:ext cx="74612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6" name="Straight Connector 86"/>
          <p:cNvCxnSpPr>
            <a:cxnSpLocks noChangeShapeType="1"/>
          </p:cNvCxnSpPr>
          <p:nvPr/>
        </p:nvCxnSpPr>
        <p:spPr bwMode="auto">
          <a:xfrm>
            <a:off x="3421063" y="4183063"/>
            <a:ext cx="0" cy="600075"/>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7" name="Straight Connector 86"/>
          <p:cNvCxnSpPr>
            <a:cxnSpLocks noChangeShapeType="1"/>
          </p:cNvCxnSpPr>
          <p:nvPr/>
        </p:nvCxnSpPr>
        <p:spPr bwMode="auto">
          <a:xfrm>
            <a:off x="2722563" y="4494213"/>
            <a:ext cx="22860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3848" name="Straight Connector 86"/>
          <p:cNvCxnSpPr>
            <a:cxnSpLocks noChangeShapeType="1"/>
          </p:cNvCxnSpPr>
          <p:nvPr/>
        </p:nvCxnSpPr>
        <p:spPr bwMode="auto">
          <a:xfrm>
            <a:off x="2998788" y="4535488"/>
            <a:ext cx="0" cy="2476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33849" name="Rectangle 2"/>
          <p:cNvSpPr>
            <a:spLocks noRot="1" noChangeArrowheads="1"/>
          </p:cNvSpPr>
          <p:nvPr/>
        </p:nvSpPr>
        <p:spPr bwMode="auto">
          <a:xfrm>
            <a:off x="381000" y="76200"/>
            <a:ext cx="78486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Perfect Complements</a:t>
            </a:r>
          </a:p>
        </p:txBody>
      </p:sp>
      <p:sp>
        <p:nvSpPr>
          <p:cNvPr id="107531" name="Text Box 11"/>
          <p:cNvSpPr txBox="1">
            <a:spLocks noChangeArrowheads="1"/>
          </p:cNvSpPr>
          <p:nvPr/>
        </p:nvSpPr>
        <p:spPr bwMode="auto">
          <a:xfrm>
            <a:off x="228600" y="5410200"/>
            <a:ext cx="8534400" cy="9683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a:t>Two goods are </a:t>
            </a:r>
            <a:r>
              <a:rPr lang="en-US" altLang="pt-PT" sz="2400" b="1"/>
              <a:t>perfect complements </a:t>
            </a:r>
            <a:r>
              <a:rPr lang="en-US" altLang="pt-PT" sz="2400"/>
              <a:t>when a consumer wants to consume the goods in the same ratio regardless of their relative price.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85749"/>
                                        </p:tgtEl>
                                        <p:attrNameLst>
                                          <p:attrName>style.visibility</p:attrName>
                                        </p:attrNameLst>
                                      </p:cBhvr>
                                      <p:to>
                                        <p:strVal val="visible"/>
                                      </p:to>
                                    </p:set>
                                    <p:animEffect transition="in" filter="wipe(left)">
                                      <p:cBhvr>
                                        <p:cTn id="7" dur="500"/>
                                        <p:tgtEl>
                                          <p:spTgt spid="585749"/>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8575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7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50" grpId="0"/>
      <p:bldP spid="107531"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Rot="1" noChangeArrowheads="1"/>
          </p:cNvSpPr>
          <p:nvPr>
            <p:ph type="title" idx="4294967295"/>
          </p:nvPr>
        </p:nvSpPr>
        <p:spPr>
          <a:xfrm>
            <a:off x="533400" y="0"/>
            <a:ext cx="8458200" cy="609600"/>
          </a:xfrm>
        </p:spPr>
        <p:txBody>
          <a:bodyPr/>
          <a:lstStyle/>
          <a:p>
            <a:pPr eaLnBrk="1" hangingPunct="1"/>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t>
            </a:r>
          </a:p>
        </p:txBody>
      </p:sp>
      <p:sp>
        <p:nvSpPr>
          <p:cNvPr id="28675" name="Rectangle 3"/>
          <p:cNvSpPr>
            <a:spLocks noGrp="1" noChangeArrowheads="1"/>
          </p:cNvSpPr>
          <p:nvPr>
            <p:ph idx="4294967295"/>
          </p:nvPr>
        </p:nvSpPr>
        <p:spPr>
          <a:xfrm>
            <a:off x="228600" y="912813"/>
            <a:ext cx="8686800" cy="5411787"/>
          </a:xfrm>
        </p:spPr>
        <p:txBody>
          <a:bodyPr/>
          <a:lstStyle/>
          <a:p>
            <a:pPr marL="230188" indent="-230188" eaLnBrk="1" hangingPunct="1">
              <a:buClr>
                <a:schemeClr val="tx1"/>
              </a:buClr>
            </a:pPr>
            <a:r>
              <a:rPr lang="en-US" altLang="pt-PT" smtClean="0"/>
              <a:t>How would our consumption choice change if either the prices of goods or our income change? </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First, let’s see the effects of a price increase illustrated in the following figure. </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Then, we will consider the impact of a change in income. </a:t>
            </a:r>
          </a:p>
        </p:txBody>
      </p:sp>
      <p:sp>
        <p:nvSpPr>
          <p:cNvPr id="126980" name="Text Box 4"/>
          <p:cNvSpPr txBox="1">
            <a:spLocks noChangeArrowheads="1"/>
          </p:cNvSpPr>
          <p:nvPr/>
        </p:nvSpPr>
        <p:spPr bwMode="auto">
          <a:xfrm>
            <a:off x="381000" y="152400"/>
            <a:ext cx="7696200" cy="531813"/>
          </a:xfrm>
          <a:prstGeom prst="rect">
            <a:avLst/>
          </a:prstGeom>
          <a:noFill/>
          <a:ln w="9525" algn="ctr">
            <a:noFill/>
            <a:miter lim="800000"/>
            <a:headEnd/>
            <a:tailEnd type="none" w="med" len="lg"/>
          </a:ln>
        </p:spPr>
        <p:txBody>
          <a:bodyPr>
            <a:spAutoFit/>
          </a:bodyPr>
          <a:lstStyle/>
          <a:p>
            <a:pPr marL="1588" indent="-1588">
              <a:defRPr/>
            </a:pPr>
            <a:r>
              <a:rPr lang="en-US" sz="3600" b="1" dirty="0">
                <a:solidFill>
                  <a:srgbClr val="993366"/>
                </a:solidFill>
                <a:latin typeface="+mj-lt"/>
                <a:ea typeface="+mj-ea"/>
                <a:cs typeface="+mj-cs"/>
              </a:rPr>
              <a:t>Prices, Income, and Demand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wipe(left)">
                                      <p:cBhvr>
                                        <p:cTn id="12" dur="500"/>
                                        <p:tgtEl>
                                          <p:spTgt spid="28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5">
                                            <p:txEl>
                                              <p:pRg st="4" end="4"/>
                                            </p:txEl>
                                          </p:spTgt>
                                        </p:tgtEl>
                                        <p:attrNameLst>
                                          <p:attrName>style.visibility</p:attrName>
                                        </p:attrNameLst>
                                      </p:cBhvr>
                                      <p:to>
                                        <p:strVal val="visible"/>
                                      </p:to>
                                    </p:set>
                                    <p:animEffect transition="in" filter="wipe(left)">
                                      <p:cBhvr>
                                        <p:cTn id="17"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81" name="Text Box 13"/>
          <p:cNvSpPr txBox="1">
            <a:spLocks noChangeArrowheads="1"/>
          </p:cNvSpPr>
          <p:nvPr/>
        </p:nvSpPr>
        <p:spPr bwMode="auto">
          <a:xfrm>
            <a:off x="381000" y="153988"/>
            <a:ext cx="8534400" cy="531812"/>
          </a:xfrm>
          <a:prstGeom prst="rect">
            <a:avLst/>
          </a:prstGeom>
          <a:noFill/>
          <a:ln w="9525" algn="ctr">
            <a:noFill/>
            <a:miter lim="800000"/>
            <a:headEnd/>
            <a:tailEnd type="none" w="med" len="lg"/>
          </a:ln>
        </p:spPr>
        <p:txBody>
          <a:bodyPr>
            <a:spAutoFit/>
          </a:bodyPr>
          <a:lstStyle/>
          <a:p>
            <a:pPr marL="1588" indent="-1588">
              <a:defRPr/>
            </a:pPr>
            <a:r>
              <a:rPr lang="en-US" sz="3600" b="1" dirty="0">
                <a:solidFill>
                  <a:srgbClr val="993366"/>
                </a:solidFill>
                <a:latin typeface="+mj-lt"/>
                <a:ea typeface="+mj-ea"/>
                <a:cs typeface="+mj-cs"/>
              </a:rPr>
              <a:t>Responding to a Price Increase</a:t>
            </a:r>
          </a:p>
        </p:txBody>
      </p:sp>
      <p:sp>
        <p:nvSpPr>
          <p:cNvPr id="109582" name="Text Box 14"/>
          <p:cNvSpPr txBox="1">
            <a:spLocks noChangeArrowheads="1"/>
          </p:cNvSpPr>
          <p:nvPr/>
        </p:nvSpPr>
        <p:spPr bwMode="auto">
          <a:xfrm>
            <a:off x="6096000" y="762000"/>
            <a:ext cx="3048000" cy="31400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100000"/>
              </a:lnSpc>
              <a:spcBef>
                <a:spcPct val="20000"/>
              </a:spcBef>
            </a:pPr>
            <a:r>
              <a:rPr lang="en-US" altLang="pt-PT"/>
              <a:t>Ingrid responds to the higher relative price of rooms by choosing a new consumption bundle with fewer rooms and more restaurant meals. Her new bundle, C, contains 1 room instead of 8 and 60 restaurant meals instead of 40.</a:t>
            </a:r>
          </a:p>
        </p:txBody>
      </p:sp>
      <p:sp>
        <p:nvSpPr>
          <p:cNvPr id="587862" name="AutoShape 86"/>
          <p:cNvSpPr>
            <a:spLocks noChangeAspect="1" noChangeArrowheads="1" noTextEdit="1"/>
          </p:cNvSpPr>
          <p:nvPr/>
        </p:nvSpPr>
        <p:spPr bwMode="auto">
          <a:xfrm>
            <a:off x="0" y="800100"/>
            <a:ext cx="6386513" cy="564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sp>
        <p:nvSpPr>
          <p:cNvPr id="587863" name="Freeform 87"/>
          <p:cNvSpPr>
            <a:spLocks/>
          </p:cNvSpPr>
          <p:nvPr/>
        </p:nvSpPr>
        <p:spPr bwMode="auto">
          <a:xfrm>
            <a:off x="2916238" y="1590675"/>
            <a:ext cx="2187575" cy="2032000"/>
          </a:xfrm>
          <a:custGeom>
            <a:avLst/>
            <a:gdLst>
              <a:gd name="T0" fmla="*/ 0 w 447"/>
              <a:gd name="T1" fmla="*/ 0 h 361"/>
              <a:gd name="T2" fmla="*/ 2147483647 w 447"/>
              <a:gd name="T3" fmla="*/ 2147483647 h 361"/>
              <a:gd name="T4" fmla="*/ 2147483647 w 447"/>
              <a:gd name="T5" fmla="*/ 2147483647 h 361"/>
              <a:gd name="T6" fmla="*/ 0 60000 65536"/>
              <a:gd name="T7" fmla="*/ 0 60000 65536"/>
              <a:gd name="T8" fmla="*/ 0 60000 65536"/>
              <a:gd name="T9" fmla="*/ 0 w 447"/>
              <a:gd name="T10" fmla="*/ 0 h 361"/>
              <a:gd name="T11" fmla="*/ 447 w 447"/>
              <a:gd name="T12" fmla="*/ 361 h 361"/>
            </a:gdLst>
            <a:ahLst/>
            <a:cxnLst>
              <a:cxn ang="T6">
                <a:pos x="T0" y="T1"/>
              </a:cxn>
              <a:cxn ang="T7">
                <a:pos x="T2" y="T3"/>
              </a:cxn>
              <a:cxn ang="T8">
                <a:pos x="T4" y="T5"/>
              </a:cxn>
            </a:cxnLst>
            <a:rect l="T9" t="T10" r="T11" b="T12"/>
            <a:pathLst>
              <a:path w="447" h="361">
                <a:moveTo>
                  <a:pt x="0" y="0"/>
                </a:moveTo>
                <a:cubicBezTo>
                  <a:pt x="34" y="147"/>
                  <a:pt x="143" y="269"/>
                  <a:pt x="206" y="310"/>
                </a:cubicBezTo>
                <a:cubicBezTo>
                  <a:pt x="253" y="341"/>
                  <a:pt x="378" y="361"/>
                  <a:pt x="447" y="359"/>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7864" name="Freeform 88"/>
          <p:cNvSpPr>
            <a:spLocks/>
          </p:cNvSpPr>
          <p:nvPr/>
        </p:nvSpPr>
        <p:spPr bwMode="auto">
          <a:xfrm>
            <a:off x="1931988" y="1590675"/>
            <a:ext cx="2262187" cy="3086100"/>
          </a:xfrm>
          <a:custGeom>
            <a:avLst/>
            <a:gdLst>
              <a:gd name="T0" fmla="*/ 0 w 462"/>
              <a:gd name="T1" fmla="*/ 0 h 548"/>
              <a:gd name="T2" fmla="*/ 2147483647 w 462"/>
              <a:gd name="T3" fmla="*/ 2147483647 h 548"/>
              <a:gd name="T4" fmla="*/ 2147483647 w 462"/>
              <a:gd name="T5" fmla="*/ 2147483647 h 548"/>
              <a:gd name="T6" fmla="*/ 0 60000 65536"/>
              <a:gd name="T7" fmla="*/ 0 60000 65536"/>
              <a:gd name="T8" fmla="*/ 0 60000 65536"/>
              <a:gd name="T9" fmla="*/ 0 w 462"/>
              <a:gd name="T10" fmla="*/ 0 h 548"/>
              <a:gd name="T11" fmla="*/ 462 w 462"/>
              <a:gd name="T12" fmla="*/ 548 h 548"/>
            </a:gdLst>
            <a:ahLst/>
            <a:cxnLst>
              <a:cxn ang="T6">
                <a:pos x="T0" y="T1"/>
              </a:cxn>
              <a:cxn ang="T7">
                <a:pos x="T2" y="T3"/>
              </a:cxn>
              <a:cxn ang="T8">
                <a:pos x="T4" y="T5"/>
              </a:cxn>
            </a:cxnLst>
            <a:rect l="T9" t="T10" r="T11" b="T12"/>
            <a:pathLst>
              <a:path w="462" h="548">
                <a:moveTo>
                  <a:pt x="0" y="0"/>
                </a:moveTo>
                <a:cubicBezTo>
                  <a:pt x="7" y="66"/>
                  <a:pt x="17" y="130"/>
                  <a:pt x="29" y="164"/>
                </a:cubicBezTo>
                <a:cubicBezTo>
                  <a:pt x="49" y="217"/>
                  <a:pt x="157" y="520"/>
                  <a:pt x="462" y="548"/>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7865" name="Rectangle 89"/>
          <p:cNvSpPr>
            <a:spLocks noChangeArrowheads="1"/>
          </p:cNvSpPr>
          <p:nvPr/>
        </p:nvSpPr>
        <p:spPr bwMode="auto">
          <a:xfrm>
            <a:off x="5999163" y="46720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87866" name="Rectangle 90"/>
          <p:cNvSpPr>
            <a:spLocks noChangeArrowheads="1"/>
          </p:cNvSpPr>
          <p:nvPr/>
        </p:nvSpPr>
        <p:spPr bwMode="auto">
          <a:xfrm>
            <a:off x="6197600" y="478472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87867" name="Rectangle 91"/>
          <p:cNvSpPr>
            <a:spLocks noChangeArrowheads="1"/>
          </p:cNvSpPr>
          <p:nvPr/>
        </p:nvSpPr>
        <p:spPr bwMode="auto">
          <a:xfrm>
            <a:off x="5167313" y="3460750"/>
            <a:ext cx="412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87868" name="Rectangle 92"/>
          <p:cNvSpPr>
            <a:spLocks noChangeArrowheads="1"/>
          </p:cNvSpPr>
          <p:nvPr/>
        </p:nvSpPr>
        <p:spPr bwMode="auto">
          <a:xfrm>
            <a:off x="5214938" y="3575050"/>
            <a:ext cx="889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7869" name="Rectangle 93"/>
          <p:cNvSpPr>
            <a:spLocks noChangeArrowheads="1"/>
          </p:cNvSpPr>
          <p:nvPr/>
        </p:nvSpPr>
        <p:spPr bwMode="auto">
          <a:xfrm>
            <a:off x="4248150" y="4537075"/>
            <a:ext cx="428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87870" name="Rectangle 94"/>
          <p:cNvSpPr>
            <a:spLocks noChangeArrowheads="1"/>
          </p:cNvSpPr>
          <p:nvPr/>
        </p:nvSpPr>
        <p:spPr bwMode="auto">
          <a:xfrm>
            <a:off x="4295775" y="464820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87871" name="Rectangle 95"/>
          <p:cNvSpPr>
            <a:spLocks noChangeArrowheads="1"/>
          </p:cNvSpPr>
          <p:nvPr/>
        </p:nvSpPr>
        <p:spPr bwMode="auto">
          <a:xfrm>
            <a:off x="2909888" y="46767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87872" name="Rectangle 96"/>
          <p:cNvSpPr>
            <a:spLocks noChangeArrowheads="1"/>
          </p:cNvSpPr>
          <p:nvPr/>
        </p:nvSpPr>
        <p:spPr bwMode="auto">
          <a:xfrm>
            <a:off x="3108325" y="478948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7873" name="Rectangle 97"/>
          <p:cNvSpPr>
            <a:spLocks noChangeArrowheads="1"/>
          </p:cNvSpPr>
          <p:nvPr/>
        </p:nvSpPr>
        <p:spPr bwMode="auto">
          <a:xfrm>
            <a:off x="3881438" y="3005138"/>
            <a:ext cx="10953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87874" name="Rectangle 98"/>
          <p:cNvSpPr>
            <a:spLocks noChangeArrowheads="1"/>
          </p:cNvSpPr>
          <p:nvPr/>
        </p:nvSpPr>
        <p:spPr bwMode="auto">
          <a:xfrm>
            <a:off x="2160588" y="2432050"/>
            <a:ext cx="1031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587875" name="Rectangle 99"/>
          <p:cNvSpPr>
            <a:spLocks noChangeArrowheads="1"/>
          </p:cNvSpPr>
          <p:nvPr/>
        </p:nvSpPr>
        <p:spPr bwMode="auto">
          <a:xfrm>
            <a:off x="2025650" y="50228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87876" name="Rectangle 100"/>
          <p:cNvSpPr>
            <a:spLocks noChangeArrowheads="1"/>
          </p:cNvSpPr>
          <p:nvPr/>
        </p:nvSpPr>
        <p:spPr bwMode="auto">
          <a:xfrm>
            <a:off x="1630363" y="502285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587877" name="Rectangle 101"/>
          <p:cNvSpPr>
            <a:spLocks noChangeArrowheads="1"/>
          </p:cNvSpPr>
          <p:nvPr/>
        </p:nvSpPr>
        <p:spPr bwMode="auto">
          <a:xfrm>
            <a:off x="2290763" y="502285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7878" name="Rectangle 102"/>
          <p:cNvSpPr>
            <a:spLocks noChangeArrowheads="1"/>
          </p:cNvSpPr>
          <p:nvPr/>
        </p:nvSpPr>
        <p:spPr bwMode="auto">
          <a:xfrm>
            <a:off x="2819400" y="50228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87879" name="Rectangle 103"/>
          <p:cNvSpPr>
            <a:spLocks noChangeArrowheads="1"/>
          </p:cNvSpPr>
          <p:nvPr/>
        </p:nvSpPr>
        <p:spPr bwMode="auto">
          <a:xfrm>
            <a:off x="3346450" y="50228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87880" name="Rectangle 104"/>
          <p:cNvSpPr>
            <a:spLocks noChangeArrowheads="1"/>
          </p:cNvSpPr>
          <p:nvPr/>
        </p:nvSpPr>
        <p:spPr bwMode="auto">
          <a:xfrm>
            <a:off x="3875088" y="5022850"/>
            <a:ext cx="920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587881" name="Rectangle 105"/>
          <p:cNvSpPr>
            <a:spLocks noChangeArrowheads="1"/>
          </p:cNvSpPr>
          <p:nvPr/>
        </p:nvSpPr>
        <p:spPr bwMode="auto">
          <a:xfrm>
            <a:off x="5946775" y="5022850"/>
            <a:ext cx="1793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587882" name="Rectangle 106"/>
          <p:cNvSpPr>
            <a:spLocks noChangeArrowheads="1"/>
          </p:cNvSpPr>
          <p:nvPr/>
        </p:nvSpPr>
        <p:spPr bwMode="auto">
          <a:xfrm>
            <a:off x="5418138" y="50228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587883" name="Rectangle 107"/>
          <p:cNvSpPr>
            <a:spLocks noChangeArrowheads="1"/>
          </p:cNvSpPr>
          <p:nvPr/>
        </p:nvSpPr>
        <p:spPr bwMode="auto">
          <a:xfrm>
            <a:off x="4887913" y="50228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587884" name="Rectangle 108"/>
          <p:cNvSpPr>
            <a:spLocks noChangeArrowheads="1"/>
          </p:cNvSpPr>
          <p:nvPr/>
        </p:nvSpPr>
        <p:spPr bwMode="auto">
          <a:xfrm>
            <a:off x="4360863" y="50228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87885" name="Line 109"/>
          <p:cNvSpPr>
            <a:spLocks noChangeShapeType="1"/>
          </p:cNvSpPr>
          <p:nvPr/>
        </p:nvSpPr>
        <p:spPr bwMode="auto">
          <a:xfrm>
            <a:off x="5505450"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86" name="Line 110"/>
          <p:cNvSpPr>
            <a:spLocks noChangeShapeType="1"/>
          </p:cNvSpPr>
          <p:nvPr/>
        </p:nvSpPr>
        <p:spPr bwMode="auto">
          <a:xfrm>
            <a:off x="4976813"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87" name="Line 111"/>
          <p:cNvSpPr>
            <a:spLocks noChangeShapeType="1"/>
          </p:cNvSpPr>
          <p:nvPr/>
        </p:nvSpPr>
        <p:spPr bwMode="auto">
          <a:xfrm>
            <a:off x="4446588"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88" name="Line 112"/>
          <p:cNvSpPr>
            <a:spLocks noChangeShapeType="1"/>
          </p:cNvSpPr>
          <p:nvPr/>
        </p:nvSpPr>
        <p:spPr bwMode="auto">
          <a:xfrm>
            <a:off x="3919538"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89" name="Line 113"/>
          <p:cNvSpPr>
            <a:spLocks noChangeShapeType="1"/>
          </p:cNvSpPr>
          <p:nvPr/>
        </p:nvSpPr>
        <p:spPr bwMode="auto">
          <a:xfrm>
            <a:off x="3390900"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0" name="Line 114"/>
          <p:cNvSpPr>
            <a:spLocks noChangeShapeType="1"/>
          </p:cNvSpPr>
          <p:nvPr/>
        </p:nvSpPr>
        <p:spPr bwMode="auto">
          <a:xfrm>
            <a:off x="2333625"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1" name="Line 115"/>
          <p:cNvSpPr>
            <a:spLocks noChangeShapeType="1"/>
          </p:cNvSpPr>
          <p:nvPr/>
        </p:nvSpPr>
        <p:spPr bwMode="auto">
          <a:xfrm>
            <a:off x="2068513" y="4851400"/>
            <a:ext cx="0" cy="1365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2" name="Line 116"/>
          <p:cNvSpPr>
            <a:spLocks noChangeShapeType="1"/>
          </p:cNvSpPr>
          <p:nvPr/>
        </p:nvSpPr>
        <p:spPr bwMode="auto">
          <a:xfrm>
            <a:off x="1806575" y="2103438"/>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3" name="Line 117"/>
          <p:cNvSpPr>
            <a:spLocks noChangeShapeType="1"/>
          </p:cNvSpPr>
          <p:nvPr/>
        </p:nvSpPr>
        <p:spPr bwMode="auto">
          <a:xfrm>
            <a:off x="1806575" y="2513013"/>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4" name="Line 118"/>
          <p:cNvSpPr>
            <a:spLocks noChangeShapeType="1"/>
          </p:cNvSpPr>
          <p:nvPr/>
        </p:nvSpPr>
        <p:spPr bwMode="auto">
          <a:xfrm>
            <a:off x="1806575" y="2930525"/>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5" name="Line 119"/>
          <p:cNvSpPr>
            <a:spLocks noChangeShapeType="1"/>
          </p:cNvSpPr>
          <p:nvPr/>
        </p:nvSpPr>
        <p:spPr bwMode="auto">
          <a:xfrm>
            <a:off x="1806575" y="3341688"/>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6" name="Line 120"/>
          <p:cNvSpPr>
            <a:spLocks noChangeShapeType="1"/>
          </p:cNvSpPr>
          <p:nvPr/>
        </p:nvSpPr>
        <p:spPr bwMode="auto">
          <a:xfrm>
            <a:off x="1806575" y="3754438"/>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7" name="Line 121"/>
          <p:cNvSpPr>
            <a:spLocks noChangeShapeType="1"/>
          </p:cNvSpPr>
          <p:nvPr/>
        </p:nvSpPr>
        <p:spPr bwMode="auto">
          <a:xfrm>
            <a:off x="1806575" y="4164013"/>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8" name="Line 122"/>
          <p:cNvSpPr>
            <a:spLocks noChangeShapeType="1"/>
          </p:cNvSpPr>
          <p:nvPr/>
        </p:nvSpPr>
        <p:spPr bwMode="auto">
          <a:xfrm>
            <a:off x="1806575" y="4576763"/>
            <a:ext cx="1158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899" name="Rectangle 123"/>
          <p:cNvSpPr>
            <a:spLocks noChangeArrowheads="1"/>
          </p:cNvSpPr>
          <p:nvPr/>
        </p:nvSpPr>
        <p:spPr bwMode="auto">
          <a:xfrm>
            <a:off x="1536700" y="15684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587900" name="Rectangle 124"/>
          <p:cNvSpPr>
            <a:spLocks noChangeArrowheads="1"/>
          </p:cNvSpPr>
          <p:nvPr/>
        </p:nvSpPr>
        <p:spPr bwMode="auto">
          <a:xfrm>
            <a:off x="1536700" y="19764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587901" name="Rectangle 125"/>
          <p:cNvSpPr>
            <a:spLocks noChangeArrowheads="1"/>
          </p:cNvSpPr>
          <p:nvPr/>
        </p:nvSpPr>
        <p:spPr bwMode="auto">
          <a:xfrm>
            <a:off x="1536700" y="23907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587902" name="Rectangle 126"/>
          <p:cNvSpPr>
            <a:spLocks noChangeArrowheads="1"/>
          </p:cNvSpPr>
          <p:nvPr/>
        </p:nvSpPr>
        <p:spPr bwMode="auto">
          <a:xfrm>
            <a:off x="1536700" y="28035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587903" name="Rectangle 127"/>
          <p:cNvSpPr>
            <a:spLocks noChangeArrowheads="1"/>
          </p:cNvSpPr>
          <p:nvPr/>
        </p:nvSpPr>
        <p:spPr bwMode="auto">
          <a:xfrm>
            <a:off x="1536700" y="32115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587904" name="Rectangle 128"/>
          <p:cNvSpPr>
            <a:spLocks noChangeArrowheads="1"/>
          </p:cNvSpPr>
          <p:nvPr/>
        </p:nvSpPr>
        <p:spPr bwMode="auto">
          <a:xfrm>
            <a:off x="1536700" y="36274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587905" name="Rectangle 129"/>
          <p:cNvSpPr>
            <a:spLocks noChangeArrowheads="1"/>
          </p:cNvSpPr>
          <p:nvPr/>
        </p:nvSpPr>
        <p:spPr bwMode="auto">
          <a:xfrm>
            <a:off x="1536700" y="40401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587906" name="Rectangle 130"/>
          <p:cNvSpPr>
            <a:spLocks noChangeArrowheads="1"/>
          </p:cNvSpPr>
          <p:nvPr/>
        </p:nvSpPr>
        <p:spPr bwMode="auto">
          <a:xfrm>
            <a:off x="1536700" y="44529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87907" name="Line 131"/>
          <p:cNvSpPr>
            <a:spLocks noChangeShapeType="1"/>
          </p:cNvSpPr>
          <p:nvPr/>
        </p:nvSpPr>
        <p:spPr bwMode="auto">
          <a:xfrm flipH="1" flipV="1">
            <a:off x="2133600" y="5410200"/>
            <a:ext cx="1800225" cy="12700"/>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08" name="Freeform 132"/>
          <p:cNvSpPr>
            <a:spLocks/>
          </p:cNvSpPr>
          <p:nvPr/>
        </p:nvSpPr>
        <p:spPr bwMode="auto">
          <a:xfrm>
            <a:off x="2068513" y="5376863"/>
            <a:ext cx="107950" cy="73025"/>
          </a:xfrm>
          <a:custGeom>
            <a:avLst/>
            <a:gdLst>
              <a:gd name="T0" fmla="*/ 2147483647 w 22"/>
              <a:gd name="T1" fmla="*/ 2147483647 h 13"/>
              <a:gd name="T2" fmla="*/ 2147483647 w 22"/>
              <a:gd name="T3" fmla="*/ 0 h 13"/>
              <a:gd name="T4" fmla="*/ 2147483647 w 22"/>
              <a:gd name="T5" fmla="*/ 0 h 13"/>
              <a:gd name="T6" fmla="*/ 2147483647 w 22"/>
              <a:gd name="T7" fmla="*/ 2147483647 h 13"/>
              <a:gd name="T8" fmla="*/ 0 w 22"/>
              <a:gd name="T9" fmla="*/ 2147483647 h 13"/>
              <a:gd name="T10" fmla="*/ 2147483647 w 22"/>
              <a:gd name="T11" fmla="*/ 2147483647 h 13"/>
              <a:gd name="T12" fmla="*/ 2147483647 w 22"/>
              <a:gd name="T13" fmla="*/ 2147483647 h 13"/>
              <a:gd name="T14" fmla="*/ 2147483647 w 22"/>
              <a:gd name="T15" fmla="*/ 2147483647 h 13"/>
              <a:gd name="T16" fmla="*/ 2147483647 w 22"/>
              <a:gd name="T17" fmla="*/ 214748364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3"/>
              <a:gd name="T29" fmla="*/ 22 w 22"/>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3">
                <a:moveTo>
                  <a:pt x="18" y="7"/>
                </a:moveTo>
                <a:cubicBezTo>
                  <a:pt x="22" y="0"/>
                  <a:pt x="22" y="0"/>
                  <a:pt x="22" y="0"/>
                </a:cubicBezTo>
                <a:cubicBezTo>
                  <a:pt x="22" y="0"/>
                  <a:pt x="22" y="0"/>
                  <a:pt x="22" y="0"/>
                </a:cubicBezTo>
                <a:cubicBezTo>
                  <a:pt x="11" y="4"/>
                  <a:pt x="11" y="4"/>
                  <a:pt x="11" y="4"/>
                </a:cubicBezTo>
                <a:cubicBezTo>
                  <a:pt x="8" y="5"/>
                  <a:pt x="4" y="6"/>
                  <a:pt x="0" y="7"/>
                </a:cubicBezTo>
                <a:cubicBezTo>
                  <a:pt x="4" y="7"/>
                  <a:pt x="8" y="8"/>
                  <a:pt x="11" y="9"/>
                </a:cubicBezTo>
                <a:cubicBezTo>
                  <a:pt x="22" y="13"/>
                  <a:pt x="22" y="13"/>
                  <a:pt x="22" y="13"/>
                </a:cubicBezTo>
                <a:cubicBezTo>
                  <a:pt x="22" y="13"/>
                  <a:pt x="22" y="13"/>
                  <a:pt x="22" y="13"/>
                </a:cubicBezTo>
                <a:lnTo>
                  <a:pt x="1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09" name="Line 133"/>
          <p:cNvSpPr>
            <a:spLocks noChangeShapeType="1"/>
          </p:cNvSpPr>
          <p:nvPr/>
        </p:nvSpPr>
        <p:spPr bwMode="auto">
          <a:xfrm flipV="1">
            <a:off x="1428750" y="2603500"/>
            <a:ext cx="0" cy="738188"/>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0" name="Freeform 134"/>
          <p:cNvSpPr>
            <a:spLocks/>
          </p:cNvSpPr>
          <p:nvPr/>
        </p:nvSpPr>
        <p:spPr bwMode="auto">
          <a:xfrm>
            <a:off x="1393825" y="2513013"/>
            <a:ext cx="68263" cy="123825"/>
          </a:xfrm>
          <a:custGeom>
            <a:avLst/>
            <a:gdLst>
              <a:gd name="T0" fmla="*/ 2147483647 w 14"/>
              <a:gd name="T1" fmla="*/ 2147483647 h 22"/>
              <a:gd name="T2" fmla="*/ 2147483647 w 14"/>
              <a:gd name="T3" fmla="*/ 2147483647 h 22"/>
              <a:gd name="T4" fmla="*/ 0 w 14"/>
              <a:gd name="T5" fmla="*/ 2147483647 h 22"/>
              <a:gd name="T6" fmla="*/ 2147483647 w 14"/>
              <a:gd name="T7" fmla="*/ 2147483647 h 22"/>
              <a:gd name="T8" fmla="*/ 2147483647 w 14"/>
              <a:gd name="T9" fmla="*/ 0 h 22"/>
              <a:gd name="T10" fmla="*/ 2147483647 w 14"/>
              <a:gd name="T11" fmla="*/ 2147483647 h 22"/>
              <a:gd name="T12" fmla="*/ 2147483647 w 14"/>
              <a:gd name="T13" fmla="*/ 2147483647 h 22"/>
              <a:gd name="T14" fmla="*/ 2147483647 w 14"/>
              <a:gd name="T15" fmla="*/ 2147483647 h 22"/>
              <a:gd name="T16" fmla="*/ 2147483647 w 14"/>
              <a:gd name="T17" fmla="*/ 2147483647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2"/>
              <a:gd name="T29" fmla="*/ 14 w 14"/>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2">
                <a:moveTo>
                  <a:pt x="7" y="18"/>
                </a:moveTo>
                <a:cubicBezTo>
                  <a:pt x="1" y="22"/>
                  <a:pt x="1" y="22"/>
                  <a:pt x="1" y="22"/>
                </a:cubicBezTo>
                <a:cubicBezTo>
                  <a:pt x="0" y="22"/>
                  <a:pt x="0" y="22"/>
                  <a:pt x="0" y="22"/>
                </a:cubicBezTo>
                <a:cubicBezTo>
                  <a:pt x="5" y="11"/>
                  <a:pt x="5" y="11"/>
                  <a:pt x="5" y="11"/>
                </a:cubicBezTo>
                <a:cubicBezTo>
                  <a:pt x="6" y="8"/>
                  <a:pt x="6" y="4"/>
                  <a:pt x="7" y="0"/>
                </a:cubicBezTo>
                <a:cubicBezTo>
                  <a:pt x="8" y="4"/>
                  <a:pt x="9" y="8"/>
                  <a:pt x="10" y="11"/>
                </a:cubicBezTo>
                <a:cubicBezTo>
                  <a:pt x="14" y="22"/>
                  <a:pt x="14" y="22"/>
                  <a:pt x="14" y="22"/>
                </a:cubicBezTo>
                <a:cubicBezTo>
                  <a:pt x="14" y="22"/>
                  <a:pt x="14" y="22"/>
                  <a:pt x="14" y="22"/>
                </a:cubicBezTo>
                <a:lnTo>
                  <a:pt x="7"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11" name="Line 135"/>
          <p:cNvSpPr>
            <a:spLocks noChangeShapeType="1"/>
          </p:cNvSpPr>
          <p:nvPr/>
        </p:nvSpPr>
        <p:spPr bwMode="auto">
          <a:xfrm>
            <a:off x="1184275" y="2930525"/>
            <a:ext cx="204788"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2" name="Freeform 136"/>
          <p:cNvSpPr>
            <a:spLocks/>
          </p:cNvSpPr>
          <p:nvPr/>
        </p:nvSpPr>
        <p:spPr bwMode="auto">
          <a:xfrm>
            <a:off x="136525" y="2446338"/>
            <a:ext cx="1143000" cy="963612"/>
          </a:xfrm>
          <a:custGeom>
            <a:avLst/>
            <a:gdLst>
              <a:gd name="T0" fmla="*/ 2147483647 w 245"/>
              <a:gd name="T1" fmla="*/ 2147483647 h 171"/>
              <a:gd name="T2" fmla="*/ 2147483647 w 245"/>
              <a:gd name="T3" fmla="*/ 2147483647 h 171"/>
              <a:gd name="T4" fmla="*/ 2147483647 w 245"/>
              <a:gd name="T5" fmla="*/ 2147483647 h 171"/>
              <a:gd name="T6" fmla="*/ 0 w 245"/>
              <a:gd name="T7" fmla="*/ 2147483647 h 171"/>
              <a:gd name="T8" fmla="*/ 0 w 245"/>
              <a:gd name="T9" fmla="*/ 2147483647 h 171"/>
              <a:gd name="T10" fmla="*/ 2147483647 w 245"/>
              <a:gd name="T11" fmla="*/ 0 h 171"/>
              <a:gd name="T12" fmla="*/ 2147483647 w 245"/>
              <a:gd name="T13" fmla="*/ 0 h 171"/>
              <a:gd name="T14" fmla="*/ 2147483647 w 245"/>
              <a:gd name="T15" fmla="*/ 2147483647 h 171"/>
              <a:gd name="T16" fmla="*/ 2147483647 w 245"/>
              <a:gd name="T17" fmla="*/ 2147483647 h 1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5"/>
              <a:gd name="T28" fmla="*/ 0 h 171"/>
              <a:gd name="T29" fmla="*/ 245 w 245"/>
              <a:gd name="T30" fmla="*/ 171 h 1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5" h="171">
                <a:moveTo>
                  <a:pt x="245" y="155"/>
                </a:moveTo>
                <a:cubicBezTo>
                  <a:pt x="245" y="164"/>
                  <a:pt x="237" y="171"/>
                  <a:pt x="229" y="171"/>
                </a:cubicBezTo>
                <a:cubicBezTo>
                  <a:pt x="16" y="171"/>
                  <a:pt x="16" y="171"/>
                  <a:pt x="16" y="171"/>
                </a:cubicBezTo>
                <a:cubicBezTo>
                  <a:pt x="7" y="171"/>
                  <a:pt x="0" y="164"/>
                  <a:pt x="0" y="155"/>
                </a:cubicBezTo>
                <a:cubicBezTo>
                  <a:pt x="0" y="16"/>
                  <a:pt x="0" y="16"/>
                  <a:pt x="0" y="16"/>
                </a:cubicBezTo>
                <a:cubicBezTo>
                  <a:pt x="0" y="7"/>
                  <a:pt x="7" y="0"/>
                  <a:pt x="16" y="0"/>
                </a:cubicBezTo>
                <a:cubicBezTo>
                  <a:pt x="229" y="0"/>
                  <a:pt x="229" y="0"/>
                  <a:pt x="229" y="0"/>
                </a:cubicBezTo>
                <a:cubicBezTo>
                  <a:pt x="237" y="0"/>
                  <a:pt x="245" y="7"/>
                  <a:pt x="245" y="16"/>
                </a:cubicBezTo>
                <a:lnTo>
                  <a:pt x="245" y="155"/>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13" name="Line 137"/>
          <p:cNvSpPr>
            <a:spLocks noChangeShapeType="1"/>
          </p:cNvSpPr>
          <p:nvPr/>
        </p:nvSpPr>
        <p:spPr bwMode="auto">
          <a:xfrm>
            <a:off x="2995613" y="5459413"/>
            <a:ext cx="0" cy="239712"/>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4" name="Freeform 138"/>
          <p:cNvSpPr>
            <a:spLocks/>
          </p:cNvSpPr>
          <p:nvPr/>
        </p:nvSpPr>
        <p:spPr bwMode="auto">
          <a:xfrm>
            <a:off x="2338388" y="5691188"/>
            <a:ext cx="1311275" cy="755650"/>
          </a:xfrm>
          <a:custGeom>
            <a:avLst/>
            <a:gdLst>
              <a:gd name="T0" fmla="*/ 2147483647 w 268"/>
              <a:gd name="T1" fmla="*/ 2147483647 h 134"/>
              <a:gd name="T2" fmla="*/ 2147483647 w 268"/>
              <a:gd name="T3" fmla="*/ 2147483647 h 134"/>
              <a:gd name="T4" fmla="*/ 2147483647 w 268"/>
              <a:gd name="T5" fmla="*/ 2147483647 h 134"/>
              <a:gd name="T6" fmla="*/ 0 w 268"/>
              <a:gd name="T7" fmla="*/ 2147483647 h 134"/>
              <a:gd name="T8" fmla="*/ 0 w 268"/>
              <a:gd name="T9" fmla="*/ 2147483647 h 134"/>
              <a:gd name="T10" fmla="*/ 2147483647 w 268"/>
              <a:gd name="T11" fmla="*/ 0 h 134"/>
              <a:gd name="T12" fmla="*/ 2147483647 w 268"/>
              <a:gd name="T13" fmla="*/ 0 h 134"/>
              <a:gd name="T14" fmla="*/ 2147483647 w 268"/>
              <a:gd name="T15" fmla="*/ 2147483647 h 134"/>
              <a:gd name="T16" fmla="*/ 2147483647 w 268"/>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8"/>
              <a:gd name="T28" fmla="*/ 0 h 134"/>
              <a:gd name="T29" fmla="*/ 268 w 268"/>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8" h="134">
                <a:moveTo>
                  <a:pt x="268" y="118"/>
                </a:moveTo>
                <a:cubicBezTo>
                  <a:pt x="268" y="127"/>
                  <a:pt x="261" y="134"/>
                  <a:pt x="252" y="134"/>
                </a:cubicBezTo>
                <a:cubicBezTo>
                  <a:pt x="16" y="134"/>
                  <a:pt x="16" y="134"/>
                  <a:pt x="16" y="134"/>
                </a:cubicBezTo>
                <a:cubicBezTo>
                  <a:pt x="7" y="134"/>
                  <a:pt x="0" y="127"/>
                  <a:pt x="0" y="118"/>
                </a:cubicBezTo>
                <a:cubicBezTo>
                  <a:pt x="0" y="16"/>
                  <a:pt x="0" y="16"/>
                  <a:pt x="0" y="16"/>
                </a:cubicBezTo>
                <a:cubicBezTo>
                  <a:pt x="0" y="7"/>
                  <a:pt x="7" y="0"/>
                  <a:pt x="16" y="0"/>
                </a:cubicBezTo>
                <a:cubicBezTo>
                  <a:pt x="252" y="0"/>
                  <a:pt x="252" y="0"/>
                  <a:pt x="252" y="0"/>
                </a:cubicBezTo>
                <a:cubicBezTo>
                  <a:pt x="261" y="0"/>
                  <a:pt x="268" y="7"/>
                  <a:pt x="268" y="16"/>
                </a:cubicBezTo>
                <a:lnTo>
                  <a:pt x="268"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15" name="Rectangle 139"/>
          <p:cNvSpPr>
            <a:spLocks noChangeArrowheads="1"/>
          </p:cNvSpPr>
          <p:nvPr/>
        </p:nvSpPr>
        <p:spPr bwMode="auto">
          <a:xfrm>
            <a:off x="2417763" y="5822950"/>
            <a:ext cx="1173162"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 … reduces housing consumption…</a:t>
            </a:r>
            <a:endParaRPr lang="en-US" altLang="pt-PT" sz="1400">
              <a:latin typeface="Tahoma" panose="020B0604030504040204" pitchFamily="34" charset="0"/>
            </a:endParaRPr>
          </a:p>
        </p:txBody>
      </p:sp>
      <p:sp>
        <p:nvSpPr>
          <p:cNvPr id="587916" name="Line 140"/>
          <p:cNvSpPr>
            <a:spLocks noChangeShapeType="1"/>
          </p:cNvSpPr>
          <p:nvPr/>
        </p:nvSpPr>
        <p:spPr bwMode="auto">
          <a:xfrm>
            <a:off x="1792288" y="1685925"/>
            <a:ext cx="4265612" cy="3325813"/>
          </a:xfrm>
          <a:prstGeom prst="line">
            <a:avLst/>
          </a:prstGeom>
          <a:noFill/>
          <a:ln w="28575">
            <a:solidFill>
              <a:srgbClr val="FCC79B"/>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7" name="Line 141"/>
          <p:cNvSpPr>
            <a:spLocks noChangeShapeType="1"/>
          </p:cNvSpPr>
          <p:nvPr/>
        </p:nvSpPr>
        <p:spPr bwMode="auto">
          <a:xfrm>
            <a:off x="1795463" y="1677988"/>
            <a:ext cx="1066800" cy="3325812"/>
          </a:xfrm>
          <a:prstGeom prst="line">
            <a:avLst/>
          </a:prstGeom>
          <a:noFill/>
          <a:ln w="28575">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8" name="Line 142"/>
          <p:cNvSpPr>
            <a:spLocks noChangeShapeType="1"/>
          </p:cNvSpPr>
          <p:nvPr/>
        </p:nvSpPr>
        <p:spPr bwMode="auto">
          <a:xfrm flipV="1">
            <a:off x="3919538" y="2665413"/>
            <a:ext cx="914400" cy="67627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19" name="Oval 143"/>
          <p:cNvSpPr>
            <a:spLocks noChangeArrowheads="1"/>
          </p:cNvSpPr>
          <p:nvPr/>
        </p:nvSpPr>
        <p:spPr bwMode="auto">
          <a:xfrm>
            <a:off x="3871913" y="3286125"/>
            <a:ext cx="96837" cy="1127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87920" name="Oval 144"/>
          <p:cNvSpPr>
            <a:spLocks noChangeArrowheads="1"/>
          </p:cNvSpPr>
          <p:nvPr/>
        </p:nvSpPr>
        <p:spPr bwMode="auto">
          <a:xfrm>
            <a:off x="2020888" y="2455863"/>
            <a:ext cx="98425" cy="1143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87921" name="Line 145"/>
          <p:cNvSpPr>
            <a:spLocks noChangeShapeType="1"/>
          </p:cNvSpPr>
          <p:nvPr/>
        </p:nvSpPr>
        <p:spPr bwMode="auto">
          <a:xfrm flipV="1">
            <a:off x="2068513" y="1474788"/>
            <a:ext cx="1416050" cy="10382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22" name="Freeform 146"/>
          <p:cNvSpPr>
            <a:spLocks/>
          </p:cNvSpPr>
          <p:nvPr/>
        </p:nvSpPr>
        <p:spPr bwMode="auto">
          <a:xfrm>
            <a:off x="4816475" y="2165350"/>
            <a:ext cx="1162050" cy="968375"/>
          </a:xfrm>
          <a:custGeom>
            <a:avLst/>
            <a:gdLst>
              <a:gd name="T0" fmla="*/ 2147483647 w 201"/>
              <a:gd name="T1" fmla="*/ 2147483647 h 172"/>
              <a:gd name="T2" fmla="*/ 2147483647 w 201"/>
              <a:gd name="T3" fmla="*/ 2147483647 h 172"/>
              <a:gd name="T4" fmla="*/ 2147483647 w 201"/>
              <a:gd name="T5" fmla="*/ 2147483647 h 172"/>
              <a:gd name="T6" fmla="*/ 0 w 201"/>
              <a:gd name="T7" fmla="*/ 2147483647 h 172"/>
              <a:gd name="T8" fmla="*/ 0 w 201"/>
              <a:gd name="T9" fmla="*/ 2147483647 h 172"/>
              <a:gd name="T10" fmla="*/ 2147483647 w 201"/>
              <a:gd name="T11" fmla="*/ 0 h 172"/>
              <a:gd name="T12" fmla="*/ 2147483647 w 201"/>
              <a:gd name="T13" fmla="*/ 0 h 172"/>
              <a:gd name="T14" fmla="*/ 2147483647 w 201"/>
              <a:gd name="T15" fmla="*/ 2147483647 h 172"/>
              <a:gd name="T16" fmla="*/ 2147483647 w 201"/>
              <a:gd name="T17" fmla="*/ 2147483647 h 1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
              <a:gd name="T28" fmla="*/ 0 h 172"/>
              <a:gd name="T29" fmla="*/ 201 w 201"/>
              <a:gd name="T30" fmla="*/ 172 h 1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 h="172">
                <a:moveTo>
                  <a:pt x="201" y="156"/>
                </a:moveTo>
                <a:cubicBezTo>
                  <a:pt x="201" y="164"/>
                  <a:pt x="193" y="172"/>
                  <a:pt x="185" y="172"/>
                </a:cubicBezTo>
                <a:cubicBezTo>
                  <a:pt x="16" y="172"/>
                  <a:pt x="16" y="172"/>
                  <a:pt x="16" y="172"/>
                </a:cubicBezTo>
                <a:cubicBezTo>
                  <a:pt x="8" y="172"/>
                  <a:pt x="0" y="164"/>
                  <a:pt x="0" y="156"/>
                </a:cubicBezTo>
                <a:cubicBezTo>
                  <a:pt x="0" y="16"/>
                  <a:pt x="0" y="16"/>
                  <a:pt x="0" y="16"/>
                </a:cubicBezTo>
                <a:cubicBezTo>
                  <a:pt x="0" y="7"/>
                  <a:pt x="8" y="0"/>
                  <a:pt x="16" y="0"/>
                </a:cubicBezTo>
                <a:cubicBezTo>
                  <a:pt x="185" y="0"/>
                  <a:pt x="185" y="0"/>
                  <a:pt x="185" y="0"/>
                </a:cubicBezTo>
                <a:cubicBezTo>
                  <a:pt x="193" y="0"/>
                  <a:pt x="201" y="7"/>
                  <a:pt x="201" y="16"/>
                </a:cubicBezTo>
                <a:lnTo>
                  <a:pt x="201" y="15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23" name="Rectangle 147"/>
          <p:cNvSpPr>
            <a:spLocks noChangeArrowheads="1"/>
          </p:cNvSpPr>
          <p:nvPr/>
        </p:nvSpPr>
        <p:spPr bwMode="auto">
          <a:xfrm>
            <a:off x="4922838" y="2255838"/>
            <a:ext cx="1084262"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Original optimal consumption bundle</a:t>
            </a:r>
            <a:endParaRPr lang="en-US" altLang="pt-PT" sz="1400">
              <a:latin typeface="Tahoma" panose="020B0604030504040204" pitchFamily="34" charset="0"/>
            </a:endParaRPr>
          </a:p>
        </p:txBody>
      </p:sp>
      <p:sp>
        <p:nvSpPr>
          <p:cNvPr id="587924" name="Freeform 148"/>
          <p:cNvSpPr>
            <a:spLocks/>
          </p:cNvSpPr>
          <p:nvPr/>
        </p:nvSpPr>
        <p:spPr bwMode="auto">
          <a:xfrm>
            <a:off x="3429000" y="914400"/>
            <a:ext cx="1219200" cy="757238"/>
          </a:xfrm>
          <a:custGeom>
            <a:avLst/>
            <a:gdLst>
              <a:gd name="T0" fmla="*/ 2147483647 w 200"/>
              <a:gd name="T1" fmla="*/ 2147483647 h 134"/>
              <a:gd name="T2" fmla="*/ 2147483647 w 200"/>
              <a:gd name="T3" fmla="*/ 2147483647 h 134"/>
              <a:gd name="T4" fmla="*/ 2147483647 w 200"/>
              <a:gd name="T5" fmla="*/ 2147483647 h 134"/>
              <a:gd name="T6" fmla="*/ 0 w 200"/>
              <a:gd name="T7" fmla="*/ 2147483647 h 134"/>
              <a:gd name="T8" fmla="*/ 0 w 200"/>
              <a:gd name="T9" fmla="*/ 2147483647 h 134"/>
              <a:gd name="T10" fmla="*/ 2147483647 w 200"/>
              <a:gd name="T11" fmla="*/ 0 h 134"/>
              <a:gd name="T12" fmla="*/ 2147483647 w 200"/>
              <a:gd name="T13" fmla="*/ 0 h 134"/>
              <a:gd name="T14" fmla="*/ 2147483647 w 200"/>
              <a:gd name="T15" fmla="*/ 2147483647 h 134"/>
              <a:gd name="T16" fmla="*/ 2147483647 w 200"/>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0"/>
              <a:gd name="T28" fmla="*/ 0 h 134"/>
              <a:gd name="T29" fmla="*/ 200 w 200"/>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0" h="134">
                <a:moveTo>
                  <a:pt x="200" y="118"/>
                </a:moveTo>
                <a:cubicBezTo>
                  <a:pt x="200" y="127"/>
                  <a:pt x="193" y="134"/>
                  <a:pt x="184" y="134"/>
                </a:cubicBezTo>
                <a:cubicBezTo>
                  <a:pt x="16" y="134"/>
                  <a:pt x="16" y="134"/>
                  <a:pt x="16" y="134"/>
                </a:cubicBezTo>
                <a:cubicBezTo>
                  <a:pt x="7" y="134"/>
                  <a:pt x="0" y="127"/>
                  <a:pt x="0" y="118"/>
                </a:cubicBezTo>
                <a:cubicBezTo>
                  <a:pt x="0" y="16"/>
                  <a:pt x="0" y="16"/>
                  <a:pt x="0" y="16"/>
                </a:cubicBezTo>
                <a:cubicBezTo>
                  <a:pt x="0" y="8"/>
                  <a:pt x="7" y="0"/>
                  <a:pt x="16" y="0"/>
                </a:cubicBezTo>
                <a:cubicBezTo>
                  <a:pt x="184" y="0"/>
                  <a:pt x="184" y="0"/>
                  <a:pt x="184" y="0"/>
                </a:cubicBezTo>
                <a:cubicBezTo>
                  <a:pt x="193" y="0"/>
                  <a:pt x="200" y="8"/>
                  <a:pt x="200" y="16"/>
                </a:cubicBezTo>
                <a:lnTo>
                  <a:pt x="200"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25" name="Rectangle 149"/>
          <p:cNvSpPr>
            <a:spLocks noChangeArrowheads="1"/>
          </p:cNvSpPr>
          <p:nvPr/>
        </p:nvSpPr>
        <p:spPr bwMode="auto">
          <a:xfrm>
            <a:off x="3506788" y="1003300"/>
            <a:ext cx="1049337"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New optimal consumption bundle</a:t>
            </a:r>
            <a:endParaRPr lang="en-US" altLang="pt-PT" sz="1400">
              <a:latin typeface="Tahoma" panose="020B0604030504040204" pitchFamily="34" charset="0"/>
            </a:endParaRPr>
          </a:p>
        </p:txBody>
      </p:sp>
      <p:sp>
        <p:nvSpPr>
          <p:cNvPr id="587926" name="Freeform 150"/>
          <p:cNvSpPr>
            <a:spLocks/>
          </p:cNvSpPr>
          <p:nvPr/>
        </p:nvSpPr>
        <p:spPr bwMode="auto">
          <a:xfrm>
            <a:off x="1806575" y="795338"/>
            <a:ext cx="4579938" cy="4192587"/>
          </a:xfrm>
          <a:custGeom>
            <a:avLst/>
            <a:gdLst>
              <a:gd name="T0" fmla="*/ 2147483647 w 2211"/>
              <a:gd name="T1" fmla="*/ 2147483647 h 1757"/>
              <a:gd name="T2" fmla="*/ 0 w 2211"/>
              <a:gd name="T3" fmla="*/ 2147483647 h 1757"/>
              <a:gd name="T4" fmla="*/ 0 w 2211"/>
              <a:gd name="T5" fmla="*/ 0 h 1757"/>
              <a:gd name="T6" fmla="*/ 0 60000 65536"/>
              <a:gd name="T7" fmla="*/ 0 60000 65536"/>
              <a:gd name="T8" fmla="*/ 0 60000 65536"/>
              <a:gd name="T9" fmla="*/ 0 w 2211"/>
              <a:gd name="T10" fmla="*/ 0 h 1757"/>
              <a:gd name="T11" fmla="*/ 2211 w 2211"/>
              <a:gd name="T12" fmla="*/ 1757 h 1757"/>
            </a:gdLst>
            <a:ahLst/>
            <a:cxnLst>
              <a:cxn ang="T6">
                <a:pos x="T0" y="T1"/>
              </a:cxn>
              <a:cxn ang="T7">
                <a:pos x="T2" y="T3"/>
              </a:cxn>
              <a:cxn ang="T8">
                <a:pos x="T4" y="T5"/>
              </a:cxn>
            </a:cxnLst>
            <a:rect l="T9" t="T10" r="T11" b="T12"/>
            <a:pathLst>
              <a:path w="2211" h="1757">
                <a:moveTo>
                  <a:pt x="2211" y="1757"/>
                </a:moveTo>
                <a:lnTo>
                  <a:pt x="0" y="1757"/>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7927" name="Freeform 151"/>
          <p:cNvSpPr>
            <a:spLocks/>
          </p:cNvSpPr>
          <p:nvPr/>
        </p:nvSpPr>
        <p:spPr bwMode="auto">
          <a:xfrm>
            <a:off x="2927350" y="3641725"/>
            <a:ext cx="1163638" cy="798513"/>
          </a:xfrm>
          <a:custGeom>
            <a:avLst/>
            <a:gdLst>
              <a:gd name="T0" fmla="*/ 2147483647 w 238"/>
              <a:gd name="T1" fmla="*/ 0 h 142"/>
              <a:gd name="T2" fmla="*/ 0 w 238"/>
              <a:gd name="T3" fmla="*/ 2147483647 h 142"/>
              <a:gd name="T4" fmla="*/ 0 60000 65536"/>
              <a:gd name="T5" fmla="*/ 0 60000 65536"/>
              <a:gd name="T6" fmla="*/ 0 w 238"/>
              <a:gd name="T7" fmla="*/ 0 h 142"/>
              <a:gd name="T8" fmla="*/ 238 w 238"/>
              <a:gd name="T9" fmla="*/ 142 h 142"/>
            </a:gdLst>
            <a:ahLst/>
            <a:cxnLst>
              <a:cxn ang="T4">
                <a:pos x="T0" y="T1"/>
              </a:cxn>
              <a:cxn ang="T5">
                <a:pos x="T2" y="T3"/>
              </a:cxn>
            </a:cxnLst>
            <a:rect l="T6" t="T7" r="T8" b="T9"/>
            <a:pathLst>
              <a:path w="238" h="142">
                <a:moveTo>
                  <a:pt x="238" y="0"/>
                </a:moveTo>
                <a:cubicBezTo>
                  <a:pt x="207" y="67"/>
                  <a:pt x="120" y="130"/>
                  <a:pt x="0" y="142"/>
                </a:cubicBezTo>
              </a:path>
            </a:pathLst>
          </a:custGeom>
          <a:noFill/>
          <a:ln w="2857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7928" name="Freeform 152"/>
          <p:cNvSpPr>
            <a:spLocks/>
          </p:cNvSpPr>
          <p:nvPr/>
        </p:nvSpPr>
        <p:spPr bwMode="auto">
          <a:xfrm>
            <a:off x="2790825" y="4367213"/>
            <a:ext cx="190500" cy="136525"/>
          </a:xfrm>
          <a:custGeom>
            <a:avLst/>
            <a:gdLst>
              <a:gd name="T0" fmla="*/ 2147483647 w 39"/>
              <a:gd name="T1" fmla="*/ 2147483647 h 24"/>
              <a:gd name="T2" fmla="*/ 2147483647 w 39"/>
              <a:gd name="T3" fmla="*/ 2147483647 h 24"/>
              <a:gd name="T4" fmla="*/ 2147483647 w 39"/>
              <a:gd name="T5" fmla="*/ 2147483647 h 24"/>
              <a:gd name="T6" fmla="*/ 2147483647 w 39"/>
              <a:gd name="T7" fmla="*/ 2147483647 h 24"/>
              <a:gd name="T8" fmla="*/ 0 w 39"/>
              <a:gd name="T9" fmla="*/ 2147483647 h 24"/>
              <a:gd name="T10" fmla="*/ 2147483647 w 39"/>
              <a:gd name="T11" fmla="*/ 2147483647 h 24"/>
              <a:gd name="T12" fmla="*/ 2147483647 w 39"/>
              <a:gd name="T13" fmla="*/ 0 h 24"/>
              <a:gd name="T14" fmla="*/ 2147483647 w 39"/>
              <a:gd name="T15" fmla="*/ 0 h 24"/>
              <a:gd name="T16" fmla="*/ 2147483647 w 39"/>
              <a:gd name="T17" fmla="*/ 2147483647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
              <a:gd name="T28" fmla="*/ 0 h 24"/>
              <a:gd name="T29" fmla="*/ 39 w 39"/>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 h="24">
                <a:moveTo>
                  <a:pt x="31" y="13"/>
                </a:moveTo>
                <a:cubicBezTo>
                  <a:pt x="39" y="23"/>
                  <a:pt x="39" y="23"/>
                  <a:pt x="39" y="23"/>
                </a:cubicBezTo>
                <a:cubicBezTo>
                  <a:pt x="39" y="24"/>
                  <a:pt x="39" y="24"/>
                  <a:pt x="39" y="24"/>
                </a:cubicBezTo>
                <a:cubicBezTo>
                  <a:pt x="20" y="18"/>
                  <a:pt x="20" y="18"/>
                  <a:pt x="20" y="18"/>
                </a:cubicBezTo>
                <a:cubicBezTo>
                  <a:pt x="13" y="17"/>
                  <a:pt x="6" y="17"/>
                  <a:pt x="0" y="16"/>
                </a:cubicBezTo>
                <a:cubicBezTo>
                  <a:pt x="6" y="14"/>
                  <a:pt x="12" y="12"/>
                  <a:pt x="19" y="10"/>
                </a:cubicBezTo>
                <a:cubicBezTo>
                  <a:pt x="37" y="0"/>
                  <a:pt x="37" y="0"/>
                  <a:pt x="37" y="0"/>
                </a:cubicBezTo>
                <a:cubicBezTo>
                  <a:pt x="37" y="0"/>
                  <a:pt x="37" y="0"/>
                  <a:pt x="37" y="0"/>
                </a:cubicBezTo>
                <a:lnTo>
                  <a:pt x="31"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29" name="Line 153"/>
          <p:cNvSpPr>
            <a:spLocks noChangeShapeType="1"/>
          </p:cNvSpPr>
          <p:nvPr/>
        </p:nvSpPr>
        <p:spPr bwMode="auto">
          <a:xfrm>
            <a:off x="3698875" y="4221163"/>
            <a:ext cx="773113" cy="14986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7930" name="Freeform 154"/>
          <p:cNvSpPr>
            <a:spLocks/>
          </p:cNvSpPr>
          <p:nvPr/>
        </p:nvSpPr>
        <p:spPr bwMode="auto">
          <a:xfrm>
            <a:off x="3919538" y="5691188"/>
            <a:ext cx="1924050" cy="755650"/>
          </a:xfrm>
          <a:custGeom>
            <a:avLst/>
            <a:gdLst>
              <a:gd name="T0" fmla="*/ 2147483647 w 393"/>
              <a:gd name="T1" fmla="*/ 2147483647 h 134"/>
              <a:gd name="T2" fmla="*/ 2147483647 w 393"/>
              <a:gd name="T3" fmla="*/ 2147483647 h 134"/>
              <a:gd name="T4" fmla="*/ 2147483647 w 393"/>
              <a:gd name="T5" fmla="*/ 2147483647 h 134"/>
              <a:gd name="T6" fmla="*/ 0 w 393"/>
              <a:gd name="T7" fmla="*/ 2147483647 h 134"/>
              <a:gd name="T8" fmla="*/ 0 w 393"/>
              <a:gd name="T9" fmla="*/ 2147483647 h 134"/>
              <a:gd name="T10" fmla="*/ 2147483647 w 393"/>
              <a:gd name="T11" fmla="*/ 0 h 134"/>
              <a:gd name="T12" fmla="*/ 2147483647 w 393"/>
              <a:gd name="T13" fmla="*/ 0 h 134"/>
              <a:gd name="T14" fmla="*/ 2147483647 w 393"/>
              <a:gd name="T15" fmla="*/ 2147483647 h 134"/>
              <a:gd name="T16" fmla="*/ 2147483647 w 393"/>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3"/>
              <a:gd name="T28" fmla="*/ 0 h 134"/>
              <a:gd name="T29" fmla="*/ 393 w 393"/>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3" h="134">
                <a:moveTo>
                  <a:pt x="393" y="118"/>
                </a:moveTo>
                <a:cubicBezTo>
                  <a:pt x="393" y="127"/>
                  <a:pt x="384" y="134"/>
                  <a:pt x="374" y="134"/>
                </a:cubicBezTo>
                <a:cubicBezTo>
                  <a:pt x="19" y="134"/>
                  <a:pt x="19" y="134"/>
                  <a:pt x="19" y="134"/>
                </a:cubicBezTo>
                <a:cubicBezTo>
                  <a:pt x="9" y="134"/>
                  <a:pt x="0" y="127"/>
                  <a:pt x="0" y="118"/>
                </a:cubicBezTo>
                <a:cubicBezTo>
                  <a:pt x="0" y="16"/>
                  <a:pt x="0" y="16"/>
                  <a:pt x="0" y="16"/>
                </a:cubicBezTo>
                <a:cubicBezTo>
                  <a:pt x="0" y="7"/>
                  <a:pt x="9" y="0"/>
                  <a:pt x="19" y="0"/>
                </a:cubicBezTo>
                <a:cubicBezTo>
                  <a:pt x="374" y="0"/>
                  <a:pt x="374" y="0"/>
                  <a:pt x="374" y="0"/>
                </a:cubicBezTo>
                <a:cubicBezTo>
                  <a:pt x="384" y="0"/>
                  <a:pt x="393" y="7"/>
                  <a:pt x="393" y="16"/>
                </a:cubicBezTo>
                <a:lnTo>
                  <a:pt x="393"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7931" name="Rectangle 155"/>
          <p:cNvSpPr>
            <a:spLocks noChangeArrowheads="1"/>
          </p:cNvSpPr>
          <p:nvPr/>
        </p:nvSpPr>
        <p:spPr bwMode="auto">
          <a:xfrm>
            <a:off x="3997325" y="5822950"/>
            <a:ext cx="19462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1.An increase in the relative price of rooms rotates the budget line…</a:t>
            </a:r>
            <a:endParaRPr lang="en-US" altLang="pt-PT" sz="1400">
              <a:latin typeface="Tahoma" panose="020B0604030504040204" pitchFamily="34" charset="0"/>
            </a:endParaRPr>
          </a:p>
        </p:txBody>
      </p:sp>
      <p:sp>
        <p:nvSpPr>
          <p:cNvPr id="587932" name="Rectangle 156"/>
          <p:cNvSpPr>
            <a:spLocks noChangeArrowheads="1"/>
          </p:cNvSpPr>
          <p:nvPr/>
        </p:nvSpPr>
        <p:spPr bwMode="auto">
          <a:xfrm>
            <a:off x="5183188" y="5343525"/>
            <a:ext cx="134143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87933" name="Rectangle 157"/>
          <p:cNvSpPr>
            <a:spLocks noChangeArrowheads="1"/>
          </p:cNvSpPr>
          <p:nvPr/>
        </p:nvSpPr>
        <p:spPr bwMode="auto">
          <a:xfrm>
            <a:off x="708025" y="762000"/>
            <a:ext cx="90963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87934" name="Rectangle 158"/>
          <p:cNvSpPr>
            <a:spLocks noChangeArrowheads="1"/>
          </p:cNvSpPr>
          <p:nvPr/>
        </p:nvSpPr>
        <p:spPr bwMode="auto">
          <a:xfrm>
            <a:off x="228600" y="2514600"/>
            <a:ext cx="11207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 … and increases restaurant meal consumption.</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1901825" y="3338513"/>
            <a:ext cx="195262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3919538" y="3395663"/>
            <a:ext cx="0" cy="1489075"/>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 name="Straight Connector 86"/>
          <p:cNvCxnSpPr>
            <a:cxnSpLocks noChangeShapeType="1"/>
          </p:cNvCxnSpPr>
          <p:nvPr/>
        </p:nvCxnSpPr>
        <p:spPr bwMode="auto">
          <a:xfrm>
            <a:off x="1901825" y="2520950"/>
            <a:ext cx="920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2058988" y="2578100"/>
            <a:ext cx="0" cy="2192338"/>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79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789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790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790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789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790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789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790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878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790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878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8790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789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8790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8789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789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8787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879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8787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8789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8787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8787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8788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8787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8788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8788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8788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8788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8788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8788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8788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8788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8788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8793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87892"/>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childTnLst>
                                    <p:set>
                                      <p:cBhvr>
                                        <p:cTn id="80" dur="1" fill="hold">
                                          <p:stCondLst>
                                            <p:cond delay="0"/>
                                          </p:stCondLst>
                                        </p:cTn>
                                        <p:tgtEl>
                                          <p:spTgt spid="587864"/>
                                        </p:tgtEl>
                                        <p:attrNameLst>
                                          <p:attrName>style.visibility</p:attrName>
                                        </p:attrNameLst>
                                      </p:cBhvr>
                                      <p:to>
                                        <p:strVal val="visible"/>
                                      </p:to>
                                    </p:set>
                                    <p:animEffect transition="in" filter="wipe(left)">
                                      <p:cBhvr>
                                        <p:cTn id="81" dur="500"/>
                                        <p:tgtEl>
                                          <p:spTgt spid="587864"/>
                                        </p:tgtEl>
                                      </p:cBhvr>
                                    </p:animEffect>
                                  </p:childTnLst>
                                </p:cTn>
                              </p:par>
                              <p:par>
                                <p:cTn id="82" presetID="1" presetClass="entr" presetSubtype="0" fill="hold" nodeType="withEffect">
                                  <p:stCondLst>
                                    <p:cond delay="0"/>
                                  </p:stCondLst>
                                  <p:childTnLst>
                                    <p:set>
                                      <p:cBhvr>
                                        <p:cTn id="83" dur="1" fill="hold">
                                          <p:stCondLst>
                                            <p:cond delay="0"/>
                                          </p:stCondLst>
                                        </p:cTn>
                                        <p:tgtEl>
                                          <p:spTgt spid="587862"/>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587868"/>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587867"/>
                                        </p:tgtEl>
                                        <p:attrNameLst>
                                          <p:attrName>style.visibility</p:attrName>
                                        </p:attrNameLst>
                                      </p:cBhvr>
                                      <p:to>
                                        <p:strVal val="visible"/>
                                      </p:to>
                                    </p:set>
                                  </p:childTnLst>
                                </p:cTn>
                              </p:par>
                              <p:par>
                                <p:cTn id="88" presetID="22" presetClass="entr" presetSubtype="8" fill="hold" nodeType="withEffect">
                                  <p:stCondLst>
                                    <p:cond delay="0"/>
                                  </p:stCondLst>
                                  <p:childTnLst>
                                    <p:set>
                                      <p:cBhvr>
                                        <p:cTn id="89" dur="1" fill="hold">
                                          <p:stCondLst>
                                            <p:cond delay="0"/>
                                          </p:stCondLst>
                                        </p:cTn>
                                        <p:tgtEl>
                                          <p:spTgt spid="587916"/>
                                        </p:tgtEl>
                                        <p:attrNameLst>
                                          <p:attrName>style.visibility</p:attrName>
                                        </p:attrNameLst>
                                      </p:cBhvr>
                                      <p:to>
                                        <p:strVal val="visible"/>
                                      </p:to>
                                    </p:set>
                                    <p:animEffect transition="in" filter="wipe(left)">
                                      <p:cBhvr>
                                        <p:cTn id="90" dur="500"/>
                                        <p:tgtEl>
                                          <p:spTgt spid="587916"/>
                                        </p:tgtEl>
                                      </p:cBhvr>
                                    </p:animEffect>
                                  </p:childTnLst>
                                </p:cTn>
                              </p:par>
                              <p:par>
                                <p:cTn id="91" presetID="1" presetClass="entr" presetSubtype="0" fill="hold" nodeType="withEffect">
                                  <p:stCondLst>
                                    <p:cond delay="0"/>
                                  </p:stCondLst>
                                  <p:childTnLst>
                                    <p:set>
                                      <p:cBhvr>
                                        <p:cTn id="92" dur="1" fill="hold">
                                          <p:stCondLst>
                                            <p:cond delay="0"/>
                                          </p:stCondLst>
                                        </p:cTn>
                                        <p:tgtEl>
                                          <p:spTgt spid="58786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8786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87922"/>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58792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8791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87873"/>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548914"/>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2"/>
                                        </p:tgtEl>
                                        <p:attrNameLst>
                                          <p:attrName>style.visibility</p:attrName>
                                        </p:attrNameLst>
                                      </p:cBhvr>
                                      <p:to>
                                        <p:strVal val="visible"/>
                                      </p:to>
                                    </p:set>
                                  </p:childTnLst>
                                </p:cTn>
                              </p:par>
                              <p:par>
                                <p:cTn id="107" presetID="22" presetClass="entr" presetSubtype="8" fill="hold" nodeType="withEffect">
                                  <p:stCondLst>
                                    <p:cond delay="0"/>
                                  </p:stCondLst>
                                  <p:childTnLst>
                                    <p:set>
                                      <p:cBhvr>
                                        <p:cTn id="108" dur="1" fill="hold">
                                          <p:stCondLst>
                                            <p:cond delay="0"/>
                                          </p:stCondLst>
                                        </p:cTn>
                                        <p:tgtEl>
                                          <p:spTgt spid="587863"/>
                                        </p:tgtEl>
                                        <p:attrNameLst>
                                          <p:attrName>style.visibility</p:attrName>
                                        </p:attrNameLst>
                                      </p:cBhvr>
                                      <p:to>
                                        <p:strVal val="visible"/>
                                      </p:to>
                                    </p:set>
                                    <p:animEffect transition="in" filter="wipe(left)">
                                      <p:cBhvr>
                                        <p:cTn id="109" dur="500"/>
                                        <p:tgtEl>
                                          <p:spTgt spid="587863"/>
                                        </p:tgtEl>
                                      </p:cBhvr>
                                    </p:animEffect>
                                  </p:childTnLst>
                                </p:cTn>
                              </p:par>
                              <p:par>
                                <p:cTn id="110" presetID="1" presetClass="entr" presetSubtype="0" fill="hold" nodeType="withEffect">
                                  <p:stCondLst>
                                    <p:cond delay="0"/>
                                  </p:stCondLst>
                                  <p:childTnLst>
                                    <p:set>
                                      <p:cBhvr>
                                        <p:cTn id="111" dur="1" fill="hold">
                                          <p:stCondLst>
                                            <p:cond delay="0"/>
                                          </p:stCondLst>
                                        </p:cTn>
                                        <p:tgtEl>
                                          <p:spTgt spid="587918"/>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587869"/>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587870"/>
                                        </p:tgtEl>
                                        <p:attrNameLst>
                                          <p:attrName>style.visibility</p:attrName>
                                        </p:attrNameLst>
                                      </p:cBhvr>
                                      <p:to>
                                        <p:strVal val="visible"/>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2" presetClass="entr" presetSubtype="2" fill="hold" nodeType="clickEffect">
                                  <p:stCondLst>
                                    <p:cond delay="0"/>
                                  </p:stCondLst>
                                  <p:childTnLst>
                                    <p:set>
                                      <p:cBhvr>
                                        <p:cTn id="119" dur="1" fill="hold">
                                          <p:stCondLst>
                                            <p:cond delay="0"/>
                                          </p:stCondLst>
                                        </p:cTn>
                                        <p:tgtEl>
                                          <p:spTgt spid="587927"/>
                                        </p:tgtEl>
                                        <p:attrNameLst>
                                          <p:attrName>style.visibility</p:attrName>
                                        </p:attrNameLst>
                                      </p:cBhvr>
                                      <p:to>
                                        <p:strVal val="visible"/>
                                      </p:to>
                                    </p:set>
                                    <p:animEffect transition="in" filter="wipe(right)">
                                      <p:cBhvr>
                                        <p:cTn id="120" dur="500"/>
                                        <p:tgtEl>
                                          <p:spTgt spid="587927"/>
                                        </p:tgtEl>
                                      </p:cBhvr>
                                    </p:animEffect>
                                  </p:childTnLst>
                                </p:cTn>
                              </p:par>
                            </p:childTnLst>
                          </p:cTn>
                        </p:par>
                        <p:par>
                          <p:cTn id="121" fill="hold" nodeType="afterGroup">
                            <p:stCondLst>
                              <p:cond delay="500"/>
                            </p:stCondLst>
                            <p:childTnLst>
                              <p:par>
                                <p:cTn id="122" presetID="1" presetClass="entr" presetSubtype="0" fill="hold" nodeType="afterEffect">
                                  <p:stCondLst>
                                    <p:cond delay="0"/>
                                  </p:stCondLst>
                                  <p:childTnLst>
                                    <p:set>
                                      <p:cBhvr>
                                        <p:cTn id="123" dur="1" fill="hold">
                                          <p:stCondLst>
                                            <p:cond delay="0"/>
                                          </p:stCondLst>
                                        </p:cTn>
                                        <p:tgtEl>
                                          <p:spTgt spid="587928"/>
                                        </p:tgtEl>
                                        <p:attrNameLst>
                                          <p:attrName>style.visibility</p:attrName>
                                        </p:attrNameLst>
                                      </p:cBhvr>
                                      <p:to>
                                        <p:strVal val="visible"/>
                                      </p:to>
                                    </p:set>
                                  </p:childTnLst>
                                </p:cTn>
                              </p:par>
                              <p:par>
                                <p:cTn id="124" presetID="22" presetClass="entr" presetSubtype="8" fill="hold" nodeType="withEffect">
                                  <p:stCondLst>
                                    <p:cond delay="0"/>
                                  </p:stCondLst>
                                  <p:childTnLst>
                                    <p:set>
                                      <p:cBhvr>
                                        <p:cTn id="125" dur="1" fill="hold">
                                          <p:stCondLst>
                                            <p:cond delay="0"/>
                                          </p:stCondLst>
                                        </p:cTn>
                                        <p:tgtEl>
                                          <p:spTgt spid="587917"/>
                                        </p:tgtEl>
                                        <p:attrNameLst>
                                          <p:attrName>style.visibility</p:attrName>
                                        </p:attrNameLst>
                                      </p:cBhvr>
                                      <p:to>
                                        <p:strVal val="visible"/>
                                      </p:to>
                                    </p:set>
                                    <p:animEffect transition="in" filter="wipe(left)">
                                      <p:cBhvr>
                                        <p:cTn id="126" dur="500"/>
                                        <p:tgtEl>
                                          <p:spTgt spid="587917"/>
                                        </p:tgtEl>
                                      </p:cBhvr>
                                    </p:animEffect>
                                  </p:childTnLst>
                                </p:cTn>
                              </p:par>
                              <p:par>
                                <p:cTn id="127" presetID="1" presetClass="entr" presetSubtype="0" fill="hold" nodeType="withEffect">
                                  <p:stCondLst>
                                    <p:cond delay="0"/>
                                  </p:stCondLst>
                                  <p:childTnLst>
                                    <p:set>
                                      <p:cBhvr>
                                        <p:cTn id="128" dur="1" fill="hold">
                                          <p:stCondLst>
                                            <p:cond delay="0"/>
                                          </p:stCondLst>
                                        </p:cTn>
                                        <p:tgtEl>
                                          <p:spTgt spid="3"/>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587920"/>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587921"/>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87874"/>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587924"/>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587925"/>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4"/>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587921"/>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587871"/>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587872"/>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587929"/>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587930"/>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587931"/>
                                        </p:tgtEl>
                                        <p:attrNameLst>
                                          <p:attrName>style.visibility</p:attrName>
                                        </p:attrNameLst>
                                      </p:cBhvr>
                                      <p:to>
                                        <p:strVal val="visible"/>
                                      </p:to>
                                    </p:se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 presetClass="entr" presetSubtype="0" fill="hold" nodeType="clickEffect">
                                  <p:stCondLst>
                                    <p:cond delay="0"/>
                                  </p:stCondLst>
                                  <p:childTnLst>
                                    <p:set>
                                      <p:cBhvr>
                                        <p:cTn id="156" dur="1" fill="hold">
                                          <p:stCondLst>
                                            <p:cond delay="0"/>
                                          </p:stCondLst>
                                        </p:cTn>
                                        <p:tgtEl>
                                          <p:spTgt spid="587908"/>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587907"/>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587913"/>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587915"/>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587914"/>
                                        </p:tgtEl>
                                        <p:attrNameLst>
                                          <p:attrName>style.visibility</p:attrName>
                                        </p:attrNameLst>
                                      </p:cBhvr>
                                      <p:to>
                                        <p:strVal val="visible"/>
                                      </p:to>
                                    </p:se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 presetClass="entr" presetSubtype="0" fill="hold" nodeType="clickEffect">
                                  <p:stCondLst>
                                    <p:cond delay="0"/>
                                  </p:stCondLst>
                                  <p:childTnLst>
                                    <p:set>
                                      <p:cBhvr>
                                        <p:cTn id="168" dur="1" fill="hold">
                                          <p:stCondLst>
                                            <p:cond delay="0"/>
                                          </p:stCondLst>
                                        </p:cTn>
                                        <p:tgtEl>
                                          <p:spTgt spid="587934"/>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587912"/>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587911"/>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587910"/>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5879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82" grpId="0" animBg="1"/>
      <p:bldP spid="587871" grpId="0"/>
      <p:bldP spid="587872" grpId="0"/>
      <p:bldP spid="587874" grpId="0"/>
      <p:bldP spid="587875" grpId="0"/>
      <p:bldP spid="587876" grpId="0"/>
      <p:bldP spid="587877" grpId="0"/>
      <p:bldP spid="587878" grpId="0"/>
      <p:bldP spid="587879" grpId="0"/>
      <p:bldP spid="587880" grpId="0"/>
      <p:bldP spid="587881" grpId="0"/>
      <p:bldP spid="587882" grpId="0"/>
      <p:bldP spid="587883" grpId="0"/>
      <p:bldP spid="587884" grpId="0"/>
      <p:bldP spid="587899" grpId="0"/>
      <p:bldP spid="587900" grpId="0"/>
      <p:bldP spid="587901" grpId="0"/>
      <p:bldP spid="587902" grpId="0"/>
      <p:bldP spid="587903" grpId="0"/>
      <p:bldP spid="587904" grpId="0"/>
      <p:bldP spid="587905" grpId="0"/>
      <p:bldP spid="587906" grpId="0"/>
      <p:bldP spid="587915" grpId="0"/>
      <p:bldP spid="587919" grpId="0" animBg="1"/>
      <p:bldP spid="587920" grpId="0" animBg="1"/>
      <p:bldP spid="587925" grpId="0"/>
      <p:bldP spid="587931" grpId="0"/>
      <p:bldP spid="587932" grpId="0"/>
      <p:bldP spid="5879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3"/>
          <p:cNvSpPr txBox="1">
            <a:spLocks noChangeArrowheads="1"/>
          </p:cNvSpPr>
          <p:nvPr/>
        </p:nvSpPr>
        <p:spPr bwMode="auto">
          <a:xfrm>
            <a:off x="304800" y="190500"/>
            <a:ext cx="883920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3400" b="1">
                <a:solidFill>
                  <a:srgbClr val="993366"/>
                </a:solidFill>
              </a:rPr>
              <a:t>Income and Consumption: Normal Goods</a:t>
            </a:r>
          </a:p>
        </p:txBody>
      </p:sp>
      <p:sp>
        <p:nvSpPr>
          <p:cNvPr id="110606" name="Text Box 14"/>
          <p:cNvSpPr txBox="1">
            <a:spLocks noChangeArrowheads="1"/>
          </p:cNvSpPr>
          <p:nvPr/>
        </p:nvSpPr>
        <p:spPr bwMode="auto">
          <a:xfrm>
            <a:off x="5410200" y="838200"/>
            <a:ext cx="3733800" cy="25304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100000"/>
              </a:lnSpc>
              <a:spcBef>
                <a:spcPct val="20000"/>
              </a:spcBef>
            </a:pPr>
            <a:r>
              <a:rPr lang="en-US" altLang="pt-PT"/>
              <a:t>At a monthly income of $2,400, Ingrid chooses bundle A, consisting of 8 rooms and 40 restaurant meals. When relative price remains unchanged, a fall in income shifts her budget line inward to BL2. </a:t>
            </a:r>
          </a:p>
        </p:txBody>
      </p:sp>
      <p:sp>
        <p:nvSpPr>
          <p:cNvPr id="589904" name="Rectangle 80"/>
          <p:cNvSpPr>
            <a:spLocks noChangeArrowheads="1"/>
          </p:cNvSpPr>
          <p:nvPr/>
        </p:nvSpPr>
        <p:spPr bwMode="auto">
          <a:xfrm>
            <a:off x="5124450" y="4672013"/>
            <a:ext cx="1809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89905" name="Rectangle 81"/>
          <p:cNvSpPr>
            <a:spLocks noChangeArrowheads="1"/>
          </p:cNvSpPr>
          <p:nvPr/>
        </p:nvSpPr>
        <p:spPr bwMode="auto">
          <a:xfrm>
            <a:off x="5286375" y="4775200"/>
            <a:ext cx="920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89906" name="Rectangle 82"/>
          <p:cNvSpPr>
            <a:spLocks noChangeArrowheads="1"/>
          </p:cNvSpPr>
          <p:nvPr/>
        </p:nvSpPr>
        <p:spPr bwMode="auto">
          <a:xfrm>
            <a:off x="3422650" y="4672013"/>
            <a:ext cx="1809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89907" name="Rectangle 83"/>
          <p:cNvSpPr>
            <a:spLocks noChangeArrowheads="1"/>
          </p:cNvSpPr>
          <p:nvPr/>
        </p:nvSpPr>
        <p:spPr bwMode="auto">
          <a:xfrm>
            <a:off x="3582988" y="4775200"/>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9908" name="Rectangle 84"/>
          <p:cNvSpPr>
            <a:spLocks noChangeArrowheads="1"/>
          </p:cNvSpPr>
          <p:nvPr/>
        </p:nvSpPr>
        <p:spPr bwMode="auto">
          <a:xfrm>
            <a:off x="5016500" y="3646488"/>
            <a:ext cx="428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89909" name="Rectangle 85"/>
          <p:cNvSpPr>
            <a:spLocks noChangeArrowheads="1"/>
          </p:cNvSpPr>
          <p:nvPr/>
        </p:nvSpPr>
        <p:spPr bwMode="auto">
          <a:xfrm>
            <a:off x="5054600" y="3749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9910" name="Rectangle 86"/>
          <p:cNvSpPr>
            <a:spLocks noChangeArrowheads="1"/>
          </p:cNvSpPr>
          <p:nvPr/>
        </p:nvSpPr>
        <p:spPr bwMode="auto">
          <a:xfrm>
            <a:off x="5016500" y="4460875"/>
            <a:ext cx="4286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89911" name="Rectangle 87"/>
          <p:cNvSpPr>
            <a:spLocks noChangeArrowheads="1"/>
          </p:cNvSpPr>
          <p:nvPr/>
        </p:nvSpPr>
        <p:spPr bwMode="auto">
          <a:xfrm>
            <a:off x="5054600" y="45656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89912" name="Rectangle 88"/>
          <p:cNvSpPr>
            <a:spLocks noChangeArrowheads="1"/>
          </p:cNvSpPr>
          <p:nvPr/>
        </p:nvSpPr>
        <p:spPr bwMode="auto">
          <a:xfrm>
            <a:off x="3449638" y="3151188"/>
            <a:ext cx="1095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89913" name="Rectangle 89"/>
          <p:cNvSpPr>
            <a:spLocks noChangeArrowheads="1"/>
          </p:cNvSpPr>
          <p:nvPr/>
        </p:nvSpPr>
        <p:spPr bwMode="auto">
          <a:xfrm>
            <a:off x="2576513" y="3897313"/>
            <a:ext cx="968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89914" name="Rectangle 90"/>
          <p:cNvSpPr>
            <a:spLocks noChangeArrowheads="1"/>
          </p:cNvSpPr>
          <p:nvPr/>
        </p:nvSpPr>
        <p:spPr bwMode="auto">
          <a:xfrm>
            <a:off x="1530350" y="49641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589915" name="Rectangle 91"/>
          <p:cNvSpPr>
            <a:spLocks noChangeArrowheads="1"/>
          </p:cNvSpPr>
          <p:nvPr/>
        </p:nvSpPr>
        <p:spPr bwMode="auto">
          <a:xfrm>
            <a:off x="2063750" y="49641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89916" name="Rectangle 92"/>
          <p:cNvSpPr>
            <a:spLocks noChangeArrowheads="1"/>
          </p:cNvSpPr>
          <p:nvPr/>
        </p:nvSpPr>
        <p:spPr bwMode="auto">
          <a:xfrm>
            <a:off x="2490788" y="49641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89917" name="Rectangle 93"/>
          <p:cNvSpPr>
            <a:spLocks noChangeArrowheads="1"/>
          </p:cNvSpPr>
          <p:nvPr/>
        </p:nvSpPr>
        <p:spPr bwMode="auto">
          <a:xfrm>
            <a:off x="2917825" y="49641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89918" name="Rectangle 94"/>
          <p:cNvSpPr>
            <a:spLocks noChangeArrowheads="1"/>
          </p:cNvSpPr>
          <p:nvPr/>
        </p:nvSpPr>
        <p:spPr bwMode="auto">
          <a:xfrm>
            <a:off x="3344863" y="49641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589919" name="Rectangle 95"/>
          <p:cNvSpPr>
            <a:spLocks noChangeArrowheads="1"/>
          </p:cNvSpPr>
          <p:nvPr/>
        </p:nvSpPr>
        <p:spPr bwMode="auto">
          <a:xfrm>
            <a:off x="5016500" y="4964113"/>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589920" name="Rectangle 96"/>
          <p:cNvSpPr>
            <a:spLocks noChangeArrowheads="1"/>
          </p:cNvSpPr>
          <p:nvPr/>
        </p:nvSpPr>
        <p:spPr bwMode="auto">
          <a:xfrm>
            <a:off x="4589463" y="4964113"/>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589921" name="Rectangle 97"/>
          <p:cNvSpPr>
            <a:spLocks noChangeArrowheads="1"/>
          </p:cNvSpPr>
          <p:nvPr/>
        </p:nvSpPr>
        <p:spPr bwMode="auto">
          <a:xfrm>
            <a:off x="4164013" y="4964113"/>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589922" name="Rectangle 98"/>
          <p:cNvSpPr>
            <a:spLocks noChangeArrowheads="1"/>
          </p:cNvSpPr>
          <p:nvPr/>
        </p:nvSpPr>
        <p:spPr bwMode="auto">
          <a:xfrm>
            <a:off x="3736975" y="4964113"/>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89923" name="Line 99"/>
          <p:cNvSpPr>
            <a:spLocks noChangeShapeType="1"/>
          </p:cNvSpPr>
          <p:nvPr/>
        </p:nvSpPr>
        <p:spPr bwMode="auto">
          <a:xfrm>
            <a:off x="4237038"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4" name="Line 100"/>
          <p:cNvSpPr>
            <a:spLocks noChangeShapeType="1"/>
          </p:cNvSpPr>
          <p:nvPr/>
        </p:nvSpPr>
        <p:spPr bwMode="auto">
          <a:xfrm>
            <a:off x="3808413"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5" name="Line 101"/>
          <p:cNvSpPr>
            <a:spLocks noChangeShapeType="1"/>
          </p:cNvSpPr>
          <p:nvPr/>
        </p:nvSpPr>
        <p:spPr bwMode="auto">
          <a:xfrm>
            <a:off x="2955925"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6" name="Line 102"/>
          <p:cNvSpPr>
            <a:spLocks noChangeShapeType="1"/>
          </p:cNvSpPr>
          <p:nvPr/>
        </p:nvSpPr>
        <p:spPr bwMode="auto">
          <a:xfrm>
            <a:off x="2528888"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7" name="Line 103"/>
          <p:cNvSpPr>
            <a:spLocks noChangeShapeType="1"/>
          </p:cNvSpPr>
          <p:nvPr/>
        </p:nvSpPr>
        <p:spPr bwMode="auto">
          <a:xfrm>
            <a:off x="2103438"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8" name="Line 104"/>
          <p:cNvSpPr>
            <a:spLocks noChangeShapeType="1"/>
          </p:cNvSpPr>
          <p:nvPr/>
        </p:nvSpPr>
        <p:spPr bwMode="auto">
          <a:xfrm>
            <a:off x="1676400" y="2278063"/>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29" name="Line 105"/>
          <p:cNvSpPr>
            <a:spLocks noChangeShapeType="1"/>
          </p:cNvSpPr>
          <p:nvPr/>
        </p:nvSpPr>
        <p:spPr bwMode="auto">
          <a:xfrm>
            <a:off x="1676400" y="2657475"/>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30" name="Line 106"/>
          <p:cNvSpPr>
            <a:spLocks noChangeShapeType="1"/>
          </p:cNvSpPr>
          <p:nvPr/>
        </p:nvSpPr>
        <p:spPr bwMode="auto">
          <a:xfrm>
            <a:off x="1676400" y="3036888"/>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31" name="Line 107"/>
          <p:cNvSpPr>
            <a:spLocks noChangeShapeType="1"/>
          </p:cNvSpPr>
          <p:nvPr/>
        </p:nvSpPr>
        <p:spPr bwMode="auto">
          <a:xfrm>
            <a:off x="1676400" y="3795713"/>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32" name="Line 108"/>
          <p:cNvSpPr>
            <a:spLocks noChangeShapeType="1"/>
          </p:cNvSpPr>
          <p:nvPr/>
        </p:nvSpPr>
        <p:spPr bwMode="auto">
          <a:xfrm>
            <a:off x="1676400" y="4175125"/>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33" name="Line 109"/>
          <p:cNvSpPr>
            <a:spLocks noChangeShapeType="1"/>
          </p:cNvSpPr>
          <p:nvPr/>
        </p:nvSpPr>
        <p:spPr bwMode="auto">
          <a:xfrm>
            <a:off x="1676400" y="4552950"/>
            <a:ext cx="9525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34" name="Rectangle 110"/>
          <p:cNvSpPr>
            <a:spLocks noChangeArrowheads="1"/>
          </p:cNvSpPr>
          <p:nvPr/>
        </p:nvSpPr>
        <p:spPr bwMode="auto">
          <a:xfrm>
            <a:off x="1457325" y="17811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589935" name="Rectangle 111"/>
          <p:cNvSpPr>
            <a:spLocks noChangeArrowheads="1"/>
          </p:cNvSpPr>
          <p:nvPr/>
        </p:nvSpPr>
        <p:spPr bwMode="auto">
          <a:xfrm>
            <a:off x="1457325" y="21621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589936" name="Rectangle 112"/>
          <p:cNvSpPr>
            <a:spLocks noChangeArrowheads="1"/>
          </p:cNvSpPr>
          <p:nvPr/>
        </p:nvSpPr>
        <p:spPr bwMode="auto">
          <a:xfrm>
            <a:off x="1457325" y="25384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589937" name="Rectangle 113"/>
          <p:cNvSpPr>
            <a:spLocks noChangeArrowheads="1"/>
          </p:cNvSpPr>
          <p:nvPr/>
        </p:nvSpPr>
        <p:spPr bwMode="auto">
          <a:xfrm>
            <a:off x="1457325" y="29210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589938" name="Rectangle 114"/>
          <p:cNvSpPr>
            <a:spLocks noChangeArrowheads="1"/>
          </p:cNvSpPr>
          <p:nvPr/>
        </p:nvSpPr>
        <p:spPr bwMode="auto">
          <a:xfrm>
            <a:off x="1457325" y="3302000"/>
            <a:ext cx="18097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589939" name="Rectangle 115"/>
          <p:cNvSpPr>
            <a:spLocks noChangeArrowheads="1"/>
          </p:cNvSpPr>
          <p:nvPr/>
        </p:nvSpPr>
        <p:spPr bwMode="auto">
          <a:xfrm>
            <a:off x="1457325" y="36814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589940" name="Rectangle 116"/>
          <p:cNvSpPr>
            <a:spLocks noChangeArrowheads="1"/>
          </p:cNvSpPr>
          <p:nvPr/>
        </p:nvSpPr>
        <p:spPr bwMode="auto">
          <a:xfrm>
            <a:off x="1457325" y="40576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589941" name="Rectangle 117"/>
          <p:cNvSpPr>
            <a:spLocks noChangeArrowheads="1"/>
          </p:cNvSpPr>
          <p:nvPr/>
        </p:nvSpPr>
        <p:spPr bwMode="auto">
          <a:xfrm>
            <a:off x="1457325" y="44402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89942" name="Line 118"/>
          <p:cNvSpPr>
            <a:spLocks noChangeShapeType="1"/>
          </p:cNvSpPr>
          <p:nvPr/>
        </p:nvSpPr>
        <p:spPr bwMode="auto">
          <a:xfrm flipH="1">
            <a:off x="2592388" y="5326063"/>
            <a:ext cx="790575" cy="0"/>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43" name="Freeform 119"/>
          <p:cNvSpPr>
            <a:spLocks/>
          </p:cNvSpPr>
          <p:nvPr/>
        </p:nvSpPr>
        <p:spPr bwMode="auto">
          <a:xfrm>
            <a:off x="2528888" y="5291138"/>
            <a:ext cx="84137" cy="68262"/>
          </a:xfrm>
          <a:custGeom>
            <a:avLst/>
            <a:gdLst>
              <a:gd name="T0" fmla="*/ 2147483647 w 21"/>
              <a:gd name="T1" fmla="*/ 2147483647 h 13"/>
              <a:gd name="T2" fmla="*/ 2147483647 w 21"/>
              <a:gd name="T3" fmla="*/ 0 h 13"/>
              <a:gd name="T4" fmla="*/ 2147483647 w 21"/>
              <a:gd name="T5" fmla="*/ 0 h 13"/>
              <a:gd name="T6" fmla="*/ 2147483647 w 21"/>
              <a:gd name="T7" fmla="*/ 2147483647 h 13"/>
              <a:gd name="T8" fmla="*/ 0 w 21"/>
              <a:gd name="T9" fmla="*/ 2147483647 h 13"/>
              <a:gd name="T10" fmla="*/ 2147483647 w 21"/>
              <a:gd name="T11" fmla="*/ 2147483647 h 13"/>
              <a:gd name="T12" fmla="*/ 2147483647 w 21"/>
              <a:gd name="T13" fmla="*/ 2147483647 h 13"/>
              <a:gd name="T14" fmla="*/ 2147483647 w 21"/>
              <a:gd name="T15" fmla="*/ 2147483647 h 13"/>
              <a:gd name="T16" fmla="*/ 2147483647 w 21"/>
              <a:gd name="T17" fmla="*/ 214748364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13"/>
              <a:gd name="T29" fmla="*/ 21 w 21"/>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13">
                <a:moveTo>
                  <a:pt x="17" y="7"/>
                </a:moveTo>
                <a:cubicBezTo>
                  <a:pt x="21" y="0"/>
                  <a:pt x="21" y="0"/>
                  <a:pt x="21" y="0"/>
                </a:cubicBezTo>
                <a:cubicBezTo>
                  <a:pt x="21" y="0"/>
                  <a:pt x="21" y="0"/>
                  <a:pt x="21" y="0"/>
                </a:cubicBezTo>
                <a:cubicBezTo>
                  <a:pt x="11" y="4"/>
                  <a:pt x="11" y="4"/>
                  <a:pt x="11" y="4"/>
                </a:cubicBezTo>
                <a:cubicBezTo>
                  <a:pt x="7" y="5"/>
                  <a:pt x="3" y="6"/>
                  <a:pt x="0" y="7"/>
                </a:cubicBezTo>
                <a:cubicBezTo>
                  <a:pt x="3" y="8"/>
                  <a:pt x="7" y="8"/>
                  <a:pt x="11" y="9"/>
                </a:cubicBezTo>
                <a:cubicBezTo>
                  <a:pt x="21" y="13"/>
                  <a:pt x="21" y="13"/>
                  <a:pt x="21" y="13"/>
                </a:cubicBezTo>
                <a:cubicBezTo>
                  <a:pt x="21" y="13"/>
                  <a:pt x="21" y="13"/>
                  <a:pt x="21" y="13"/>
                </a:cubicBezTo>
                <a:lnTo>
                  <a:pt x="17"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44" name="Line 120"/>
          <p:cNvSpPr>
            <a:spLocks noChangeShapeType="1"/>
          </p:cNvSpPr>
          <p:nvPr/>
        </p:nvSpPr>
        <p:spPr bwMode="auto">
          <a:xfrm>
            <a:off x="1368425" y="3416300"/>
            <a:ext cx="0" cy="674688"/>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45" name="Freeform 121"/>
          <p:cNvSpPr>
            <a:spLocks/>
          </p:cNvSpPr>
          <p:nvPr/>
        </p:nvSpPr>
        <p:spPr bwMode="auto">
          <a:xfrm>
            <a:off x="1343025" y="4059238"/>
            <a:ext cx="52388" cy="115887"/>
          </a:xfrm>
          <a:custGeom>
            <a:avLst/>
            <a:gdLst>
              <a:gd name="T0" fmla="*/ 2147483647 w 13"/>
              <a:gd name="T1" fmla="*/ 2147483647 h 22"/>
              <a:gd name="T2" fmla="*/ 0 w 13"/>
              <a:gd name="T3" fmla="*/ 0 h 22"/>
              <a:gd name="T4" fmla="*/ 0 w 13"/>
              <a:gd name="T5" fmla="*/ 2147483647 h 22"/>
              <a:gd name="T6" fmla="*/ 2147483647 w 13"/>
              <a:gd name="T7" fmla="*/ 2147483647 h 22"/>
              <a:gd name="T8" fmla="*/ 2147483647 w 13"/>
              <a:gd name="T9" fmla="*/ 2147483647 h 22"/>
              <a:gd name="T10" fmla="*/ 2147483647 w 13"/>
              <a:gd name="T11" fmla="*/ 2147483647 h 22"/>
              <a:gd name="T12" fmla="*/ 2147483647 w 13"/>
              <a:gd name="T13" fmla="*/ 2147483647 h 22"/>
              <a:gd name="T14" fmla="*/ 2147483647 w 13"/>
              <a:gd name="T15" fmla="*/ 0 h 22"/>
              <a:gd name="T16" fmla="*/ 2147483647 w 13"/>
              <a:gd name="T17" fmla="*/ 2147483647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22"/>
              <a:gd name="T29" fmla="*/ 13 w 13"/>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22">
                <a:moveTo>
                  <a:pt x="6" y="4"/>
                </a:moveTo>
                <a:cubicBezTo>
                  <a:pt x="0" y="0"/>
                  <a:pt x="0" y="0"/>
                  <a:pt x="0" y="0"/>
                </a:cubicBezTo>
                <a:cubicBezTo>
                  <a:pt x="0" y="1"/>
                  <a:pt x="0" y="1"/>
                  <a:pt x="0" y="1"/>
                </a:cubicBezTo>
                <a:cubicBezTo>
                  <a:pt x="4" y="11"/>
                  <a:pt x="4" y="11"/>
                  <a:pt x="4" y="11"/>
                </a:cubicBezTo>
                <a:cubicBezTo>
                  <a:pt x="5" y="15"/>
                  <a:pt x="6" y="19"/>
                  <a:pt x="6" y="22"/>
                </a:cubicBezTo>
                <a:cubicBezTo>
                  <a:pt x="7" y="19"/>
                  <a:pt x="8" y="15"/>
                  <a:pt x="9" y="11"/>
                </a:cubicBezTo>
                <a:cubicBezTo>
                  <a:pt x="13" y="1"/>
                  <a:pt x="13" y="1"/>
                  <a:pt x="13" y="1"/>
                </a:cubicBezTo>
                <a:cubicBezTo>
                  <a:pt x="13" y="0"/>
                  <a:pt x="13" y="0"/>
                  <a:pt x="13" y="0"/>
                </a:cubicBezTo>
                <a:lnTo>
                  <a:pt x="6"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46" name="Line 122"/>
          <p:cNvSpPr>
            <a:spLocks noChangeShapeType="1"/>
          </p:cNvSpPr>
          <p:nvPr/>
        </p:nvSpPr>
        <p:spPr bwMode="auto">
          <a:xfrm>
            <a:off x="1169988" y="3795713"/>
            <a:ext cx="166687"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47" name="Freeform 123"/>
          <p:cNvSpPr>
            <a:spLocks/>
          </p:cNvSpPr>
          <p:nvPr/>
        </p:nvSpPr>
        <p:spPr bwMode="auto">
          <a:xfrm>
            <a:off x="117475" y="3200400"/>
            <a:ext cx="1077913" cy="1106488"/>
          </a:xfrm>
          <a:custGeom>
            <a:avLst/>
            <a:gdLst>
              <a:gd name="T0" fmla="*/ 2147483647 w 207"/>
              <a:gd name="T1" fmla="*/ 2147483647 h 210"/>
              <a:gd name="T2" fmla="*/ 2147483647 w 207"/>
              <a:gd name="T3" fmla="*/ 2147483647 h 210"/>
              <a:gd name="T4" fmla="*/ 2147483647 w 207"/>
              <a:gd name="T5" fmla="*/ 2147483647 h 210"/>
              <a:gd name="T6" fmla="*/ 0 w 207"/>
              <a:gd name="T7" fmla="*/ 2147483647 h 210"/>
              <a:gd name="T8" fmla="*/ 0 w 207"/>
              <a:gd name="T9" fmla="*/ 2147483647 h 210"/>
              <a:gd name="T10" fmla="*/ 2147483647 w 207"/>
              <a:gd name="T11" fmla="*/ 0 h 210"/>
              <a:gd name="T12" fmla="*/ 2147483647 w 207"/>
              <a:gd name="T13" fmla="*/ 0 h 210"/>
              <a:gd name="T14" fmla="*/ 2147483647 w 207"/>
              <a:gd name="T15" fmla="*/ 2147483647 h 210"/>
              <a:gd name="T16" fmla="*/ 2147483647 w 207"/>
              <a:gd name="T17" fmla="*/ 2147483647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7"/>
              <a:gd name="T28" fmla="*/ 0 h 210"/>
              <a:gd name="T29" fmla="*/ 207 w 207"/>
              <a:gd name="T30" fmla="*/ 210 h 2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7" h="210">
                <a:moveTo>
                  <a:pt x="207" y="194"/>
                </a:moveTo>
                <a:cubicBezTo>
                  <a:pt x="207" y="203"/>
                  <a:pt x="200" y="210"/>
                  <a:pt x="191" y="210"/>
                </a:cubicBezTo>
                <a:cubicBezTo>
                  <a:pt x="16" y="210"/>
                  <a:pt x="16" y="210"/>
                  <a:pt x="16" y="210"/>
                </a:cubicBezTo>
                <a:cubicBezTo>
                  <a:pt x="7" y="210"/>
                  <a:pt x="0" y="203"/>
                  <a:pt x="0" y="194"/>
                </a:cubicBezTo>
                <a:cubicBezTo>
                  <a:pt x="0" y="16"/>
                  <a:pt x="0" y="16"/>
                  <a:pt x="0" y="16"/>
                </a:cubicBezTo>
                <a:cubicBezTo>
                  <a:pt x="0" y="7"/>
                  <a:pt x="7" y="0"/>
                  <a:pt x="16" y="0"/>
                </a:cubicBezTo>
                <a:cubicBezTo>
                  <a:pt x="191" y="0"/>
                  <a:pt x="191" y="0"/>
                  <a:pt x="191" y="0"/>
                </a:cubicBezTo>
                <a:cubicBezTo>
                  <a:pt x="200" y="0"/>
                  <a:pt x="207" y="7"/>
                  <a:pt x="207" y="16"/>
                </a:cubicBezTo>
                <a:lnTo>
                  <a:pt x="207" y="194"/>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48" name="Line 124"/>
          <p:cNvSpPr>
            <a:spLocks noChangeShapeType="1"/>
          </p:cNvSpPr>
          <p:nvPr/>
        </p:nvSpPr>
        <p:spPr bwMode="auto">
          <a:xfrm>
            <a:off x="2955925" y="5368925"/>
            <a:ext cx="0" cy="21748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49" name="Freeform 125"/>
          <p:cNvSpPr>
            <a:spLocks/>
          </p:cNvSpPr>
          <p:nvPr/>
        </p:nvSpPr>
        <p:spPr bwMode="auto">
          <a:xfrm>
            <a:off x="2346325" y="5581650"/>
            <a:ext cx="1214438" cy="833438"/>
          </a:xfrm>
          <a:custGeom>
            <a:avLst/>
            <a:gdLst>
              <a:gd name="T0" fmla="*/ 2147483647 w 307"/>
              <a:gd name="T1" fmla="*/ 2147483647 h 134"/>
              <a:gd name="T2" fmla="*/ 2147483647 w 307"/>
              <a:gd name="T3" fmla="*/ 2147483647 h 134"/>
              <a:gd name="T4" fmla="*/ 2147483647 w 307"/>
              <a:gd name="T5" fmla="*/ 2147483647 h 134"/>
              <a:gd name="T6" fmla="*/ 0 w 307"/>
              <a:gd name="T7" fmla="*/ 2147483647 h 134"/>
              <a:gd name="T8" fmla="*/ 0 w 307"/>
              <a:gd name="T9" fmla="*/ 2147483647 h 134"/>
              <a:gd name="T10" fmla="*/ 2147483647 w 307"/>
              <a:gd name="T11" fmla="*/ 0 h 134"/>
              <a:gd name="T12" fmla="*/ 2147483647 w 307"/>
              <a:gd name="T13" fmla="*/ 0 h 134"/>
              <a:gd name="T14" fmla="*/ 2147483647 w 307"/>
              <a:gd name="T15" fmla="*/ 2147483647 h 134"/>
              <a:gd name="T16" fmla="*/ 2147483647 w 307"/>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7"/>
              <a:gd name="T28" fmla="*/ 0 h 134"/>
              <a:gd name="T29" fmla="*/ 307 w 307"/>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7" h="134">
                <a:moveTo>
                  <a:pt x="307" y="118"/>
                </a:moveTo>
                <a:cubicBezTo>
                  <a:pt x="307" y="127"/>
                  <a:pt x="300" y="134"/>
                  <a:pt x="291" y="134"/>
                </a:cubicBezTo>
                <a:cubicBezTo>
                  <a:pt x="16" y="134"/>
                  <a:pt x="16" y="134"/>
                  <a:pt x="16" y="134"/>
                </a:cubicBezTo>
                <a:cubicBezTo>
                  <a:pt x="7" y="134"/>
                  <a:pt x="0" y="127"/>
                  <a:pt x="0" y="118"/>
                </a:cubicBezTo>
                <a:cubicBezTo>
                  <a:pt x="0" y="16"/>
                  <a:pt x="0" y="16"/>
                  <a:pt x="0" y="16"/>
                </a:cubicBezTo>
                <a:cubicBezTo>
                  <a:pt x="0" y="8"/>
                  <a:pt x="7" y="0"/>
                  <a:pt x="16" y="0"/>
                </a:cubicBezTo>
                <a:cubicBezTo>
                  <a:pt x="291" y="0"/>
                  <a:pt x="291" y="0"/>
                  <a:pt x="291" y="0"/>
                </a:cubicBezTo>
                <a:cubicBezTo>
                  <a:pt x="300" y="0"/>
                  <a:pt x="307" y="8"/>
                  <a:pt x="307" y="16"/>
                </a:cubicBezTo>
                <a:lnTo>
                  <a:pt x="307"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50" name="Line 126"/>
          <p:cNvSpPr>
            <a:spLocks noChangeShapeType="1"/>
          </p:cNvSpPr>
          <p:nvPr/>
        </p:nvSpPr>
        <p:spPr bwMode="auto">
          <a:xfrm flipV="1">
            <a:off x="3376613" y="2662238"/>
            <a:ext cx="161925" cy="7048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51" name="Freeform 127"/>
          <p:cNvSpPr>
            <a:spLocks/>
          </p:cNvSpPr>
          <p:nvPr/>
        </p:nvSpPr>
        <p:spPr bwMode="auto">
          <a:xfrm>
            <a:off x="2573338" y="1847850"/>
            <a:ext cx="2397125" cy="1998663"/>
          </a:xfrm>
          <a:custGeom>
            <a:avLst/>
            <a:gdLst>
              <a:gd name="T0" fmla="*/ 0 w 607"/>
              <a:gd name="T1" fmla="*/ 0 h 385"/>
              <a:gd name="T2" fmla="*/ 2147483647 w 607"/>
              <a:gd name="T3" fmla="*/ 2147483647 h 385"/>
              <a:gd name="T4" fmla="*/ 2147483647 w 607"/>
              <a:gd name="T5" fmla="*/ 2147483647 h 385"/>
              <a:gd name="T6" fmla="*/ 0 60000 65536"/>
              <a:gd name="T7" fmla="*/ 0 60000 65536"/>
              <a:gd name="T8" fmla="*/ 0 60000 65536"/>
              <a:gd name="T9" fmla="*/ 0 w 607"/>
              <a:gd name="T10" fmla="*/ 0 h 385"/>
              <a:gd name="T11" fmla="*/ 607 w 607"/>
              <a:gd name="T12" fmla="*/ 385 h 385"/>
            </a:gdLst>
            <a:ahLst/>
            <a:cxnLst>
              <a:cxn ang="T6">
                <a:pos x="T0" y="T1"/>
              </a:cxn>
              <a:cxn ang="T7">
                <a:pos x="T2" y="T3"/>
              </a:cxn>
              <a:cxn ang="T8">
                <a:pos x="T4" y="T5"/>
              </a:cxn>
            </a:cxnLst>
            <a:rect l="T9" t="T10" r="T11" b="T12"/>
            <a:pathLst>
              <a:path w="607" h="385">
                <a:moveTo>
                  <a:pt x="0" y="0"/>
                </a:moveTo>
                <a:cubicBezTo>
                  <a:pt x="19" y="171"/>
                  <a:pt x="166" y="277"/>
                  <a:pt x="205" y="302"/>
                </a:cubicBezTo>
                <a:cubicBezTo>
                  <a:pt x="330" y="382"/>
                  <a:pt x="476" y="385"/>
                  <a:pt x="607" y="383"/>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9952" name="Freeform 128"/>
          <p:cNvSpPr>
            <a:spLocks/>
          </p:cNvSpPr>
          <p:nvPr/>
        </p:nvSpPr>
        <p:spPr bwMode="auto">
          <a:xfrm>
            <a:off x="1925638" y="1893888"/>
            <a:ext cx="3041650" cy="2779712"/>
          </a:xfrm>
          <a:custGeom>
            <a:avLst/>
            <a:gdLst>
              <a:gd name="T0" fmla="*/ 0 w 770"/>
              <a:gd name="T1" fmla="*/ 0 h 535"/>
              <a:gd name="T2" fmla="*/ 2147483647 w 770"/>
              <a:gd name="T3" fmla="*/ 2147483647 h 535"/>
              <a:gd name="T4" fmla="*/ 2147483647 w 770"/>
              <a:gd name="T5" fmla="*/ 2147483647 h 535"/>
              <a:gd name="T6" fmla="*/ 0 60000 65536"/>
              <a:gd name="T7" fmla="*/ 0 60000 65536"/>
              <a:gd name="T8" fmla="*/ 0 60000 65536"/>
              <a:gd name="T9" fmla="*/ 0 w 770"/>
              <a:gd name="T10" fmla="*/ 0 h 535"/>
              <a:gd name="T11" fmla="*/ 770 w 770"/>
              <a:gd name="T12" fmla="*/ 535 h 535"/>
            </a:gdLst>
            <a:ahLst/>
            <a:cxnLst>
              <a:cxn ang="T6">
                <a:pos x="T0" y="T1"/>
              </a:cxn>
              <a:cxn ang="T7">
                <a:pos x="T2" y="T3"/>
              </a:cxn>
              <a:cxn ang="T8">
                <a:pos x="T4" y="T5"/>
              </a:cxn>
            </a:cxnLst>
            <a:rect l="T9" t="T10" r="T11" b="T12"/>
            <a:pathLst>
              <a:path w="770" h="535">
                <a:moveTo>
                  <a:pt x="0" y="0"/>
                </a:moveTo>
                <a:cubicBezTo>
                  <a:pt x="6" y="282"/>
                  <a:pt x="103" y="413"/>
                  <a:pt x="153" y="439"/>
                </a:cubicBezTo>
                <a:cubicBezTo>
                  <a:pt x="331" y="534"/>
                  <a:pt x="577" y="529"/>
                  <a:pt x="770" y="535"/>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9953" name="Line 129"/>
          <p:cNvSpPr>
            <a:spLocks noChangeShapeType="1"/>
          </p:cNvSpPr>
          <p:nvPr/>
        </p:nvSpPr>
        <p:spPr bwMode="auto">
          <a:xfrm>
            <a:off x="1652588" y="3400425"/>
            <a:ext cx="1758950" cy="1558925"/>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54" name="Line 130"/>
          <p:cNvSpPr>
            <a:spLocks noChangeShapeType="1"/>
          </p:cNvSpPr>
          <p:nvPr/>
        </p:nvSpPr>
        <p:spPr bwMode="auto">
          <a:xfrm>
            <a:off x="1655763" y="1878013"/>
            <a:ext cx="3454400" cy="3074987"/>
          </a:xfrm>
          <a:prstGeom prst="line">
            <a:avLst/>
          </a:prstGeom>
          <a:noFill/>
          <a:ln w="30163">
            <a:solidFill>
              <a:srgbClr val="FCC79B"/>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55" name="Freeform 131"/>
          <p:cNvSpPr>
            <a:spLocks/>
          </p:cNvSpPr>
          <p:nvPr/>
        </p:nvSpPr>
        <p:spPr bwMode="auto">
          <a:xfrm>
            <a:off x="1676400" y="1066800"/>
            <a:ext cx="3768725" cy="3865563"/>
          </a:xfrm>
          <a:custGeom>
            <a:avLst/>
            <a:gdLst>
              <a:gd name="T0" fmla="*/ 2147483647 w 2253"/>
              <a:gd name="T1" fmla="*/ 2147483647 h 1758"/>
              <a:gd name="T2" fmla="*/ 0 w 2253"/>
              <a:gd name="T3" fmla="*/ 2147483647 h 1758"/>
              <a:gd name="T4" fmla="*/ 0 w 2253"/>
              <a:gd name="T5" fmla="*/ 0 h 1758"/>
              <a:gd name="T6" fmla="*/ 0 60000 65536"/>
              <a:gd name="T7" fmla="*/ 0 60000 65536"/>
              <a:gd name="T8" fmla="*/ 0 60000 65536"/>
              <a:gd name="T9" fmla="*/ 0 w 2253"/>
              <a:gd name="T10" fmla="*/ 0 h 1758"/>
              <a:gd name="T11" fmla="*/ 2253 w 2253"/>
              <a:gd name="T12" fmla="*/ 1758 h 1758"/>
            </a:gdLst>
            <a:ahLst/>
            <a:cxnLst>
              <a:cxn ang="T6">
                <a:pos x="T0" y="T1"/>
              </a:cxn>
              <a:cxn ang="T7">
                <a:pos x="T2" y="T3"/>
              </a:cxn>
              <a:cxn ang="T8">
                <a:pos x="T4" y="T5"/>
              </a:cxn>
            </a:cxnLst>
            <a:rect l="T9" t="T10" r="T11" b="T12"/>
            <a:pathLst>
              <a:path w="2253" h="1758">
                <a:moveTo>
                  <a:pt x="2253" y="1758"/>
                </a:moveTo>
                <a:lnTo>
                  <a:pt x="0" y="1758"/>
                </a:lnTo>
                <a:lnTo>
                  <a:pt x="0" y="0"/>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89956" name="Freeform 132"/>
          <p:cNvSpPr>
            <a:spLocks/>
          </p:cNvSpPr>
          <p:nvPr/>
        </p:nvSpPr>
        <p:spPr bwMode="auto">
          <a:xfrm>
            <a:off x="3251200" y="1995488"/>
            <a:ext cx="1822450" cy="635000"/>
          </a:xfrm>
          <a:custGeom>
            <a:avLst/>
            <a:gdLst>
              <a:gd name="T0" fmla="*/ 2147483647 w 409"/>
              <a:gd name="T1" fmla="*/ 2147483647 h 96"/>
              <a:gd name="T2" fmla="*/ 2147483647 w 409"/>
              <a:gd name="T3" fmla="*/ 2147483647 h 96"/>
              <a:gd name="T4" fmla="*/ 2147483647 w 409"/>
              <a:gd name="T5" fmla="*/ 2147483647 h 96"/>
              <a:gd name="T6" fmla="*/ 0 w 409"/>
              <a:gd name="T7" fmla="*/ 2147483647 h 96"/>
              <a:gd name="T8" fmla="*/ 0 w 409"/>
              <a:gd name="T9" fmla="*/ 2147483647 h 96"/>
              <a:gd name="T10" fmla="*/ 2147483647 w 409"/>
              <a:gd name="T11" fmla="*/ 0 h 96"/>
              <a:gd name="T12" fmla="*/ 2147483647 w 409"/>
              <a:gd name="T13" fmla="*/ 0 h 96"/>
              <a:gd name="T14" fmla="*/ 2147483647 w 409"/>
              <a:gd name="T15" fmla="*/ 2147483647 h 96"/>
              <a:gd name="T16" fmla="*/ 2147483647 w 409"/>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9"/>
              <a:gd name="T28" fmla="*/ 0 h 96"/>
              <a:gd name="T29" fmla="*/ 409 w 409"/>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9" h="96">
                <a:moveTo>
                  <a:pt x="409" y="80"/>
                </a:moveTo>
                <a:cubicBezTo>
                  <a:pt x="409" y="88"/>
                  <a:pt x="402" y="96"/>
                  <a:pt x="393" y="96"/>
                </a:cubicBezTo>
                <a:cubicBezTo>
                  <a:pt x="16" y="96"/>
                  <a:pt x="16" y="96"/>
                  <a:pt x="16" y="96"/>
                </a:cubicBezTo>
                <a:cubicBezTo>
                  <a:pt x="8" y="96"/>
                  <a:pt x="0" y="88"/>
                  <a:pt x="0" y="80"/>
                </a:cubicBezTo>
                <a:cubicBezTo>
                  <a:pt x="0" y="16"/>
                  <a:pt x="0" y="16"/>
                  <a:pt x="0" y="16"/>
                </a:cubicBezTo>
                <a:cubicBezTo>
                  <a:pt x="0" y="7"/>
                  <a:pt x="8" y="0"/>
                  <a:pt x="16" y="0"/>
                </a:cubicBezTo>
                <a:cubicBezTo>
                  <a:pt x="393" y="0"/>
                  <a:pt x="393" y="0"/>
                  <a:pt x="393" y="0"/>
                </a:cubicBezTo>
                <a:cubicBezTo>
                  <a:pt x="402" y="0"/>
                  <a:pt x="409" y="7"/>
                  <a:pt x="409" y="16"/>
                </a:cubicBezTo>
                <a:lnTo>
                  <a:pt x="409" y="8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57" name="Rectangle 133"/>
          <p:cNvSpPr>
            <a:spLocks noChangeArrowheads="1"/>
          </p:cNvSpPr>
          <p:nvPr/>
        </p:nvSpPr>
        <p:spPr bwMode="auto">
          <a:xfrm>
            <a:off x="3300413" y="2071688"/>
            <a:ext cx="167481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Optimal consumption bundle at income of $2,400</a:t>
            </a:r>
            <a:endParaRPr lang="en-US" altLang="pt-PT" sz="1400">
              <a:latin typeface="Tahoma" panose="020B0604030504040204" pitchFamily="34" charset="0"/>
            </a:endParaRPr>
          </a:p>
        </p:txBody>
      </p:sp>
      <p:sp>
        <p:nvSpPr>
          <p:cNvPr id="589958" name="Oval 134"/>
          <p:cNvSpPr>
            <a:spLocks noChangeArrowheads="1"/>
          </p:cNvSpPr>
          <p:nvPr/>
        </p:nvSpPr>
        <p:spPr bwMode="auto">
          <a:xfrm>
            <a:off x="2489200" y="4121150"/>
            <a:ext cx="80963" cy="1063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89959" name="Oval 135"/>
          <p:cNvSpPr>
            <a:spLocks noChangeArrowheads="1"/>
          </p:cNvSpPr>
          <p:nvPr/>
        </p:nvSpPr>
        <p:spPr bwMode="auto">
          <a:xfrm>
            <a:off x="3343275" y="3362325"/>
            <a:ext cx="79375" cy="10636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89960" name="Line 136"/>
          <p:cNvSpPr>
            <a:spLocks noChangeShapeType="1"/>
          </p:cNvSpPr>
          <p:nvPr/>
        </p:nvSpPr>
        <p:spPr bwMode="auto">
          <a:xfrm>
            <a:off x="2138363" y="1654175"/>
            <a:ext cx="390525" cy="25209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61" name="Line 137"/>
          <p:cNvSpPr>
            <a:spLocks noChangeShapeType="1"/>
          </p:cNvSpPr>
          <p:nvPr/>
        </p:nvSpPr>
        <p:spPr bwMode="auto">
          <a:xfrm flipH="1">
            <a:off x="3268663" y="4013200"/>
            <a:ext cx="676275" cy="603250"/>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62" name="Freeform 138"/>
          <p:cNvSpPr>
            <a:spLocks/>
          </p:cNvSpPr>
          <p:nvPr/>
        </p:nvSpPr>
        <p:spPr bwMode="auto">
          <a:xfrm>
            <a:off x="3173413" y="4537075"/>
            <a:ext cx="153987" cy="163513"/>
          </a:xfrm>
          <a:custGeom>
            <a:avLst/>
            <a:gdLst>
              <a:gd name="T0" fmla="*/ 2147483647 w 39"/>
              <a:gd name="T1" fmla="*/ 2147483647 h 31"/>
              <a:gd name="T2" fmla="*/ 2147483647 w 39"/>
              <a:gd name="T3" fmla="*/ 2147483647 h 31"/>
              <a:gd name="T4" fmla="*/ 2147483647 w 39"/>
              <a:gd name="T5" fmla="*/ 2147483647 h 31"/>
              <a:gd name="T6" fmla="*/ 2147483647 w 39"/>
              <a:gd name="T7" fmla="*/ 2147483647 h 31"/>
              <a:gd name="T8" fmla="*/ 0 w 39"/>
              <a:gd name="T9" fmla="*/ 2147483647 h 31"/>
              <a:gd name="T10" fmla="*/ 2147483647 w 39"/>
              <a:gd name="T11" fmla="*/ 2147483647 h 31"/>
              <a:gd name="T12" fmla="*/ 2147483647 w 39"/>
              <a:gd name="T13" fmla="*/ 0 h 31"/>
              <a:gd name="T14" fmla="*/ 2147483647 w 39"/>
              <a:gd name="T15" fmla="*/ 0 h 31"/>
              <a:gd name="T16" fmla="*/ 2147483647 w 39"/>
              <a:gd name="T17" fmla="*/ 2147483647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
              <a:gd name="T28" fmla="*/ 0 h 31"/>
              <a:gd name="T29" fmla="*/ 39 w 39"/>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 h="31">
                <a:moveTo>
                  <a:pt x="27" y="13"/>
                </a:moveTo>
                <a:cubicBezTo>
                  <a:pt x="39" y="19"/>
                  <a:pt x="39" y="19"/>
                  <a:pt x="39" y="19"/>
                </a:cubicBezTo>
                <a:cubicBezTo>
                  <a:pt x="39" y="19"/>
                  <a:pt x="39" y="19"/>
                  <a:pt x="39" y="19"/>
                </a:cubicBezTo>
                <a:cubicBezTo>
                  <a:pt x="19" y="24"/>
                  <a:pt x="19" y="24"/>
                  <a:pt x="19" y="24"/>
                </a:cubicBezTo>
                <a:cubicBezTo>
                  <a:pt x="13" y="26"/>
                  <a:pt x="6" y="29"/>
                  <a:pt x="0" y="31"/>
                </a:cubicBezTo>
                <a:cubicBezTo>
                  <a:pt x="5" y="26"/>
                  <a:pt x="9" y="21"/>
                  <a:pt x="14" y="16"/>
                </a:cubicBezTo>
                <a:cubicBezTo>
                  <a:pt x="25" y="0"/>
                  <a:pt x="25" y="0"/>
                  <a:pt x="25" y="0"/>
                </a:cubicBezTo>
                <a:cubicBezTo>
                  <a:pt x="26" y="0"/>
                  <a:pt x="26" y="0"/>
                  <a:pt x="26" y="0"/>
                </a:cubicBezTo>
                <a:lnTo>
                  <a:pt x="27"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63" name="Line 139"/>
          <p:cNvSpPr>
            <a:spLocks noChangeShapeType="1"/>
          </p:cNvSpPr>
          <p:nvPr/>
        </p:nvSpPr>
        <p:spPr bwMode="auto">
          <a:xfrm>
            <a:off x="3619500" y="4381500"/>
            <a:ext cx="153988" cy="12382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64" name="Freeform 140"/>
          <p:cNvSpPr>
            <a:spLocks/>
          </p:cNvSpPr>
          <p:nvPr/>
        </p:nvSpPr>
        <p:spPr bwMode="auto">
          <a:xfrm>
            <a:off x="3717925" y="5581650"/>
            <a:ext cx="1106488" cy="833438"/>
          </a:xfrm>
          <a:custGeom>
            <a:avLst/>
            <a:gdLst>
              <a:gd name="T0" fmla="*/ 2147483647 w 280"/>
              <a:gd name="T1" fmla="*/ 2147483647 h 134"/>
              <a:gd name="T2" fmla="*/ 2147483647 w 280"/>
              <a:gd name="T3" fmla="*/ 2147483647 h 134"/>
              <a:gd name="T4" fmla="*/ 2147483647 w 280"/>
              <a:gd name="T5" fmla="*/ 2147483647 h 134"/>
              <a:gd name="T6" fmla="*/ 0 w 280"/>
              <a:gd name="T7" fmla="*/ 2147483647 h 134"/>
              <a:gd name="T8" fmla="*/ 0 w 280"/>
              <a:gd name="T9" fmla="*/ 2147483647 h 134"/>
              <a:gd name="T10" fmla="*/ 2147483647 w 280"/>
              <a:gd name="T11" fmla="*/ 0 h 134"/>
              <a:gd name="T12" fmla="*/ 2147483647 w 280"/>
              <a:gd name="T13" fmla="*/ 0 h 134"/>
              <a:gd name="T14" fmla="*/ 2147483647 w 280"/>
              <a:gd name="T15" fmla="*/ 2147483647 h 134"/>
              <a:gd name="T16" fmla="*/ 2147483647 w 280"/>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134"/>
              <a:gd name="T29" fmla="*/ 280 w 280"/>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134">
                <a:moveTo>
                  <a:pt x="280" y="118"/>
                </a:moveTo>
                <a:cubicBezTo>
                  <a:pt x="280" y="127"/>
                  <a:pt x="273" y="134"/>
                  <a:pt x="264" y="134"/>
                </a:cubicBezTo>
                <a:cubicBezTo>
                  <a:pt x="16" y="134"/>
                  <a:pt x="16" y="134"/>
                  <a:pt x="16" y="134"/>
                </a:cubicBezTo>
                <a:cubicBezTo>
                  <a:pt x="7" y="134"/>
                  <a:pt x="0" y="127"/>
                  <a:pt x="0" y="118"/>
                </a:cubicBezTo>
                <a:cubicBezTo>
                  <a:pt x="0" y="16"/>
                  <a:pt x="0" y="16"/>
                  <a:pt x="0" y="16"/>
                </a:cubicBezTo>
                <a:cubicBezTo>
                  <a:pt x="0" y="8"/>
                  <a:pt x="7" y="0"/>
                  <a:pt x="16" y="0"/>
                </a:cubicBezTo>
                <a:cubicBezTo>
                  <a:pt x="264" y="0"/>
                  <a:pt x="264" y="0"/>
                  <a:pt x="264" y="0"/>
                </a:cubicBezTo>
                <a:cubicBezTo>
                  <a:pt x="273" y="0"/>
                  <a:pt x="280" y="8"/>
                  <a:pt x="280" y="16"/>
                </a:cubicBezTo>
                <a:lnTo>
                  <a:pt x="280"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65" name="Freeform 141"/>
          <p:cNvSpPr>
            <a:spLocks/>
          </p:cNvSpPr>
          <p:nvPr/>
        </p:nvSpPr>
        <p:spPr bwMode="auto">
          <a:xfrm>
            <a:off x="1771650" y="1004888"/>
            <a:ext cx="1936750" cy="665162"/>
          </a:xfrm>
          <a:custGeom>
            <a:avLst/>
            <a:gdLst>
              <a:gd name="T0" fmla="*/ 2147483647 w 408"/>
              <a:gd name="T1" fmla="*/ 2147483647 h 96"/>
              <a:gd name="T2" fmla="*/ 2147483647 w 408"/>
              <a:gd name="T3" fmla="*/ 2147483647 h 96"/>
              <a:gd name="T4" fmla="*/ 2147483647 w 408"/>
              <a:gd name="T5" fmla="*/ 2147483647 h 96"/>
              <a:gd name="T6" fmla="*/ 0 w 408"/>
              <a:gd name="T7" fmla="*/ 2147483647 h 96"/>
              <a:gd name="T8" fmla="*/ 0 w 408"/>
              <a:gd name="T9" fmla="*/ 2147483647 h 96"/>
              <a:gd name="T10" fmla="*/ 2147483647 w 408"/>
              <a:gd name="T11" fmla="*/ 0 h 96"/>
              <a:gd name="T12" fmla="*/ 2147483647 w 408"/>
              <a:gd name="T13" fmla="*/ 0 h 96"/>
              <a:gd name="T14" fmla="*/ 2147483647 w 408"/>
              <a:gd name="T15" fmla="*/ 2147483647 h 96"/>
              <a:gd name="T16" fmla="*/ 2147483647 w 408"/>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8"/>
              <a:gd name="T28" fmla="*/ 0 h 96"/>
              <a:gd name="T29" fmla="*/ 408 w 408"/>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8" h="96">
                <a:moveTo>
                  <a:pt x="408" y="80"/>
                </a:moveTo>
                <a:cubicBezTo>
                  <a:pt x="408" y="89"/>
                  <a:pt x="401" y="96"/>
                  <a:pt x="392" y="96"/>
                </a:cubicBezTo>
                <a:cubicBezTo>
                  <a:pt x="16" y="96"/>
                  <a:pt x="16" y="96"/>
                  <a:pt x="16" y="96"/>
                </a:cubicBezTo>
                <a:cubicBezTo>
                  <a:pt x="7" y="96"/>
                  <a:pt x="0" y="89"/>
                  <a:pt x="0" y="80"/>
                </a:cubicBezTo>
                <a:cubicBezTo>
                  <a:pt x="0" y="16"/>
                  <a:pt x="0" y="16"/>
                  <a:pt x="0" y="16"/>
                </a:cubicBezTo>
                <a:cubicBezTo>
                  <a:pt x="0" y="7"/>
                  <a:pt x="7" y="0"/>
                  <a:pt x="16" y="0"/>
                </a:cubicBezTo>
                <a:cubicBezTo>
                  <a:pt x="392" y="0"/>
                  <a:pt x="392" y="0"/>
                  <a:pt x="392" y="0"/>
                </a:cubicBezTo>
                <a:cubicBezTo>
                  <a:pt x="401" y="0"/>
                  <a:pt x="408" y="7"/>
                  <a:pt x="408" y="16"/>
                </a:cubicBezTo>
                <a:lnTo>
                  <a:pt x="408" y="8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89966" name="Rectangle 142"/>
          <p:cNvSpPr>
            <a:spLocks noChangeArrowheads="1"/>
          </p:cNvSpPr>
          <p:nvPr/>
        </p:nvSpPr>
        <p:spPr bwMode="auto">
          <a:xfrm>
            <a:off x="1905000" y="1066800"/>
            <a:ext cx="17954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Optimal consumption bundle income at of $1,200</a:t>
            </a:r>
            <a:endParaRPr lang="en-US" altLang="pt-PT" sz="1400">
              <a:latin typeface="Tahoma" panose="020B0604030504040204" pitchFamily="34" charset="0"/>
            </a:endParaRPr>
          </a:p>
        </p:txBody>
      </p:sp>
      <p:sp>
        <p:nvSpPr>
          <p:cNvPr id="589967" name="Line 143"/>
          <p:cNvSpPr>
            <a:spLocks noChangeShapeType="1"/>
          </p:cNvSpPr>
          <p:nvPr/>
        </p:nvSpPr>
        <p:spPr bwMode="auto">
          <a:xfrm>
            <a:off x="4670425" y="4806950"/>
            <a:ext cx="0"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89968" name="Rectangle 144"/>
          <p:cNvSpPr>
            <a:spLocks noChangeArrowheads="1"/>
          </p:cNvSpPr>
          <p:nvPr/>
        </p:nvSpPr>
        <p:spPr bwMode="auto">
          <a:xfrm>
            <a:off x="4648200" y="5181600"/>
            <a:ext cx="134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89969" name="Rectangle 145"/>
          <p:cNvSpPr>
            <a:spLocks noChangeArrowheads="1"/>
          </p:cNvSpPr>
          <p:nvPr/>
        </p:nvSpPr>
        <p:spPr bwMode="auto">
          <a:xfrm>
            <a:off x="609600" y="914400"/>
            <a:ext cx="9906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89970" name="Rectangle 146"/>
          <p:cNvSpPr>
            <a:spLocks noChangeArrowheads="1"/>
          </p:cNvSpPr>
          <p:nvPr/>
        </p:nvSpPr>
        <p:spPr bwMode="auto">
          <a:xfrm>
            <a:off x="2386013" y="5653088"/>
            <a:ext cx="11239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 … resulting in a fall in consumption of rooms…</a:t>
            </a:r>
            <a:endParaRPr lang="en-US" altLang="pt-PT" sz="1400">
              <a:latin typeface="Tahoma" panose="020B0604030504040204" pitchFamily="34" charset="0"/>
            </a:endParaRPr>
          </a:p>
        </p:txBody>
      </p:sp>
      <p:sp>
        <p:nvSpPr>
          <p:cNvPr id="589971" name="Rectangle 147"/>
          <p:cNvSpPr>
            <a:spLocks noChangeArrowheads="1"/>
          </p:cNvSpPr>
          <p:nvPr/>
        </p:nvSpPr>
        <p:spPr bwMode="auto">
          <a:xfrm>
            <a:off x="3757613" y="5653088"/>
            <a:ext cx="11239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 A fall in income shifts the budget line inward, …</a:t>
            </a:r>
            <a:endParaRPr lang="en-US" altLang="pt-PT" sz="1400">
              <a:latin typeface="Tahoma" panose="020B0604030504040204" pitchFamily="34" charset="0"/>
            </a:endParaRPr>
          </a:p>
        </p:txBody>
      </p:sp>
      <p:sp>
        <p:nvSpPr>
          <p:cNvPr id="589972" name="Rectangle 148"/>
          <p:cNvSpPr>
            <a:spLocks noChangeArrowheads="1"/>
          </p:cNvSpPr>
          <p:nvPr/>
        </p:nvSpPr>
        <p:spPr bwMode="auto">
          <a:xfrm>
            <a:off x="176213" y="3290888"/>
            <a:ext cx="1042987"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 … and a fall in consumption of restaurant meals</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1781175" y="4183063"/>
            <a:ext cx="72390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2527300" y="4184650"/>
            <a:ext cx="0" cy="649288"/>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 name="Straight Connector 86"/>
          <p:cNvCxnSpPr>
            <a:cxnSpLocks noChangeShapeType="1"/>
          </p:cNvCxnSpPr>
          <p:nvPr/>
        </p:nvCxnSpPr>
        <p:spPr bwMode="auto">
          <a:xfrm>
            <a:off x="1701800" y="3417888"/>
            <a:ext cx="1627188"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3387725" y="3462338"/>
            <a:ext cx="0" cy="1582737"/>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5" name="Text Box 14"/>
          <p:cNvSpPr txBox="1">
            <a:spLocks noChangeArrowheads="1"/>
          </p:cNvSpPr>
          <p:nvPr/>
        </p:nvSpPr>
        <p:spPr bwMode="auto">
          <a:xfrm>
            <a:off x="5410200" y="838200"/>
            <a:ext cx="3733800" cy="25304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100000"/>
              </a:lnSpc>
              <a:spcBef>
                <a:spcPct val="20000"/>
              </a:spcBef>
            </a:pPr>
            <a:r>
              <a:rPr lang="en-US" altLang="pt-PT"/>
              <a:t>At a monthly income of $1,200, she chooses bundle B, consisting of 4 rooms and 20 restaurant meals. Since Ingrid’s consumption of both restaurant meals and rooms falls when her income falls, both goods are normal goods.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899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99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99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99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8993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899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99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8996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8993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99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8993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8993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994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8993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8994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8991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8991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899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8992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8991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8992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8991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8991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8992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8995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8992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8992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89921"/>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996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89920"/>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8991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8996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8991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8995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89952"/>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89951"/>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8990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8990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89909"/>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8990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89910"/>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589956"/>
                                        </p:tgtEl>
                                        <p:attrNameLst>
                                          <p:attrName>style.visibility</p:attrName>
                                        </p:attrNameLst>
                                      </p:cBhvr>
                                      <p:to>
                                        <p:strVal val="visible"/>
                                      </p:to>
                                    </p:set>
                                  </p:childTnLst>
                                </p:cTn>
                              </p:par>
                              <p:par>
                                <p:cTn id="99" presetID="22" presetClass="entr" presetSubtype="8" fill="hold" nodeType="withEffect">
                                  <p:stCondLst>
                                    <p:cond delay="0"/>
                                  </p:stCondLst>
                                  <p:childTnLst>
                                    <p:set>
                                      <p:cBhvr>
                                        <p:cTn id="100" dur="1" fill="hold">
                                          <p:stCondLst>
                                            <p:cond delay="0"/>
                                          </p:stCondLst>
                                        </p:cTn>
                                        <p:tgtEl>
                                          <p:spTgt spid="589957"/>
                                        </p:tgtEl>
                                        <p:attrNameLst>
                                          <p:attrName>style.visibility</p:attrName>
                                        </p:attrNameLst>
                                      </p:cBhvr>
                                      <p:to>
                                        <p:strVal val="visible"/>
                                      </p:to>
                                    </p:set>
                                    <p:animEffect transition="in" filter="wipe(left)">
                                      <p:cBhvr>
                                        <p:cTn id="101" dur="500"/>
                                        <p:tgtEl>
                                          <p:spTgt spid="589957"/>
                                        </p:tgtEl>
                                      </p:cBhvr>
                                    </p:animEffect>
                                  </p:childTnLst>
                                </p:cTn>
                              </p:par>
                              <p:par>
                                <p:cTn id="102" presetID="1" presetClass="entr" presetSubtype="0" fill="hold" nodeType="withEffect">
                                  <p:stCondLst>
                                    <p:cond delay="0"/>
                                  </p:stCondLst>
                                  <p:childTnLst>
                                    <p:set>
                                      <p:cBhvr>
                                        <p:cTn id="103" dur="1" fill="hold">
                                          <p:stCondLst>
                                            <p:cond delay="0"/>
                                          </p:stCondLst>
                                        </p:cTn>
                                        <p:tgtEl>
                                          <p:spTgt spid="589912"/>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589950"/>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589954"/>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3"/>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589959"/>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4"/>
                                        </p:tgtEl>
                                        <p:attrNameLst>
                                          <p:attrName>style.visibility</p:attrName>
                                        </p:attrNameLst>
                                      </p:cBhvr>
                                      <p:to>
                                        <p:strVal val="visible"/>
                                      </p:to>
                                    </p:se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 presetClass="entr" presetSubtype="0" fill="hold" nodeType="clickEffect">
                                  <p:stCondLst>
                                    <p:cond delay="0"/>
                                  </p:stCondLst>
                                  <p:childTnLst>
                                    <p:set>
                                      <p:cBhvr>
                                        <p:cTn id="117" dur="1" fill="hold">
                                          <p:stCondLst>
                                            <p:cond delay="0"/>
                                          </p:stCondLst>
                                        </p:cTn>
                                        <p:tgtEl>
                                          <p:spTgt spid="589961"/>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589963"/>
                                        </p:tgtEl>
                                        <p:attrNameLst>
                                          <p:attrName>style.visibility</p:attrName>
                                        </p:attrNameLst>
                                      </p:cBhvr>
                                      <p:to>
                                        <p:strVal val="visible"/>
                                      </p:to>
                                    </p:set>
                                  </p:childTnLst>
                                </p:cTn>
                              </p:par>
                              <p:par>
                                <p:cTn id="120" presetID="22" presetClass="entr" presetSubtype="8" fill="hold" nodeType="withEffect">
                                  <p:stCondLst>
                                    <p:cond delay="0"/>
                                  </p:stCondLst>
                                  <p:childTnLst>
                                    <p:set>
                                      <p:cBhvr>
                                        <p:cTn id="121" dur="1" fill="hold">
                                          <p:stCondLst>
                                            <p:cond delay="0"/>
                                          </p:stCondLst>
                                        </p:cTn>
                                        <p:tgtEl>
                                          <p:spTgt spid="589971"/>
                                        </p:tgtEl>
                                        <p:attrNameLst>
                                          <p:attrName>style.visibility</p:attrName>
                                        </p:attrNameLst>
                                      </p:cBhvr>
                                      <p:to>
                                        <p:strVal val="visible"/>
                                      </p:to>
                                    </p:set>
                                    <p:animEffect transition="in" filter="wipe(left)">
                                      <p:cBhvr>
                                        <p:cTn id="122" dur="500"/>
                                        <p:tgtEl>
                                          <p:spTgt spid="589971"/>
                                        </p:tgtEl>
                                      </p:cBhvr>
                                    </p:animEffect>
                                  </p:childTnLst>
                                </p:cTn>
                              </p:par>
                              <p:par>
                                <p:cTn id="123" presetID="1" presetClass="entr" presetSubtype="0" fill="hold" nodeType="withEffect">
                                  <p:stCondLst>
                                    <p:cond delay="0"/>
                                  </p:stCondLst>
                                  <p:childTnLst>
                                    <p:set>
                                      <p:cBhvr>
                                        <p:cTn id="124" dur="1" fill="hold">
                                          <p:stCondLst>
                                            <p:cond delay="0"/>
                                          </p:stCondLst>
                                        </p:cTn>
                                        <p:tgtEl>
                                          <p:spTgt spid="589906"/>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589960"/>
                                        </p:tgtEl>
                                        <p:attrNameLst>
                                          <p:attrName>style.visibility</p:attrName>
                                        </p:attrNameLst>
                                      </p:cBhvr>
                                      <p:to>
                                        <p:strVal val="visible"/>
                                      </p:to>
                                    </p:set>
                                  </p:childTnLst>
                                </p:cTn>
                              </p:par>
                              <p:par>
                                <p:cTn id="127" presetID="22" presetClass="entr" presetSubtype="8" fill="hold" nodeType="withEffect">
                                  <p:stCondLst>
                                    <p:cond delay="0"/>
                                  </p:stCondLst>
                                  <p:childTnLst>
                                    <p:set>
                                      <p:cBhvr>
                                        <p:cTn id="128" dur="1" fill="hold">
                                          <p:stCondLst>
                                            <p:cond delay="0"/>
                                          </p:stCondLst>
                                        </p:cTn>
                                        <p:tgtEl>
                                          <p:spTgt spid="589966"/>
                                        </p:tgtEl>
                                        <p:attrNameLst>
                                          <p:attrName>style.visibility</p:attrName>
                                        </p:attrNameLst>
                                      </p:cBhvr>
                                      <p:to>
                                        <p:strVal val="visible"/>
                                      </p:to>
                                    </p:set>
                                    <p:animEffect transition="in" filter="wipe(left)">
                                      <p:cBhvr>
                                        <p:cTn id="129" dur="500"/>
                                        <p:tgtEl>
                                          <p:spTgt spid="589966"/>
                                        </p:tgtEl>
                                      </p:cBhvr>
                                    </p:animEffect>
                                  </p:childTnLst>
                                </p:cTn>
                              </p:par>
                              <p:par>
                                <p:cTn id="130" presetID="1" presetClass="entr" presetSubtype="0" fill="hold" nodeType="withEffect">
                                  <p:stCondLst>
                                    <p:cond delay="0"/>
                                  </p:stCondLst>
                                  <p:childTnLst>
                                    <p:set>
                                      <p:cBhvr>
                                        <p:cTn id="131" dur="1" fill="hold">
                                          <p:stCondLst>
                                            <p:cond delay="0"/>
                                          </p:stCondLst>
                                        </p:cTn>
                                        <p:tgtEl>
                                          <p:spTgt spid="589965"/>
                                        </p:tgtEl>
                                        <p:attrNameLst>
                                          <p:attrName>style.visibility</p:attrName>
                                        </p:attrNameLst>
                                      </p:cBhvr>
                                      <p:to>
                                        <p:strVal val="visible"/>
                                      </p:to>
                                    </p:set>
                                  </p:childTnLst>
                                </p:cTn>
                              </p:par>
                              <p:par>
                                <p:cTn id="132" presetID="1" presetClass="entr" presetSubtype="0" fill="hold" nodeType="withEffect">
                                  <p:stCondLst>
                                    <p:cond delay="0"/>
                                  </p:stCondLst>
                                  <p:childTnLst>
                                    <p:set>
                                      <p:cBhvr>
                                        <p:cTn id="133" dur="1" fill="hold">
                                          <p:stCondLst>
                                            <p:cond delay="0"/>
                                          </p:stCondLst>
                                        </p:cTn>
                                        <p:tgtEl>
                                          <p:spTgt spid="589964"/>
                                        </p:tgtEl>
                                        <p:attrNameLst>
                                          <p:attrName>style.visibility</p:attrName>
                                        </p:attrNameLst>
                                      </p:cBhvr>
                                      <p:to>
                                        <p:strVal val="visible"/>
                                      </p:to>
                                    </p:set>
                                  </p:childTnLst>
                                </p:cTn>
                              </p:par>
                              <p:par>
                                <p:cTn id="134" presetID="1" presetClass="entr" presetSubtype="0" fill="hold" nodeType="withEffect">
                                  <p:stCondLst>
                                    <p:cond delay="0"/>
                                  </p:stCondLst>
                                  <p:childTnLst>
                                    <p:set>
                                      <p:cBhvr>
                                        <p:cTn id="135" dur="1" fill="hold">
                                          <p:stCondLst>
                                            <p:cond delay="0"/>
                                          </p:stCondLst>
                                        </p:cTn>
                                        <p:tgtEl>
                                          <p:spTgt spid="548914"/>
                                        </p:tgtEl>
                                        <p:attrNameLst>
                                          <p:attrName>style.visibility</p:attrName>
                                        </p:attrNameLst>
                                      </p:cBhvr>
                                      <p:to>
                                        <p:strVal val="visible"/>
                                      </p:to>
                                    </p:set>
                                  </p:childTnLst>
                                </p:cTn>
                              </p:par>
                              <p:par>
                                <p:cTn id="136" presetID="1" presetClass="entr" presetSubtype="0" fill="hold" nodeType="withEffect">
                                  <p:stCondLst>
                                    <p:cond delay="0"/>
                                  </p:stCondLst>
                                  <p:childTnLst>
                                    <p:set>
                                      <p:cBhvr>
                                        <p:cTn id="137" dur="1" fill="hold">
                                          <p:stCondLst>
                                            <p:cond delay="0"/>
                                          </p:stCondLst>
                                        </p:cTn>
                                        <p:tgtEl>
                                          <p:spTgt spid="2"/>
                                        </p:tgtEl>
                                        <p:attrNameLst>
                                          <p:attrName>style.visibility</p:attrName>
                                        </p:attrNameLst>
                                      </p:cBhvr>
                                      <p:to>
                                        <p:strVal val="visible"/>
                                      </p:to>
                                    </p:set>
                                  </p:childTnLst>
                                </p:cTn>
                              </p:par>
                              <p:par>
                                <p:cTn id="138" presetID="1" presetClass="entr" presetSubtype="0" fill="hold" nodeType="withEffect">
                                  <p:stCondLst>
                                    <p:cond delay="0"/>
                                  </p:stCondLst>
                                  <p:childTnLst>
                                    <p:set>
                                      <p:cBhvr>
                                        <p:cTn id="139" dur="1" fill="hold">
                                          <p:stCondLst>
                                            <p:cond delay="0"/>
                                          </p:stCondLst>
                                        </p:cTn>
                                        <p:tgtEl>
                                          <p:spTgt spid="589913"/>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589953"/>
                                        </p:tgtEl>
                                        <p:attrNameLst>
                                          <p:attrName>style.visibility</p:attrName>
                                        </p:attrNameLst>
                                      </p:cBhvr>
                                      <p:to>
                                        <p:strVal val="visible"/>
                                      </p:to>
                                    </p:set>
                                  </p:childTnLst>
                                </p:cTn>
                              </p:par>
                              <p:par>
                                <p:cTn id="142" presetID="1" presetClass="entr" presetSubtype="0" fill="hold" nodeType="withEffect">
                                  <p:stCondLst>
                                    <p:cond delay="0"/>
                                  </p:stCondLst>
                                  <p:childTnLst>
                                    <p:set>
                                      <p:cBhvr>
                                        <p:cTn id="143" dur="1" fill="hold">
                                          <p:stCondLst>
                                            <p:cond delay="0"/>
                                          </p:stCondLst>
                                        </p:cTn>
                                        <p:tgtEl>
                                          <p:spTgt spid="589907"/>
                                        </p:tgtEl>
                                        <p:attrNameLst>
                                          <p:attrName>style.visibility</p:attrName>
                                        </p:attrNameLst>
                                      </p:cBhvr>
                                      <p:to>
                                        <p:strVal val="visible"/>
                                      </p:to>
                                    </p:set>
                                  </p:childTnLst>
                                </p:cTn>
                              </p:par>
                              <p:par>
                                <p:cTn id="144" presetID="1" presetClass="entr" presetSubtype="0" fill="hold" nodeType="withEffect">
                                  <p:stCondLst>
                                    <p:cond delay="0"/>
                                  </p:stCondLst>
                                  <p:childTnLst>
                                    <p:set>
                                      <p:cBhvr>
                                        <p:cTn id="145" dur="1" fill="hold">
                                          <p:stCondLst>
                                            <p:cond delay="0"/>
                                          </p:stCondLst>
                                        </p:cTn>
                                        <p:tgtEl>
                                          <p:spTgt spid="589962"/>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589958"/>
                                        </p:tgtEl>
                                        <p:attrNameLst>
                                          <p:attrName>style.visibility</p:attrName>
                                        </p:attrNameLst>
                                      </p:cBhvr>
                                      <p:to>
                                        <p:strVal val="visible"/>
                                      </p:to>
                                    </p:se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8" fill="hold" grpId="0" nodeType="clickEffect">
                                  <p:stCondLst>
                                    <p:cond delay="0"/>
                                  </p:stCondLst>
                                  <p:childTnLst>
                                    <p:set>
                                      <p:cBhvr>
                                        <p:cTn id="151" dur="1" fill="hold">
                                          <p:stCondLst>
                                            <p:cond delay="0"/>
                                          </p:stCondLst>
                                        </p:cTn>
                                        <p:tgtEl>
                                          <p:spTgt spid="589970"/>
                                        </p:tgtEl>
                                        <p:attrNameLst>
                                          <p:attrName>style.visibility</p:attrName>
                                        </p:attrNameLst>
                                      </p:cBhvr>
                                      <p:to>
                                        <p:strVal val="visible"/>
                                      </p:to>
                                    </p:set>
                                    <p:animEffect transition="in" filter="wipe(left)">
                                      <p:cBhvr>
                                        <p:cTn id="152" dur="500"/>
                                        <p:tgtEl>
                                          <p:spTgt spid="589970"/>
                                        </p:tgtEl>
                                      </p:cBhvr>
                                    </p:animEffect>
                                  </p:childTnLst>
                                </p:cTn>
                              </p:par>
                              <p:par>
                                <p:cTn id="153" presetID="1" presetClass="entr" presetSubtype="0" fill="hold" nodeType="withEffect">
                                  <p:stCondLst>
                                    <p:cond delay="0"/>
                                  </p:stCondLst>
                                  <p:childTnLst>
                                    <p:set>
                                      <p:cBhvr>
                                        <p:cTn id="154" dur="1" fill="hold">
                                          <p:stCondLst>
                                            <p:cond delay="0"/>
                                          </p:stCondLst>
                                        </p:cTn>
                                        <p:tgtEl>
                                          <p:spTgt spid="589949"/>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589942"/>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589948"/>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589943"/>
                                        </p:tgtEl>
                                        <p:attrNameLst>
                                          <p:attrName>style.visibility</p:attrName>
                                        </p:attrNameLst>
                                      </p:cBhvr>
                                      <p:to>
                                        <p:strVal val="visible"/>
                                      </p:to>
                                    </p:se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 presetClass="entr" presetSubtype="0" fill="hold" nodeType="clickEffect">
                                  <p:stCondLst>
                                    <p:cond delay="0"/>
                                  </p:stCondLst>
                                  <p:childTnLst>
                                    <p:set>
                                      <p:cBhvr>
                                        <p:cTn id="164" dur="1" fill="hold">
                                          <p:stCondLst>
                                            <p:cond delay="0"/>
                                          </p:stCondLst>
                                        </p:cTn>
                                        <p:tgtEl>
                                          <p:spTgt spid="589947"/>
                                        </p:tgtEl>
                                        <p:attrNameLst>
                                          <p:attrName>style.visibility</p:attrName>
                                        </p:attrNameLst>
                                      </p:cBhvr>
                                      <p:to>
                                        <p:strVal val="visible"/>
                                      </p:to>
                                    </p:set>
                                  </p:childTnLst>
                                </p:cTn>
                              </p:par>
                              <p:par>
                                <p:cTn id="165" presetID="22" presetClass="entr" presetSubtype="8" fill="hold" nodeType="withEffect">
                                  <p:stCondLst>
                                    <p:cond delay="0"/>
                                  </p:stCondLst>
                                  <p:childTnLst>
                                    <p:set>
                                      <p:cBhvr>
                                        <p:cTn id="166" dur="1" fill="hold">
                                          <p:stCondLst>
                                            <p:cond delay="0"/>
                                          </p:stCondLst>
                                        </p:cTn>
                                        <p:tgtEl>
                                          <p:spTgt spid="589972"/>
                                        </p:tgtEl>
                                        <p:attrNameLst>
                                          <p:attrName>style.visibility</p:attrName>
                                        </p:attrNameLst>
                                      </p:cBhvr>
                                      <p:to>
                                        <p:strVal val="visible"/>
                                      </p:to>
                                    </p:set>
                                    <p:animEffect transition="in" filter="wipe(left)">
                                      <p:cBhvr>
                                        <p:cTn id="167" dur="500"/>
                                        <p:tgtEl>
                                          <p:spTgt spid="589972"/>
                                        </p:tgtEl>
                                      </p:cBhvr>
                                    </p:animEffect>
                                  </p:childTnLst>
                                </p:cTn>
                              </p:par>
                              <p:par>
                                <p:cTn id="168" presetID="1" presetClass="entr" presetSubtype="0" fill="hold" nodeType="withEffect">
                                  <p:stCondLst>
                                    <p:cond delay="0"/>
                                  </p:stCondLst>
                                  <p:childTnLst>
                                    <p:set>
                                      <p:cBhvr>
                                        <p:cTn id="169" dur="1" fill="hold">
                                          <p:stCondLst>
                                            <p:cond delay="0"/>
                                          </p:stCondLst>
                                        </p:cTn>
                                        <p:tgtEl>
                                          <p:spTgt spid="589944"/>
                                        </p:tgtEl>
                                        <p:attrNameLst>
                                          <p:attrName>style.visibility</p:attrName>
                                        </p:attrNameLst>
                                      </p:cBhvr>
                                      <p:to>
                                        <p:strVal val="visible"/>
                                      </p:to>
                                    </p:set>
                                  </p:childTnLst>
                                </p:cTn>
                              </p:par>
                              <p:par>
                                <p:cTn id="170" presetID="1" presetClass="entr" presetSubtype="0" fill="hold" nodeType="withEffect">
                                  <p:stCondLst>
                                    <p:cond delay="0"/>
                                  </p:stCondLst>
                                  <p:childTnLst>
                                    <p:set>
                                      <p:cBhvr>
                                        <p:cTn id="171" dur="1" fill="hold">
                                          <p:stCondLst>
                                            <p:cond delay="0"/>
                                          </p:stCondLst>
                                        </p:cTn>
                                        <p:tgtEl>
                                          <p:spTgt spid="589945"/>
                                        </p:tgtEl>
                                        <p:attrNameLst>
                                          <p:attrName>style.visibility</p:attrName>
                                        </p:attrNameLst>
                                      </p:cBhvr>
                                      <p:to>
                                        <p:strVal val="visible"/>
                                      </p:to>
                                    </p:set>
                                  </p:childTnLst>
                                </p:cTn>
                              </p:par>
                              <p:par>
                                <p:cTn id="172" presetID="1" presetClass="entr" presetSubtype="0" fill="hold" nodeType="withEffect">
                                  <p:stCondLst>
                                    <p:cond delay="0"/>
                                  </p:stCondLst>
                                  <p:childTnLst>
                                    <p:set>
                                      <p:cBhvr>
                                        <p:cTn id="173" dur="1" fill="hold">
                                          <p:stCondLst>
                                            <p:cond delay="0"/>
                                          </p:stCondLst>
                                        </p:cTn>
                                        <p:tgtEl>
                                          <p:spTgt spid="5899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6" grpId="0" animBg="1"/>
      <p:bldP spid="589958" grpId="0" animBg="1"/>
      <p:bldP spid="589959" grpId="0" animBg="1"/>
      <p:bldP spid="589970" grpId="0"/>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7"/>
          <p:cNvSpPr>
            <a:spLocks noChangeArrowheads="1"/>
          </p:cNvSpPr>
          <p:nvPr/>
        </p:nvSpPr>
        <p:spPr bwMode="auto">
          <a:xfrm>
            <a:off x="354013" y="203200"/>
            <a:ext cx="86375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prstDash val="sysDot"/>
                <a:miter lim="800000"/>
                <a:headEnd/>
                <a:tailEnd type="none" w="med" len="lg"/>
              </a14:hiddenLine>
            </a:ext>
          </a:extLst>
        </p:spPr>
        <p:txBody>
          <a:bodyPr wrap="none">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3200" b="1">
                <a:solidFill>
                  <a:srgbClr val="993366"/>
                </a:solidFill>
              </a:rPr>
              <a:t>Income and Consumption: An Inferior Good</a:t>
            </a:r>
          </a:p>
        </p:txBody>
      </p:sp>
      <p:sp>
        <p:nvSpPr>
          <p:cNvPr id="111630" name="Text Box 14"/>
          <p:cNvSpPr txBox="1">
            <a:spLocks noChangeArrowheads="1"/>
          </p:cNvSpPr>
          <p:nvPr/>
        </p:nvSpPr>
        <p:spPr bwMode="auto">
          <a:xfrm>
            <a:off x="5849938" y="914400"/>
            <a:ext cx="3200400" cy="40544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100000"/>
              </a:lnSpc>
              <a:spcBef>
                <a:spcPct val="20000"/>
              </a:spcBef>
            </a:pPr>
            <a:r>
              <a:rPr lang="en-US" altLang="pt-PT"/>
              <a:t>When Ingrid’s income falls from $2,400 to $1,200, her optimal consumption bundle changes from </a:t>
            </a:r>
            <a:r>
              <a:rPr lang="en-US" altLang="pt-PT" i="1"/>
              <a:t>D </a:t>
            </a:r>
            <a:r>
              <a:rPr lang="en-US" altLang="pt-PT"/>
              <a:t>to </a:t>
            </a:r>
            <a:r>
              <a:rPr lang="en-US" altLang="pt-PT" i="1"/>
              <a:t>E</a:t>
            </a:r>
            <a:r>
              <a:rPr lang="en-US" altLang="pt-PT"/>
              <a:t>. Her consumption of second-hand furniture increases, implying that second-hand furniture is an inferior good. In contrast, her consumption of restaurant meals falls, implying that restaurant meals are a normal good.</a:t>
            </a:r>
          </a:p>
        </p:txBody>
      </p:sp>
      <p:sp>
        <p:nvSpPr>
          <p:cNvPr id="590900" name="Rectangle 52"/>
          <p:cNvSpPr>
            <a:spLocks noChangeArrowheads="1"/>
          </p:cNvSpPr>
          <p:nvPr/>
        </p:nvSpPr>
        <p:spPr bwMode="auto">
          <a:xfrm>
            <a:off x="5414963" y="48625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90901" name="Rectangle 53"/>
          <p:cNvSpPr>
            <a:spLocks noChangeArrowheads="1"/>
          </p:cNvSpPr>
          <p:nvPr/>
        </p:nvSpPr>
        <p:spPr bwMode="auto">
          <a:xfrm>
            <a:off x="5607050" y="4970463"/>
            <a:ext cx="889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90902" name="Rectangle 54"/>
          <p:cNvSpPr>
            <a:spLocks noChangeArrowheads="1"/>
          </p:cNvSpPr>
          <p:nvPr/>
        </p:nvSpPr>
        <p:spPr bwMode="auto">
          <a:xfrm>
            <a:off x="2743200" y="48672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90903" name="Rectangle 55"/>
          <p:cNvSpPr>
            <a:spLocks noChangeArrowheads="1"/>
          </p:cNvSpPr>
          <p:nvPr/>
        </p:nvSpPr>
        <p:spPr bwMode="auto">
          <a:xfrm>
            <a:off x="2936875" y="49736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90904" name="Rectangle 56"/>
          <p:cNvSpPr>
            <a:spLocks noChangeArrowheads="1"/>
          </p:cNvSpPr>
          <p:nvPr/>
        </p:nvSpPr>
        <p:spPr bwMode="auto">
          <a:xfrm>
            <a:off x="4002088" y="4765675"/>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90905" name="Rectangle 57"/>
          <p:cNvSpPr>
            <a:spLocks noChangeArrowheads="1"/>
          </p:cNvSpPr>
          <p:nvPr/>
        </p:nvSpPr>
        <p:spPr bwMode="auto">
          <a:xfrm>
            <a:off x="4049713" y="48752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90906" name="Rectangle 58"/>
          <p:cNvSpPr>
            <a:spLocks noChangeArrowheads="1"/>
          </p:cNvSpPr>
          <p:nvPr/>
        </p:nvSpPr>
        <p:spPr bwMode="auto">
          <a:xfrm>
            <a:off x="2278063" y="2401888"/>
            <a:ext cx="1206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D</a:t>
            </a:r>
            <a:endParaRPr lang="en-US" altLang="pt-PT" sz="1400">
              <a:latin typeface="Tahoma" panose="020B0604030504040204" pitchFamily="34" charset="0"/>
            </a:endParaRPr>
          </a:p>
        </p:txBody>
      </p:sp>
      <p:sp>
        <p:nvSpPr>
          <p:cNvPr id="590907" name="Line 59"/>
          <p:cNvSpPr>
            <a:spLocks noChangeShapeType="1"/>
          </p:cNvSpPr>
          <p:nvPr/>
        </p:nvSpPr>
        <p:spPr bwMode="auto">
          <a:xfrm>
            <a:off x="2182813" y="5354638"/>
            <a:ext cx="255587" cy="0"/>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08" name="Freeform 60"/>
          <p:cNvSpPr>
            <a:spLocks/>
          </p:cNvSpPr>
          <p:nvPr/>
        </p:nvSpPr>
        <p:spPr bwMode="auto">
          <a:xfrm>
            <a:off x="2416175" y="5316538"/>
            <a:ext cx="98425" cy="76200"/>
          </a:xfrm>
          <a:custGeom>
            <a:avLst/>
            <a:gdLst>
              <a:gd name="T0" fmla="*/ 2147483647 w 21"/>
              <a:gd name="T1" fmla="*/ 2147483647 h 14"/>
              <a:gd name="T2" fmla="*/ 0 w 21"/>
              <a:gd name="T3" fmla="*/ 0 h 14"/>
              <a:gd name="T4" fmla="*/ 0 w 21"/>
              <a:gd name="T5" fmla="*/ 0 h 14"/>
              <a:gd name="T6" fmla="*/ 2147483647 w 21"/>
              <a:gd name="T7" fmla="*/ 2147483647 h 14"/>
              <a:gd name="T8" fmla="*/ 2147483647 w 21"/>
              <a:gd name="T9" fmla="*/ 2147483647 h 14"/>
              <a:gd name="T10" fmla="*/ 2147483647 w 21"/>
              <a:gd name="T11" fmla="*/ 2147483647 h 14"/>
              <a:gd name="T12" fmla="*/ 0 w 21"/>
              <a:gd name="T13" fmla="*/ 2147483647 h 14"/>
              <a:gd name="T14" fmla="*/ 0 w 21"/>
              <a:gd name="T15" fmla="*/ 2147483647 h 14"/>
              <a:gd name="T16" fmla="*/ 2147483647 w 21"/>
              <a:gd name="T17" fmla="*/ 214748364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14"/>
              <a:gd name="T29" fmla="*/ 21 w 21"/>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14">
                <a:moveTo>
                  <a:pt x="3" y="7"/>
                </a:moveTo>
                <a:cubicBezTo>
                  <a:pt x="0" y="0"/>
                  <a:pt x="0" y="0"/>
                  <a:pt x="0" y="0"/>
                </a:cubicBezTo>
                <a:cubicBezTo>
                  <a:pt x="0" y="0"/>
                  <a:pt x="0" y="0"/>
                  <a:pt x="0" y="0"/>
                </a:cubicBezTo>
                <a:cubicBezTo>
                  <a:pt x="10" y="4"/>
                  <a:pt x="10" y="4"/>
                  <a:pt x="10" y="4"/>
                </a:cubicBezTo>
                <a:cubicBezTo>
                  <a:pt x="14" y="5"/>
                  <a:pt x="18" y="6"/>
                  <a:pt x="21" y="7"/>
                </a:cubicBezTo>
                <a:cubicBezTo>
                  <a:pt x="18" y="8"/>
                  <a:pt x="14" y="9"/>
                  <a:pt x="10" y="9"/>
                </a:cubicBezTo>
                <a:cubicBezTo>
                  <a:pt x="0" y="14"/>
                  <a:pt x="0" y="14"/>
                  <a:pt x="0" y="14"/>
                </a:cubicBezTo>
                <a:cubicBezTo>
                  <a:pt x="0" y="13"/>
                  <a:pt x="0" y="13"/>
                  <a:pt x="0" y="13"/>
                </a:cubicBezTo>
                <a:lnTo>
                  <a:pt x="3"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09" name="Line 61"/>
          <p:cNvSpPr>
            <a:spLocks noChangeShapeType="1"/>
          </p:cNvSpPr>
          <p:nvPr/>
        </p:nvSpPr>
        <p:spPr bwMode="auto">
          <a:xfrm>
            <a:off x="1208088" y="2633663"/>
            <a:ext cx="0" cy="1766887"/>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10" name="Freeform 62"/>
          <p:cNvSpPr>
            <a:spLocks/>
          </p:cNvSpPr>
          <p:nvPr/>
        </p:nvSpPr>
        <p:spPr bwMode="auto">
          <a:xfrm>
            <a:off x="1173163" y="4368800"/>
            <a:ext cx="68262" cy="119063"/>
          </a:xfrm>
          <a:custGeom>
            <a:avLst/>
            <a:gdLst>
              <a:gd name="T0" fmla="*/ 2147483647 w 14"/>
              <a:gd name="T1" fmla="*/ 2147483647 h 22"/>
              <a:gd name="T2" fmla="*/ 2147483647 w 14"/>
              <a:gd name="T3" fmla="*/ 0 h 22"/>
              <a:gd name="T4" fmla="*/ 0 w 14"/>
              <a:gd name="T5" fmla="*/ 0 h 22"/>
              <a:gd name="T6" fmla="*/ 2147483647 w 14"/>
              <a:gd name="T7" fmla="*/ 2147483647 h 22"/>
              <a:gd name="T8" fmla="*/ 2147483647 w 14"/>
              <a:gd name="T9" fmla="*/ 2147483647 h 22"/>
              <a:gd name="T10" fmla="*/ 2147483647 w 14"/>
              <a:gd name="T11" fmla="*/ 2147483647 h 22"/>
              <a:gd name="T12" fmla="*/ 2147483647 w 14"/>
              <a:gd name="T13" fmla="*/ 0 h 22"/>
              <a:gd name="T14" fmla="*/ 2147483647 w 14"/>
              <a:gd name="T15" fmla="*/ 0 h 22"/>
              <a:gd name="T16" fmla="*/ 2147483647 w 14"/>
              <a:gd name="T17" fmla="*/ 2147483647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22"/>
              <a:gd name="T29" fmla="*/ 14 w 14"/>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22">
                <a:moveTo>
                  <a:pt x="7" y="4"/>
                </a:moveTo>
                <a:cubicBezTo>
                  <a:pt x="1" y="0"/>
                  <a:pt x="1" y="0"/>
                  <a:pt x="1" y="0"/>
                </a:cubicBezTo>
                <a:cubicBezTo>
                  <a:pt x="0" y="0"/>
                  <a:pt x="0" y="0"/>
                  <a:pt x="0" y="0"/>
                </a:cubicBezTo>
                <a:cubicBezTo>
                  <a:pt x="5" y="11"/>
                  <a:pt x="5" y="11"/>
                  <a:pt x="5" y="11"/>
                </a:cubicBezTo>
                <a:cubicBezTo>
                  <a:pt x="5" y="15"/>
                  <a:pt x="6" y="18"/>
                  <a:pt x="7" y="22"/>
                </a:cubicBezTo>
                <a:cubicBezTo>
                  <a:pt x="8" y="18"/>
                  <a:pt x="9" y="15"/>
                  <a:pt x="10" y="11"/>
                </a:cubicBezTo>
                <a:cubicBezTo>
                  <a:pt x="14" y="0"/>
                  <a:pt x="14" y="0"/>
                  <a:pt x="14" y="0"/>
                </a:cubicBezTo>
                <a:cubicBezTo>
                  <a:pt x="14" y="0"/>
                  <a:pt x="14" y="0"/>
                  <a:pt x="14" y="0"/>
                </a:cubicBez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11" name="Line 63"/>
          <p:cNvSpPr>
            <a:spLocks noChangeShapeType="1"/>
          </p:cNvSpPr>
          <p:nvPr/>
        </p:nvSpPr>
        <p:spPr bwMode="auto">
          <a:xfrm>
            <a:off x="969963" y="3560763"/>
            <a:ext cx="200025"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12" name="Freeform 64"/>
          <p:cNvSpPr>
            <a:spLocks/>
          </p:cNvSpPr>
          <p:nvPr/>
        </p:nvSpPr>
        <p:spPr bwMode="auto">
          <a:xfrm>
            <a:off x="0" y="3048000"/>
            <a:ext cx="1143000" cy="762000"/>
          </a:xfrm>
          <a:custGeom>
            <a:avLst/>
            <a:gdLst>
              <a:gd name="T0" fmla="*/ 2147483647 w 207"/>
              <a:gd name="T1" fmla="*/ 2147483647 h 210"/>
              <a:gd name="T2" fmla="*/ 2147483647 w 207"/>
              <a:gd name="T3" fmla="*/ 2147483647 h 210"/>
              <a:gd name="T4" fmla="*/ 2147483647 w 207"/>
              <a:gd name="T5" fmla="*/ 2147483647 h 210"/>
              <a:gd name="T6" fmla="*/ 0 w 207"/>
              <a:gd name="T7" fmla="*/ 2147483647 h 210"/>
              <a:gd name="T8" fmla="*/ 0 w 207"/>
              <a:gd name="T9" fmla="*/ 2147483647 h 210"/>
              <a:gd name="T10" fmla="*/ 2147483647 w 207"/>
              <a:gd name="T11" fmla="*/ 0 h 210"/>
              <a:gd name="T12" fmla="*/ 2147483647 w 207"/>
              <a:gd name="T13" fmla="*/ 0 h 210"/>
              <a:gd name="T14" fmla="*/ 2147483647 w 207"/>
              <a:gd name="T15" fmla="*/ 2147483647 h 210"/>
              <a:gd name="T16" fmla="*/ 2147483647 w 207"/>
              <a:gd name="T17" fmla="*/ 2147483647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7"/>
              <a:gd name="T28" fmla="*/ 0 h 210"/>
              <a:gd name="T29" fmla="*/ 207 w 207"/>
              <a:gd name="T30" fmla="*/ 210 h 2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7" h="210">
                <a:moveTo>
                  <a:pt x="207" y="194"/>
                </a:moveTo>
                <a:cubicBezTo>
                  <a:pt x="207" y="203"/>
                  <a:pt x="199" y="210"/>
                  <a:pt x="191" y="210"/>
                </a:cubicBezTo>
                <a:cubicBezTo>
                  <a:pt x="16" y="210"/>
                  <a:pt x="16" y="210"/>
                  <a:pt x="16" y="210"/>
                </a:cubicBezTo>
                <a:cubicBezTo>
                  <a:pt x="7" y="210"/>
                  <a:pt x="0" y="203"/>
                  <a:pt x="0" y="194"/>
                </a:cubicBezTo>
                <a:cubicBezTo>
                  <a:pt x="0" y="16"/>
                  <a:pt x="0" y="16"/>
                  <a:pt x="0" y="16"/>
                </a:cubicBezTo>
                <a:cubicBezTo>
                  <a:pt x="0" y="7"/>
                  <a:pt x="7" y="0"/>
                  <a:pt x="16" y="0"/>
                </a:cubicBezTo>
                <a:cubicBezTo>
                  <a:pt x="191" y="0"/>
                  <a:pt x="191" y="0"/>
                  <a:pt x="191" y="0"/>
                </a:cubicBezTo>
                <a:cubicBezTo>
                  <a:pt x="199" y="0"/>
                  <a:pt x="207" y="7"/>
                  <a:pt x="207" y="16"/>
                </a:cubicBezTo>
                <a:lnTo>
                  <a:pt x="207" y="194"/>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13" name="Line 65"/>
          <p:cNvSpPr>
            <a:spLocks noChangeShapeType="1"/>
          </p:cNvSpPr>
          <p:nvPr/>
        </p:nvSpPr>
        <p:spPr bwMode="auto">
          <a:xfrm>
            <a:off x="2290763" y="5397500"/>
            <a:ext cx="0" cy="35401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14" name="Freeform 66"/>
          <p:cNvSpPr>
            <a:spLocks/>
          </p:cNvSpPr>
          <p:nvPr/>
        </p:nvSpPr>
        <p:spPr bwMode="auto">
          <a:xfrm>
            <a:off x="1385888" y="5748338"/>
            <a:ext cx="1803400" cy="723900"/>
          </a:xfrm>
          <a:custGeom>
            <a:avLst/>
            <a:gdLst>
              <a:gd name="T0" fmla="*/ 2147483647 w 378"/>
              <a:gd name="T1" fmla="*/ 2147483647 h 133"/>
              <a:gd name="T2" fmla="*/ 2147483647 w 378"/>
              <a:gd name="T3" fmla="*/ 2147483647 h 133"/>
              <a:gd name="T4" fmla="*/ 2147483647 w 378"/>
              <a:gd name="T5" fmla="*/ 2147483647 h 133"/>
              <a:gd name="T6" fmla="*/ 0 w 378"/>
              <a:gd name="T7" fmla="*/ 2147483647 h 133"/>
              <a:gd name="T8" fmla="*/ 0 w 378"/>
              <a:gd name="T9" fmla="*/ 2147483647 h 133"/>
              <a:gd name="T10" fmla="*/ 2147483647 w 378"/>
              <a:gd name="T11" fmla="*/ 0 h 133"/>
              <a:gd name="T12" fmla="*/ 2147483647 w 378"/>
              <a:gd name="T13" fmla="*/ 0 h 133"/>
              <a:gd name="T14" fmla="*/ 2147483647 w 378"/>
              <a:gd name="T15" fmla="*/ 2147483647 h 133"/>
              <a:gd name="T16" fmla="*/ 2147483647 w 378"/>
              <a:gd name="T17" fmla="*/ 2147483647 h 1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8"/>
              <a:gd name="T28" fmla="*/ 0 h 133"/>
              <a:gd name="T29" fmla="*/ 378 w 378"/>
              <a:gd name="T30" fmla="*/ 133 h 1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8" h="133">
                <a:moveTo>
                  <a:pt x="378" y="123"/>
                </a:moveTo>
                <a:cubicBezTo>
                  <a:pt x="378" y="128"/>
                  <a:pt x="367" y="133"/>
                  <a:pt x="354" y="133"/>
                </a:cubicBezTo>
                <a:cubicBezTo>
                  <a:pt x="24" y="133"/>
                  <a:pt x="24" y="133"/>
                  <a:pt x="24" y="133"/>
                </a:cubicBezTo>
                <a:cubicBezTo>
                  <a:pt x="11" y="133"/>
                  <a:pt x="0" y="128"/>
                  <a:pt x="0" y="123"/>
                </a:cubicBezTo>
                <a:cubicBezTo>
                  <a:pt x="0" y="10"/>
                  <a:pt x="0" y="10"/>
                  <a:pt x="0" y="10"/>
                </a:cubicBezTo>
                <a:cubicBezTo>
                  <a:pt x="0" y="4"/>
                  <a:pt x="11" y="0"/>
                  <a:pt x="24" y="0"/>
                </a:cubicBezTo>
                <a:cubicBezTo>
                  <a:pt x="354" y="0"/>
                  <a:pt x="354" y="0"/>
                  <a:pt x="354" y="0"/>
                </a:cubicBezTo>
                <a:cubicBezTo>
                  <a:pt x="367" y="0"/>
                  <a:pt x="378" y="4"/>
                  <a:pt x="378" y="10"/>
                </a:cubicBezTo>
                <a:lnTo>
                  <a:pt x="378" y="123"/>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15" name="Rectangle 67"/>
          <p:cNvSpPr>
            <a:spLocks noChangeArrowheads="1"/>
          </p:cNvSpPr>
          <p:nvPr/>
        </p:nvSpPr>
        <p:spPr bwMode="auto">
          <a:xfrm>
            <a:off x="3667125" y="2913063"/>
            <a:ext cx="4286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90916" name="Rectangle 68"/>
          <p:cNvSpPr>
            <a:spLocks noChangeArrowheads="1"/>
          </p:cNvSpPr>
          <p:nvPr/>
        </p:nvSpPr>
        <p:spPr bwMode="auto">
          <a:xfrm>
            <a:off x="3713163" y="30210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90917" name="Rectangle 69"/>
          <p:cNvSpPr>
            <a:spLocks noChangeArrowheads="1"/>
          </p:cNvSpPr>
          <p:nvPr/>
        </p:nvSpPr>
        <p:spPr bwMode="auto">
          <a:xfrm>
            <a:off x="2484438" y="4151313"/>
            <a:ext cx="8731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E</a:t>
            </a:r>
            <a:endParaRPr lang="en-US" altLang="pt-PT" sz="1400">
              <a:latin typeface="Tahoma" panose="020B0604030504040204" pitchFamily="34" charset="0"/>
            </a:endParaRPr>
          </a:p>
        </p:txBody>
      </p:sp>
      <p:sp>
        <p:nvSpPr>
          <p:cNvPr id="590918" name="Freeform 70"/>
          <p:cNvSpPr>
            <a:spLocks/>
          </p:cNvSpPr>
          <p:nvPr/>
        </p:nvSpPr>
        <p:spPr bwMode="auto">
          <a:xfrm>
            <a:off x="1546225" y="1333500"/>
            <a:ext cx="2047875" cy="1693863"/>
          </a:xfrm>
          <a:custGeom>
            <a:avLst/>
            <a:gdLst>
              <a:gd name="T0" fmla="*/ 0 w 429"/>
              <a:gd name="T1" fmla="*/ 0 h 311"/>
              <a:gd name="T2" fmla="*/ 2147483647 w 429"/>
              <a:gd name="T3" fmla="*/ 2147483647 h 311"/>
              <a:gd name="T4" fmla="*/ 2147483647 w 429"/>
              <a:gd name="T5" fmla="*/ 2147483647 h 311"/>
              <a:gd name="T6" fmla="*/ 0 60000 65536"/>
              <a:gd name="T7" fmla="*/ 0 60000 65536"/>
              <a:gd name="T8" fmla="*/ 0 60000 65536"/>
              <a:gd name="T9" fmla="*/ 0 w 429"/>
              <a:gd name="T10" fmla="*/ 0 h 311"/>
              <a:gd name="T11" fmla="*/ 429 w 429"/>
              <a:gd name="T12" fmla="*/ 311 h 311"/>
            </a:gdLst>
            <a:ahLst/>
            <a:cxnLst>
              <a:cxn ang="T6">
                <a:pos x="T0" y="T1"/>
              </a:cxn>
              <a:cxn ang="T7">
                <a:pos x="T2" y="T3"/>
              </a:cxn>
              <a:cxn ang="T8">
                <a:pos x="T4" y="T5"/>
              </a:cxn>
            </a:cxnLst>
            <a:rect l="T9" t="T10" r="T11" b="T12"/>
            <a:pathLst>
              <a:path w="429" h="311">
                <a:moveTo>
                  <a:pt x="0" y="0"/>
                </a:moveTo>
                <a:cubicBezTo>
                  <a:pt x="3" y="98"/>
                  <a:pt x="56" y="184"/>
                  <a:pt x="135" y="233"/>
                </a:cubicBezTo>
                <a:cubicBezTo>
                  <a:pt x="199" y="273"/>
                  <a:pt x="306" y="309"/>
                  <a:pt x="429" y="311"/>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0919" name="Freeform 71"/>
          <p:cNvSpPr>
            <a:spLocks/>
          </p:cNvSpPr>
          <p:nvPr/>
        </p:nvSpPr>
        <p:spPr bwMode="auto">
          <a:xfrm>
            <a:off x="1598613" y="3206750"/>
            <a:ext cx="2297112" cy="1668463"/>
          </a:xfrm>
          <a:custGeom>
            <a:avLst/>
            <a:gdLst>
              <a:gd name="T0" fmla="*/ 0 w 481"/>
              <a:gd name="T1" fmla="*/ 0 h 306"/>
              <a:gd name="T2" fmla="*/ 2147483647 w 481"/>
              <a:gd name="T3" fmla="*/ 2147483647 h 306"/>
              <a:gd name="T4" fmla="*/ 2147483647 w 481"/>
              <a:gd name="T5" fmla="*/ 2147483647 h 306"/>
              <a:gd name="T6" fmla="*/ 0 60000 65536"/>
              <a:gd name="T7" fmla="*/ 0 60000 65536"/>
              <a:gd name="T8" fmla="*/ 0 60000 65536"/>
              <a:gd name="T9" fmla="*/ 0 w 481"/>
              <a:gd name="T10" fmla="*/ 0 h 306"/>
              <a:gd name="T11" fmla="*/ 481 w 481"/>
              <a:gd name="T12" fmla="*/ 306 h 306"/>
            </a:gdLst>
            <a:ahLst/>
            <a:cxnLst>
              <a:cxn ang="T6">
                <a:pos x="T0" y="T1"/>
              </a:cxn>
              <a:cxn ang="T7">
                <a:pos x="T2" y="T3"/>
              </a:cxn>
              <a:cxn ang="T8">
                <a:pos x="T4" y="T5"/>
              </a:cxn>
            </a:cxnLst>
            <a:rect l="T9" t="T10" r="T11" b="T12"/>
            <a:pathLst>
              <a:path w="481" h="306">
                <a:moveTo>
                  <a:pt x="0" y="0"/>
                </a:moveTo>
                <a:cubicBezTo>
                  <a:pt x="25" y="93"/>
                  <a:pt x="120" y="183"/>
                  <a:pt x="196" y="231"/>
                </a:cubicBezTo>
                <a:cubicBezTo>
                  <a:pt x="260" y="272"/>
                  <a:pt x="358" y="304"/>
                  <a:pt x="481" y="306"/>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0920" name="Line 72"/>
          <p:cNvSpPr>
            <a:spLocks noChangeShapeType="1"/>
          </p:cNvSpPr>
          <p:nvPr/>
        </p:nvSpPr>
        <p:spPr bwMode="auto">
          <a:xfrm>
            <a:off x="1293813" y="3540125"/>
            <a:ext cx="2122487" cy="1644650"/>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1" name="Line 73"/>
          <p:cNvSpPr>
            <a:spLocks noChangeShapeType="1"/>
          </p:cNvSpPr>
          <p:nvPr/>
        </p:nvSpPr>
        <p:spPr bwMode="auto">
          <a:xfrm>
            <a:off x="1293813" y="1947863"/>
            <a:ext cx="4189412" cy="3236912"/>
          </a:xfrm>
          <a:prstGeom prst="line">
            <a:avLst/>
          </a:prstGeom>
          <a:noFill/>
          <a:ln w="30163">
            <a:solidFill>
              <a:srgbClr val="FCC79B"/>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2" name="Line 74"/>
          <p:cNvSpPr>
            <a:spLocks noChangeShapeType="1"/>
          </p:cNvSpPr>
          <p:nvPr/>
        </p:nvSpPr>
        <p:spPr bwMode="auto">
          <a:xfrm flipH="1">
            <a:off x="2182813" y="1804988"/>
            <a:ext cx="255587" cy="8286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3" name="Freeform 75"/>
          <p:cNvSpPr>
            <a:spLocks/>
          </p:cNvSpPr>
          <p:nvPr/>
        </p:nvSpPr>
        <p:spPr bwMode="auto">
          <a:xfrm>
            <a:off x="1927225" y="1304925"/>
            <a:ext cx="2524125" cy="520700"/>
          </a:xfrm>
          <a:custGeom>
            <a:avLst/>
            <a:gdLst>
              <a:gd name="T0" fmla="*/ 2147483647 w 409"/>
              <a:gd name="T1" fmla="*/ 2147483647 h 96"/>
              <a:gd name="T2" fmla="*/ 2147483647 w 409"/>
              <a:gd name="T3" fmla="*/ 2147483647 h 96"/>
              <a:gd name="T4" fmla="*/ 2147483647 w 409"/>
              <a:gd name="T5" fmla="*/ 2147483647 h 96"/>
              <a:gd name="T6" fmla="*/ 0 w 409"/>
              <a:gd name="T7" fmla="*/ 2147483647 h 96"/>
              <a:gd name="T8" fmla="*/ 0 w 409"/>
              <a:gd name="T9" fmla="*/ 2147483647 h 96"/>
              <a:gd name="T10" fmla="*/ 2147483647 w 409"/>
              <a:gd name="T11" fmla="*/ 0 h 96"/>
              <a:gd name="T12" fmla="*/ 2147483647 w 409"/>
              <a:gd name="T13" fmla="*/ 0 h 96"/>
              <a:gd name="T14" fmla="*/ 2147483647 w 409"/>
              <a:gd name="T15" fmla="*/ 2147483647 h 96"/>
              <a:gd name="T16" fmla="*/ 2147483647 w 409"/>
              <a:gd name="T17" fmla="*/ 2147483647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9"/>
              <a:gd name="T28" fmla="*/ 0 h 96"/>
              <a:gd name="T29" fmla="*/ 409 w 409"/>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9" h="96">
                <a:moveTo>
                  <a:pt x="409" y="80"/>
                </a:moveTo>
                <a:cubicBezTo>
                  <a:pt x="409" y="89"/>
                  <a:pt x="402" y="96"/>
                  <a:pt x="393" y="96"/>
                </a:cubicBezTo>
                <a:cubicBezTo>
                  <a:pt x="16" y="96"/>
                  <a:pt x="16" y="96"/>
                  <a:pt x="16" y="96"/>
                </a:cubicBezTo>
                <a:cubicBezTo>
                  <a:pt x="7" y="96"/>
                  <a:pt x="0" y="89"/>
                  <a:pt x="0" y="80"/>
                </a:cubicBezTo>
                <a:cubicBezTo>
                  <a:pt x="0" y="16"/>
                  <a:pt x="0" y="16"/>
                  <a:pt x="0" y="16"/>
                </a:cubicBezTo>
                <a:cubicBezTo>
                  <a:pt x="0" y="8"/>
                  <a:pt x="7" y="0"/>
                  <a:pt x="16" y="0"/>
                </a:cubicBezTo>
                <a:cubicBezTo>
                  <a:pt x="393" y="0"/>
                  <a:pt x="393" y="0"/>
                  <a:pt x="393" y="0"/>
                </a:cubicBezTo>
                <a:cubicBezTo>
                  <a:pt x="402" y="0"/>
                  <a:pt x="409" y="8"/>
                  <a:pt x="409" y="16"/>
                </a:cubicBezTo>
                <a:lnTo>
                  <a:pt x="409" y="80"/>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24" name="Line 76"/>
          <p:cNvSpPr>
            <a:spLocks noChangeShapeType="1"/>
          </p:cNvSpPr>
          <p:nvPr/>
        </p:nvSpPr>
        <p:spPr bwMode="auto">
          <a:xfrm flipV="1">
            <a:off x="2514600" y="3355975"/>
            <a:ext cx="1746250" cy="113188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5" name="Freeform 77"/>
          <p:cNvSpPr>
            <a:spLocks/>
          </p:cNvSpPr>
          <p:nvPr/>
        </p:nvSpPr>
        <p:spPr bwMode="auto">
          <a:xfrm>
            <a:off x="4229100" y="2743200"/>
            <a:ext cx="1181100" cy="990600"/>
          </a:xfrm>
          <a:custGeom>
            <a:avLst/>
            <a:gdLst>
              <a:gd name="T0" fmla="*/ 2147483647 w 203"/>
              <a:gd name="T1" fmla="*/ 2147483647 h 210"/>
              <a:gd name="T2" fmla="*/ 2147483647 w 203"/>
              <a:gd name="T3" fmla="*/ 2147483647 h 210"/>
              <a:gd name="T4" fmla="*/ 2147483647 w 203"/>
              <a:gd name="T5" fmla="*/ 2147483647 h 210"/>
              <a:gd name="T6" fmla="*/ 0 w 203"/>
              <a:gd name="T7" fmla="*/ 2147483647 h 210"/>
              <a:gd name="T8" fmla="*/ 0 w 203"/>
              <a:gd name="T9" fmla="*/ 2147483647 h 210"/>
              <a:gd name="T10" fmla="*/ 2147483647 w 203"/>
              <a:gd name="T11" fmla="*/ 0 h 210"/>
              <a:gd name="T12" fmla="*/ 2147483647 w 203"/>
              <a:gd name="T13" fmla="*/ 0 h 210"/>
              <a:gd name="T14" fmla="*/ 2147483647 w 203"/>
              <a:gd name="T15" fmla="*/ 2147483647 h 210"/>
              <a:gd name="T16" fmla="*/ 2147483647 w 203"/>
              <a:gd name="T17" fmla="*/ 2147483647 h 2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3"/>
              <a:gd name="T28" fmla="*/ 0 h 210"/>
              <a:gd name="T29" fmla="*/ 203 w 203"/>
              <a:gd name="T30" fmla="*/ 210 h 2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3" h="210">
                <a:moveTo>
                  <a:pt x="203" y="194"/>
                </a:moveTo>
                <a:cubicBezTo>
                  <a:pt x="203" y="203"/>
                  <a:pt x="196" y="210"/>
                  <a:pt x="187" y="210"/>
                </a:cubicBezTo>
                <a:cubicBezTo>
                  <a:pt x="16" y="210"/>
                  <a:pt x="16" y="210"/>
                  <a:pt x="16" y="210"/>
                </a:cubicBezTo>
                <a:cubicBezTo>
                  <a:pt x="7" y="210"/>
                  <a:pt x="0" y="203"/>
                  <a:pt x="0" y="194"/>
                </a:cubicBezTo>
                <a:cubicBezTo>
                  <a:pt x="0" y="16"/>
                  <a:pt x="0" y="16"/>
                  <a:pt x="0" y="16"/>
                </a:cubicBezTo>
                <a:cubicBezTo>
                  <a:pt x="0" y="7"/>
                  <a:pt x="7" y="0"/>
                  <a:pt x="16" y="0"/>
                </a:cubicBezTo>
                <a:cubicBezTo>
                  <a:pt x="187" y="0"/>
                  <a:pt x="187" y="0"/>
                  <a:pt x="187" y="0"/>
                </a:cubicBezTo>
                <a:cubicBezTo>
                  <a:pt x="196" y="0"/>
                  <a:pt x="203" y="7"/>
                  <a:pt x="203" y="16"/>
                </a:cubicBezTo>
                <a:lnTo>
                  <a:pt x="203" y="194"/>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26" name="Line 78"/>
          <p:cNvSpPr>
            <a:spLocks noChangeShapeType="1"/>
          </p:cNvSpPr>
          <p:nvPr/>
        </p:nvSpPr>
        <p:spPr bwMode="auto">
          <a:xfrm flipH="1">
            <a:off x="3132138" y="4084638"/>
            <a:ext cx="815975" cy="631825"/>
          </a:xfrm>
          <a:prstGeom prst="line">
            <a:avLst/>
          </a:prstGeom>
          <a:noFill/>
          <a:ln w="3016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7" name="Freeform 79"/>
          <p:cNvSpPr>
            <a:spLocks/>
          </p:cNvSpPr>
          <p:nvPr/>
        </p:nvSpPr>
        <p:spPr bwMode="auto">
          <a:xfrm>
            <a:off x="3017838" y="4635500"/>
            <a:ext cx="184150" cy="168275"/>
          </a:xfrm>
          <a:custGeom>
            <a:avLst/>
            <a:gdLst>
              <a:gd name="T0" fmla="*/ 2147483647 w 39"/>
              <a:gd name="T1" fmla="*/ 2147483647 h 31"/>
              <a:gd name="T2" fmla="*/ 2147483647 w 39"/>
              <a:gd name="T3" fmla="*/ 2147483647 h 31"/>
              <a:gd name="T4" fmla="*/ 2147483647 w 39"/>
              <a:gd name="T5" fmla="*/ 2147483647 h 31"/>
              <a:gd name="T6" fmla="*/ 2147483647 w 39"/>
              <a:gd name="T7" fmla="*/ 2147483647 h 31"/>
              <a:gd name="T8" fmla="*/ 0 w 39"/>
              <a:gd name="T9" fmla="*/ 2147483647 h 31"/>
              <a:gd name="T10" fmla="*/ 2147483647 w 39"/>
              <a:gd name="T11" fmla="*/ 2147483647 h 31"/>
              <a:gd name="T12" fmla="*/ 2147483647 w 39"/>
              <a:gd name="T13" fmla="*/ 0 h 31"/>
              <a:gd name="T14" fmla="*/ 2147483647 w 39"/>
              <a:gd name="T15" fmla="*/ 0 h 31"/>
              <a:gd name="T16" fmla="*/ 2147483647 w 39"/>
              <a:gd name="T17" fmla="*/ 2147483647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
              <a:gd name="T28" fmla="*/ 0 h 31"/>
              <a:gd name="T29" fmla="*/ 39 w 39"/>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 h="31">
                <a:moveTo>
                  <a:pt x="27" y="14"/>
                </a:moveTo>
                <a:cubicBezTo>
                  <a:pt x="39" y="19"/>
                  <a:pt x="39" y="19"/>
                  <a:pt x="39" y="19"/>
                </a:cubicBezTo>
                <a:cubicBezTo>
                  <a:pt x="39" y="20"/>
                  <a:pt x="39" y="20"/>
                  <a:pt x="39" y="20"/>
                </a:cubicBezTo>
                <a:cubicBezTo>
                  <a:pt x="19" y="24"/>
                  <a:pt x="19" y="24"/>
                  <a:pt x="19" y="24"/>
                </a:cubicBezTo>
                <a:cubicBezTo>
                  <a:pt x="13" y="26"/>
                  <a:pt x="7" y="29"/>
                  <a:pt x="0" y="31"/>
                </a:cubicBezTo>
                <a:cubicBezTo>
                  <a:pt x="5" y="27"/>
                  <a:pt x="10" y="22"/>
                  <a:pt x="14" y="17"/>
                </a:cubicBezTo>
                <a:cubicBezTo>
                  <a:pt x="26" y="0"/>
                  <a:pt x="26" y="0"/>
                  <a:pt x="26" y="0"/>
                </a:cubicBezTo>
                <a:cubicBezTo>
                  <a:pt x="26" y="0"/>
                  <a:pt x="26" y="0"/>
                  <a:pt x="26" y="0"/>
                </a:cubicBezTo>
                <a:lnTo>
                  <a:pt x="27"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28" name="Line 80"/>
          <p:cNvSpPr>
            <a:spLocks noChangeShapeType="1"/>
          </p:cNvSpPr>
          <p:nvPr/>
        </p:nvSpPr>
        <p:spPr bwMode="auto">
          <a:xfrm>
            <a:off x="3713163" y="4356100"/>
            <a:ext cx="0" cy="14017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0929" name="Freeform 81"/>
          <p:cNvSpPr>
            <a:spLocks/>
          </p:cNvSpPr>
          <p:nvPr/>
        </p:nvSpPr>
        <p:spPr bwMode="auto">
          <a:xfrm>
            <a:off x="3352800" y="5715000"/>
            <a:ext cx="1338263" cy="728663"/>
          </a:xfrm>
          <a:custGeom>
            <a:avLst/>
            <a:gdLst>
              <a:gd name="T0" fmla="*/ 2147483647 w 280"/>
              <a:gd name="T1" fmla="*/ 2147483647 h 134"/>
              <a:gd name="T2" fmla="*/ 2147483647 w 280"/>
              <a:gd name="T3" fmla="*/ 2147483647 h 134"/>
              <a:gd name="T4" fmla="*/ 2147483647 w 280"/>
              <a:gd name="T5" fmla="*/ 2147483647 h 134"/>
              <a:gd name="T6" fmla="*/ 0 w 280"/>
              <a:gd name="T7" fmla="*/ 2147483647 h 134"/>
              <a:gd name="T8" fmla="*/ 0 w 280"/>
              <a:gd name="T9" fmla="*/ 2147483647 h 134"/>
              <a:gd name="T10" fmla="*/ 2147483647 w 280"/>
              <a:gd name="T11" fmla="*/ 0 h 134"/>
              <a:gd name="T12" fmla="*/ 2147483647 w 280"/>
              <a:gd name="T13" fmla="*/ 0 h 134"/>
              <a:gd name="T14" fmla="*/ 2147483647 w 280"/>
              <a:gd name="T15" fmla="*/ 2147483647 h 134"/>
              <a:gd name="T16" fmla="*/ 2147483647 w 280"/>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134"/>
              <a:gd name="T29" fmla="*/ 280 w 280"/>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134">
                <a:moveTo>
                  <a:pt x="280" y="118"/>
                </a:moveTo>
                <a:cubicBezTo>
                  <a:pt x="280" y="127"/>
                  <a:pt x="273" y="134"/>
                  <a:pt x="264" y="134"/>
                </a:cubicBezTo>
                <a:cubicBezTo>
                  <a:pt x="16" y="134"/>
                  <a:pt x="16" y="134"/>
                  <a:pt x="16" y="134"/>
                </a:cubicBezTo>
                <a:cubicBezTo>
                  <a:pt x="8" y="134"/>
                  <a:pt x="0" y="127"/>
                  <a:pt x="0" y="118"/>
                </a:cubicBezTo>
                <a:cubicBezTo>
                  <a:pt x="0" y="16"/>
                  <a:pt x="0" y="16"/>
                  <a:pt x="0" y="16"/>
                </a:cubicBezTo>
                <a:cubicBezTo>
                  <a:pt x="0" y="7"/>
                  <a:pt x="8" y="0"/>
                  <a:pt x="16" y="0"/>
                </a:cubicBezTo>
                <a:cubicBezTo>
                  <a:pt x="264" y="0"/>
                  <a:pt x="264" y="0"/>
                  <a:pt x="264" y="0"/>
                </a:cubicBezTo>
                <a:cubicBezTo>
                  <a:pt x="273" y="0"/>
                  <a:pt x="280" y="7"/>
                  <a:pt x="280" y="16"/>
                </a:cubicBezTo>
                <a:lnTo>
                  <a:pt x="280"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0930" name="Freeform 82"/>
          <p:cNvSpPr>
            <a:spLocks/>
          </p:cNvSpPr>
          <p:nvPr/>
        </p:nvSpPr>
        <p:spPr bwMode="auto">
          <a:xfrm>
            <a:off x="1327150" y="1108075"/>
            <a:ext cx="4467225" cy="4056063"/>
          </a:xfrm>
          <a:custGeom>
            <a:avLst/>
            <a:gdLst>
              <a:gd name="T0" fmla="*/ 2147483647 w 2211"/>
              <a:gd name="T1" fmla="*/ 2147483647 h 1757"/>
              <a:gd name="T2" fmla="*/ 0 w 2211"/>
              <a:gd name="T3" fmla="*/ 2147483647 h 1757"/>
              <a:gd name="T4" fmla="*/ 0 w 2211"/>
              <a:gd name="T5" fmla="*/ 0 h 1757"/>
              <a:gd name="T6" fmla="*/ 0 60000 65536"/>
              <a:gd name="T7" fmla="*/ 0 60000 65536"/>
              <a:gd name="T8" fmla="*/ 0 60000 65536"/>
              <a:gd name="T9" fmla="*/ 0 w 2211"/>
              <a:gd name="T10" fmla="*/ 0 h 1757"/>
              <a:gd name="T11" fmla="*/ 2211 w 2211"/>
              <a:gd name="T12" fmla="*/ 1757 h 1757"/>
            </a:gdLst>
            <a:ahLst/>
            <a:cxnLst>
              <a:cxn ang="T6">
                <a:pos x="T0" y="T1"/>
              </a:cxn>
              <a:cxn ang="T7">
                <a:pos x="T2" y="T3"/>
              </a:cxn>
              <a:cxn ang="T8">
                <a:pos x="T4" y="T5"/>
              </a:cxn>
            </a:cxnLst>
            <a:rect l="T9" t="T10" r="T11" b="T12"/>
            <a:pathLst>
              <a:path w="2211" h="1757">
                <a:moveTo>
                  <a:pt x="2211" y="1757"/>
                </a:moveTo>
                <a:lnTo>
                  <a:pt x="0" y="1757"/>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0931" name="Rectangle 83"/>
          <p:cNvSpPr>
            <a:spLocks noChangeArrowheads="1"/>
          </p:cNvSpPr>
          <p:nvPr/>
        </p:nvSpPr>
        <p:spPr bwMode="auto">
          <a:xfrm>
            <a:off x="4062413" y="5346700"/>
            <a:ext cx="26431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r" eaLnBrk="1" hangingPunct="1"/>
            <a:r>
              <a:rPr lang="en-US" altLang="pt-PT" sz="1400">
                <a:solidFill>
                  <a:srgbClr val="000000"/>
                </a:solidFill>
                <a:latin typeface="Myriad Pro" pitchFamily="34" charset="0"/>
              </a:rPr>
              <a:t>Quantity of second-hand furniture</a:t>
            </a:r>
            <a:endParaRPr lang="en-US" altLang="pt-PT" sz="1400">
              <a:latin typeface="Tahoma" panose="020B0604030504040204" pitchFamily="34" charset="0"/>
            </a:endParaRPr>
          </a:p>
        </p:txBody>
      </p:sp>
      <p:sp>
        <p:nvSpPr>
          <p:cNvPr id="590932" name="Rectangle 84"/>
          <p:cNvSpPr>
            <a:spLocks noChangeArrowheads="1"/>
          </p:cNvSpPr>
          <p:nvPr/>
        </p:nvSpPr>
        <p:spPr bwMode="auto">
          <a:xfrm>
            <a:off x="280988" y="914400"/>
            <a:ext cx="88741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90933" name="Rectangle 85"/>
          <p:cNvSpPr>
            <a:spLocks noChangeArrowheads="1"/>
          </p:cNvSpPr>
          <p:nvPr/>
        </p:nvSpPr>
        <p:spPr bwMode="auto">
          <a:xfrm>
            <a:off x="4365625" y="2795588"/>
            <a:ext cx="1054100"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Optimal consumption bundle at income of $1,200</a:t>
            </a:r>
            <a:endParaRPr lang="en-US" altLang="pt-PT" sz="1400">
              <a:latin typeface="Tahoma" panose="020B0604030504040204" pitchFamily="34" charset="0"/>
            </a:endParaRPr>
          </a:p>
        </p:txBody>
      </p:sp>
      <p:sp>
        <p:nvSpPr>
          <p:cNvPr id="590934" name="Rectangle 86"/>
          <p:cNvSpPr>
            <a:spLocks noChangeArrowheads="1"/>
          </p:cNvSpPr>
          <p:nvPr/>
        </p:nvSpPr>
        <p:spPr bwMode="auto">
          <a:xfrm>
            <a:off x="2124075" y="1357313"/>
            <a:ext cx="23272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Optimal consumption bundle at income of $2,400</a:t>
            </a:r>
            <a:endParaRPr lang="en-US" altLang="pt-PT" sz="1400">
              <a:latin typeface="Tahoma" panose="020B0604030504040204" pitchFamily="34" charset="0"/>
            </a:endParaRPr>
          </a:p>
        </p:txBody>
      </p:sp>
      <p:sp>
        <p:nvSpPr>
          <p:cNvPr id="590935" name="Rectangle 87"/>
          <p:cNvSpPr>
            <a:spLocks noChangeArrowheads="1"/>
          </p:cNvSpPr>
          <p:nvPr/>
        </p:nvSpPr>
        <p:spPr bwMode="auto">
          <a:xfrm>
            <a:off x="1444625" y="5810250"/>
            <a:ext cx="1679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 … resulting in a rise in consumption of second-hand furniture</a:t>
            </a:r>
            <a:endParaRPr lang="en-US" altLang="pt-PT" sz="1400">
              <a:latin typeface="Tahoma" panose="020B0604030504040204" pitchFamily="34" charset="0"/>
            </a:endParaRPr>
          </a:p>
        </p:txBody>
      </p:sp>
      <p:sp>
        <p:nvSpPr>
          <p:cNvPr id="590936" name="Rectangle 88"/>
          <p:cNvSpPr>
            <a:spLocks noChangeArrowheads="1"/>
          </p:cNvSpPr>
          <p:nvPr/>
        </p:nvSpPr>
        <p:spPr bwMode="auto">
          <a:xfrm>
            <a:off x="3384550" y="5810250"/>
            <a:ext cx="135731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 A fall in income shifts the budget line inward, …</a:t>
            </a:r>
            <a:endParaRPr lang="en-US" altLang="pt-PT" sz="1400">
              <a:latin typeface="Tahoma" panose="020B0604030504040204" pitchFamily="34" charset="0"/>
            </a:endParaRPr>
          </a:p>
        </p:txBody>
      </p:sp>
      <p:sp>
        <p:nvSpPr>
          <p:cNvPr id="590937" name="Rectangle 89"/>
          <p:cNvSpPr>
            <a:spLocks noChangeArrowheads="1"/>
          </p:cNvSpPr>
          <p:nvPr/>
        </p:nvSpPr>
        <p:spPr bwMode="auto">
          <a:xfrm>
            <a:off x="90488" y="3048000"/>
            <a:ext cx="10668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3...and a fall in consumption of restaurant meals</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1347788" y="4487863"/>
            <a:ext cx="113665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2511425" y="4489450"/>
            <a:ext cx="0" cy="681038"/>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 name="Straight Connector 86"/>
          <p:cNvCxnSpPr>
            <a:cxnSpLocks noChangeShapeType="1"/>
          </p:cNvCxnSpPr>
          <p:nvPr/>
        </p:nvCxnSpPr>
        <p:spPr bwMode="auto">
          <a:xfrm>
            <a:off x="1347788" y="2652713"/>
            <a:ext cx="8032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2181225" y="2654300"/>
            <a:ext cx="0" cy="2581275"/>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590942" name="Oval 94"/>
          <p:cNvSpPr>
            <a:spLocks noChangeArrowheads="1"/>
          </p:cNvSpPr>
          <p:nvPr/>
        </p:nvSpPr>
        <p:spPr bwMode="auto">
          <a:xfrm>
            <a:off x="2133600" y="2579688"/>
            <a:ext cx="95250" cy="10953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90943" name="Oval 95"/>
          <p:cNvSpPr>
            <a:spLocks noChangeArrowheads="1"/>
          </p:cNvSpPr>
          <p:nvPr/>
        </p:nvSpPr>
        <p:spPr bwMode="auto">
          <a:xfrm>
            <a:off x="2468563" y="4432300"/>
            <a:ext cx="93662" cy="10953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093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09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09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909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09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094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09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909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09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90915"/>
                                        </p:tgtEl>
                                        <p:attrNameLst>
                                          <p:attrName>style.visibility</p:attrName>
                                        </p:attrNameLst>
                                      </p:cBhvr>
                                      <p:to>
                                        <p:strVal val="visible"/>
                                      </p:to>
                                    </p:set>
                                  </p:childTnLst>
                                </p:cTn>
                              </p:par>
                              <p:par>
                                <p:cTn id="29" presetID="22" presetClass="entr" presetSubtype="8" fill="hold" grpId="0" nodeType="withEffect">
                                  <p:stCondLst>
                                    <p:cond delay="0"/>
                                  </p:stCondLst>
                                  <p:childTnLst>
                                    <p:set>
                                      <p:cBhvr>
                                        <p:cTn id="30" dur="1" fill="hold">
                                          <p:stCondLst>
                                            <p:cond delay="0"/>
                                          </p:stCondLst>
                                        </p:cTn>
                                        <p:tgtEl>
                                          <p:spTgt spid="590934"/>
                                        </p:tgtEl>
                                        <p:attrNameLst>
                                          <p:attrName>style.visibility</p:attrName>
                                        </p:attrNameLst>
                                      </p:cBhvr>
                                      <p:to>
                                        <p:strVal val="visible"/>
                                      </p:to>
                                    </p:set>
                                    <p:animEffect transition="in" filter="wipe(left)">
                                      <p:cBhvr>
                                        <p:cTn id="31" dur="500"/>
                                        <p:tgtEl>
                                          <p:spTgt spid="590934"/>
                                        </p:tgtEl>
                                      </p:cBhvr>
                                    </p:animEffect>
                                  </p:childTnLst>
                                </p:cTn>
                              </p:par>
                              <p:par>
                                <p:cTn id="32" presetID="1" presetClass="entr" presetSubtype="0" fill="hold" nodeType="withEffect">
                                  <p:stCondLst>
                                    <p:cond delay="0"/>
                                  </p:stCondLst>
                                  <p:childTnLst>
                                    <p:set>
                                      <p:cBhvr>
                                        <p:cTn id="33" dur="1" fill="hold">
                                          <p:stCondLst>
                                            <p:cond delay="0"/>
                                          </p:stCondLst>
                                        </p:cTn>
                                        <p:tgtEl>
                                          <p:spTgt spid="590923"/>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4"/>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3"/>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59092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590906"/>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59091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90905"/>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590904"/>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0"/>
                                          </p:stCondLst>
                                        </p:cTn>
                                        <p:tgtEl>
                                          <p:spTgt spid="590926"/>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590924"/>
                                        </p:tgtEl>
                                        <p:attrNameLst>
                                          <p:attrName>style.visibility</p:attrName>
                                        </p:attrNameLst>
                                      </p:cBhvr>
                                      <p:to>
                                        <p:strVal val="visible"/>
                                      </p:to>
                                    </p:set>
                                  </p:childTnLst>
                                </p:cTn>
                              </p:par>
                              <p:par>
                                <p:cTn id="54" presetID="22" presetClass="entr" presetSubtype="8" fill="hold" grpId="0" nodeType="withEffect">
                                  <p:stCondLst>
                                    <p:cond delay="0"/>
                                  </p:stCondLst>
                                  <p:childTnLst>
                                    <p:set>
                                      <p:cBhvr>
                                        <p:cTn id="55" dur="1" fill="hold">
                                          <p:stCondLst>
                                            <p:cond delay="0"/>
                                          </p:stCondLst>
                                        </p:cTn>
                                        <p:tgtEl>
                                          <p:spTgt spid="590933"/>
                                        </p:tgtEl>
                                        <p:attrNameLst>
                                          <p:attrName>style.visibility</p:attrName>
                                        </p:attrNameLst>
                                      </p:cBhvr>
                                      <p:to>
                                        <p:strVal val="visible"/>
                                      </p:to>
                                    </p:set>
                                    <p:animEffect transition="in" filter="wipe(left)">
                                      <p:cBhvr>
                                        <p:cTn id="56" dur="500"/>
                                        <p:tgtEl>
                                          <p:spTgt spid="590933"/>
                                        </p:tgtEl>
                                      </p:cBhvr>
                                    </p:animEffect>
                                  </p:childTnLst>
                                </p:cTn>
                              </p:par>
                              <p:par>
                                <p:cTn id="57" presetID="1" presetClass="entr" presetSubtype="0" fill="hold" nodeType="withEffect">
                                  <p:stCondLst>
                                    <p:cond delay="0"/>
                                  </p:stCondLst>
                                  <p:childTnLst>
                                    <p:set>
                                      <p:cBhvr>
                                        <p:cTn id="58" dur="1" fill="hold">
                                          <p:stCondLst>
                                            <p:cond delay="0"/>
                                          </p:stCondLst>
                                        </p:cTn>
                                        <p:tgtEl>
                                          <p:spTgt spid="59092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90927"/>
                                        </p:tgtEl>
                                        <p:attrNameLst>
                                          <p:attrName>style.visibility</p:attrName>
                                        </p:attrNameLst>
                                      </p:cBhvr>
                                      <p:to>
                                        <p:strVal val="visible"/>
                                      </p:to>
                                    </p:set>
                                  </p:childTnLst>
                                </p:cTn>
                              </p:par>
                              <p:par>
                                <p:cTn id="61" presetID="22" presetClass="entr" presetSubtype="8" fill="hold" grpId="0" nodeType="withEffect">
                                  <p:stCondLst>
                                    <p:cond delay="0"/>
                                  </p:stCondLst>
                                  <p:childTnLst>
                                    <p:set>
                                      <p:cBhvr>
                                        <p:cTn id="62" dur="1" fill="hold">
                                          <p:stCondLst>
                                            <p:cond delay="0"/>
                                          </p:stCondLst>
                                        </p:cTn>
                                        <p:tgtEl>
                                          <p:spTgt spid="590936"/>
                                        </p:tgtEl>
                                        <p:attrNameLst>
                                          <p:attrName>style.visibility</p:attrName>
                                        </p:attrNameLst>
                                      </p:cBhvr>
                                      <p:to>
                                        <p:strVal val="visible"/>
                                      </p:to>
                                    </p:set>
                                    <p:animEffect transition="in" filter="wipe(left)">
                                      <p:cBhvr>
                                        <p:cTn id="63" dur="500"/>
                                        <p:tgtEl>
                                          <p:spTgt spid="590936"/>
                                        </p:tgtEl>
                                      </p:cBhvr>
                                    </p:animEffect>
                                  </p:childTnLst>
                                </p:cTn>
                              </p:par>
                              <p:par>
                                <p:cTn id="64" presetID="1" presetClass="entr" presetSubtype="0" fill="hold" nodeType="withEffect">
                                  <p:stCondLst>
                                    <p:cond delay="0"/>
                                  </p:stCondLst>
                                  <p:childTnLst>
                                    <p:set>
                                      <p:cBhvr>
                                        <p:cTn id="65" dur="1" fill="hold">
                                          <p:stCondLst>
                                            <p:cond delay="0"/>
                                          </p:stCondLst>
                                        </p:cTn>
                                        <p:tgtEl>
                                          <p:spTgt spid="590929"/>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590928"/>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590920"/>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590943"/>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590917"/>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590902"/>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590903"/>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2"/>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548914"/>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nodeType="clickEffect">
                                  <p:stCondLst>
                                    <p:cond delay="0"/>
                                  </p:stCondLst>
                                  <p:childTnLst>
                                    <p:set>
                                      <p:cBhvr>
                                        <p:cTn id="85" dur="1" fill="hold">
                                          <p:stCondLst>
                                            <p:cond delay="0"/>
                                          </p:stCondLst>
                                        </p:cTn>
                                        <p:tgtEl>
                                          <p:spTgt spid="590908"/>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590907"/>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590913"/>
                                        </p:tgtEl>
                                        <p:attrNameLst>
                                          <p:attrName>style.visibility</p:attrName>
                                        </p:attrNameLst>
                                      </p:cBhvr>
                                      <p:to>
                                        <p:strVal val="visible"/>
                                      </p:to>
                                    </p:set>
                                  </p:childTnLst>
                                </p:cTn>
                              </p:par>
                              <p:par>
                                <p:cTn id="90" presetID="22" presetClass="entr" presetSubtype="8" fill="hold" grpId="0" nodeType="withEffect">
                                  <p:stCondLst>
                                    <p:cond delay="0"/>
                                  </p:stCondLst>
                                  <p:childTnLst>
                                    <p:set>
                                      <p:cBhvr>
                                        <p:cTn id="91" dur="1" fill="hold">
                                          <p:stCondLst>
                                            <p:cond delay="0"/>
                                          </p:stCondLst>
                                        </p:cTn>
                                        <p:tgtEl>
                                          <p:spTgt spid="590935"/>
                                        </p:tgtEl>
                                        <p:attrNameLst>
                                          <p:attrName>style.visibility</p:attrName>
                                        </p:attrNameLst>
                                      </p:cBhvr>
                                      <p:to>
                                        <p:strVal val="visible"/>
                                      </p:to>
                                    </p:set>
                                    <p:animEffect transition="in" filter="wipe(left)">
                                      <p:cBhvr>
                                        <p:cTn id="92" dur="500"/>
                                        <p:tgtEl>
                                          <p:spTgt spid="590935"/>
                                        </p:tgtEl>
                                      </p:cBhvr>
                                    </p:animEffect>
                                  </p:childTnLst>
                                </p:cTn>
                              </p:par>
                              <p:par>
                                <p:cTn id="93" presetID="1" presetClass="entr" presetSubtype="0" fill="hold" nodeType="withEffect">
                                  <p:stCondLst>
                                    <p:cond delay="0"/>
                                  </p:stCondLst>
                                  <p:childTnLst>
                                    <p:set>
                                      <p:cBhvr>
                                        <p:cTn id="94" dur="1" fill="hold">
                                          <p:stCondLst>
                                            <p:cond delay="0"/>
                                          </p:stCondLst>
                                        </p:cTn>
                                        <p:tgtEl>
                                          <p:spTgt spid="590914"/>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590912"/>
                                        </p:tgtEl>
                                        <p:attrNameLst>
                                          <p:attrName>style.visibility</p:attrName>
                                        </p:attrNameLst>
                                      </p:cBhvr>
                                      <p:to>
                                        <p:strVal val="visible"/>
                                      </p:to>
                                    </p:set>
                                  </p:childTnLst>
                                </p:cTn>
                              </p:par>
                              <p:par>
                                <p:cTn id="99" presetID="22" presetClass="entr" presetSubtype="8" fill="hold" grpId="0" nodeType="withEffect">
                                  <p:stCondLst>
                                    <p:cond delay="0"/>
                                  </p:stCondLst>
                                  <p:childTnLst>
                                    <p:set>
                                      <p:cBhvr>
                                        <p:cTn id="100" dur="1" fill="hold">
                                          <p:stCondLst>
                                            <p:cond delay="0"/>
                                          </p:stCondLst>
                                        </p:cTn>
                                        <p:tgtEl>
                                          <p:spTgt spid="590937"/>
                                        </p:tgtEl>
                                        <p:attrNameLst>
                                          <p:attrName>style.visibility</p:attrName>
                                        </p:attrNameLst>
                                      </p:cBhvr>
                                      <p:to>
                                        <p:strVal val="visible"/>
                                      </p:to>
                                    </p:set>
                                    <p:animEffect transition="in" filter="wipe(left)">
                                      <p:cBhvr>
                                        <p:cTn id="101" dur="500"/>
                                        <p:tgtEl>
                                          <p:spTgt spid="590937"/>
                                        </p:tgtEl>
                                      </p:cBhvr>
                                    </p:animEffect>
                                  </p:childTnLst>
                                </p:cTn>
                              </p:par>
                              <p:par>
                                <p:cTn id="102" presetID="1" presetClass="entr" presetSubtype="0" fill="hold" nodeType="withEffect">
                                  <p:stCondLst>
                                    <p:cond delay="0"/>
                                  </p:stCondLst>
                                  <p:childTnLst>
                                    <p:set>
                                      <p:cBhvr>
                                        <p:cTn id="103" dur="1" fill="hold">
                                          <p:stCondLst>
                                            <p:cond delay="0"/>
                                          </p:stCondLst>
                                        </p:cTn>
                                        <p:tgtEl>
                                          <p:spTgt spid="590910"/>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590909"/>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5909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30" grpId="0" animBg="1"/>
      <p:bldP spid="590900" grpId="0"/>
      <p:bldP spid="590901" grpId="0"/>
      <p:bldP spid="590902" grpId="0"/>
      <p:bldP spid="590903" grpId="0"/>
      <p:bldP spid="590904" grpId="0"/>
      <p:bldP spid="590905" grpId="0"/>
      <p:bldP spid="590906" grpId="0"/>
      <p:bldP spid="590915" grpId="0"/>
      <p:bldP spid="590916" grpId="0"/>
      <p:bldP spid="590917" grpId="0"/>
      <p:bldP spid="590931" grpId="0"/>
      <p:bldP spid="590932" grpId="0"/>
      <p:bldP spid="590933" grpId="0"/>
      <p:bldP spid="590934" grpId="0"/>
      <p:bldP spid="590935" grpId="0"/>
      <p:bldP spid="590936" grpId="0"/>
      <p:bldP spid="590937" grpId="0"/>
      <p:bldP spid="590942" grpId="0" animBg="1"/>
      <p:bldP spid="590943"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3"/>
          <p:cNvSpPr>
            <a:spLocks noGrp="1" noChangeArrowheads="1"/>
          </p:cNvSpPr>
          <p:nvPr>
            <p:ph idx="4294967295"/>
          </p:nvPr>
        </p:nvSpPr>
        <p:spPr>
          <a:xfrm>
            <a:off x="228600" y="912813"/>
            <a:ext cx="8686800" cy="5411787"/>
          </a:xfrm>
        </p:spPr>
        <p:txBody>
          <a:bodyPr/>
          <a:lstStyle/>
          <a:p>
            <a:pPr marL="230188" indent="-230188" eaLnBrk="1" hangingPunct="1">
              <a:buClr>
                <a:schemeClr val="tx1"/>
              </a:buClr>
            </a:pPr>
            <a:r>
              <a:rPr lang="en-US" altLang="pt-PT" smtClean="0"/>
              <a:t>The change in a consumer’s optimal consumption bundle caused by a change in price can be decomposed into two effects: the substitution effect, due to the change in relative price, and the income effect, due to the change in purchasing power.</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The </a:t>
            </a:r>
            <a:r>
              <a:rPr lang="en-US" altLang="pt-PT" b="1" smtClean="0"/>
              <a:t>substitution effect</a:t>
            </a:r>
            <a:r>
              <a:rPr lang="en-US" altLang="pt-PT" smtClean="0"/>
              <a:t> refers to the substitution of the good that is now relatively cheaper for the good that is now relatively more expensive, holding the utility level constant. It is represented by movement along the original indifference curve.</a:t>
            </a:r>
            <a:endParaRPr lang="en-US" altLang="pt-PT" sz="2400" smtClean="0"/>
          </a:p>
          <a:p>
            <a:pPr marL="230188" indent="-230188" eaLnBrk="1" hangingPunct="1">
              <a:lnSpc>
                <a:spcPct val="90000"/>
              </a:lnSpc>
              <a:buClr>
                <a:srgbClr val="993366"/>
              </a:buClr>
              <a:buSzTx/>
              <a:buFont typeface="Wingdings" panose="05000000000000000000" pitchFamily="2" charset="2"/>
              <a:buChar char="Ø"/>
            </a:pPr>
            <a:endParaRPr lang="en-US" altLang="pt-PT" sz="2400" smtClean="0"/>
          </a:p>
        </p:txBody>
      </p:sp>
      <p:sp>
        <p:nvSpPr>
          <p:cNvPr id="128004" name="Text Box 4"/>
          <p:cNvSpPr txBox="1">
            <a:spLocks noChangeArrowheads="1"/>
          </p:cNvSpPr>
          <p:nvPr/>
        </p:nvSpPr>
        <p:spPr bwMode="auto">
          <a:xfrm>
            <a:off x="381000" y="153988"/>
            <a:ext cx="7467600" cy="531812"/>
          </a:xfrm>
          <a:prstGeom prst="rect">
            <a:avLst/>
          </a:prstGeom>
          <a:noFill/>
          <a:ln w="9525" algn="ctr">
            <a:noFill/>
            <a:miter lim="800000"/>
            <a:headEnd/>
            <a:tailEnd type="none" w="med" len="lg"/>
          </a:ln>
        </p:spPr>
        <p:txBody>
          <a:bodyPr>
            <a:spAutoFit/>
          </a:bodyPr>
          <a:lstStyle/>
          <a:p>
            <a:pPr marL="1588" indent="-1588">
              <a:defRPr/>
            </a:pPr>
            <a:r>
              <a:rPr lang="en-US" sz="3600" b="1" dirty="0">
                <a:solidFill>
                  <a:srgbClr val="993366"/>
                </a:solidFill>
                <a:latin typeface="+mj-lt"/>
                <a:ea typeface="+mj-ea"/>
                <a:cs typeface="+mj-cs"/>
              </a:rPr>
              <a:t>Income and Substitution Effects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wipe(left)">
                                      <p:cBhvr>
                                        <p:cTn id="7" dur="500"/>
                                        <p:tgtEl>
                                          <p:spTgt spid="327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0">
                                            <p:txEl>
                                              <p:pRg st="2" end="2"/>
                                            </p:txEl>
                                          </p:spTgt>
                                        </p:tgtEl>
                                        <p:attrNameLst>
                                          <p:attrName>style.visibility</p:attrName>
                                        </p:attrNameLst>
                                      </p:cBhvr>
                                      <p:to>
                                        <p:strVal val="visible"/>
                                      </p:to>
                                    </p:set>
                                    <p:animEffect transition="in" filter="wipe(left)">
                                      <p:cBhvr>
                                        <p:cTn id="12" dur="500"/>
                                        <p:tgtEl>
                                          <p:spTgt spid="327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Rot="1" noChangeArrowheads="1"/>
          </p:cNvSpPr>
          <p:nvPr>
            <p:ph type="title" idx="4294967295"/>
          </p:nvPr>
        </p:nvSpPr>
        <p:spPr>
          <a:xfrm>
            <a:off x="609600" y="0"/>
            <a:ext cx="8382000" cy="685800"/>
          </a:xfrm>
        </p:spPr>
        <p:txBody>
          <a:bodyPr/>
          <a:lstStyle/>
          <a:p>
            <a:pPr eaLnBrk="1" hangingPunct="1"/>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r>
            <a:br>
              <a:rPr lang="en-US" altLang="pt-PT" smtClean="0"/>
            </a:br>
            <a:r>
              <a:rPr lang="en-US" altLang="pt-PT" smtClean="0"/>
              <a:t> </a:t>
            </a:r>
          </a:p>
        </p:txBody>
      </p:sp>
      <p:sp>
        <p:nvSpPr>
          <p:cNvPr id="33795" name="Rectangle 3"/>
          <p:cNvSpPr>
            <a:spLocks noGrp="1" noChangeArrowheads="1"/>
          </p:cNvSpPr>
          <p:nvPr>
            <p:ph idx="4294967295"/>
          </p:nvPr>
        </p:nvSpPr>
        <p:spPr>
          <a:xfrm>
            <a:off x="228600" y="912813"/>
            <a:ext cx="8686800" cy="5411787"/>
          </a:xfrm>
        </p:spPr>
        <p:txBody>
          <a:bodyPr/>
          <a:lstStyle/>
          <a:p>
            <a:pPr marL="230188" indent="-230188" eaLnBrk="1" hangingPunct="1">
              <a:lnSpc>
                <a:spcPct val="95000"/>
              </a:lnSpc>
              <a:spcBef>
                <a:spcPct val="10000"/>
              </a:spcBef>
              <a:buClr>
                <a:schemeClr val="tx1"/>
              </a:buClr>
            </a:pPr>
            <a:r>
              <a:rPr lang="en-US" altLang="pt-PT" smtClean="0"/>
              <a:t>When a price change alters a consumer’s purchasing power, the resulting change in consumption is the </a:t>
            </a:r>
            <a:r>
              <a:rPr lang="en-US" altLang="pt-PT" b="1" smtClean="0"/>
              <a:t>income effect</a:t>
            </a:r>
            <a:r>
              <a:rPr lang="en-US" altLang="pt-PT" smtClean="0"/>
              <a:t>. It is represented by a movement to a new indifference curve, keeping the relative price unchanged.</a:t>
            </a:r>
          </a:p>
          <a:p>
            <a:pPr marL="230188" indent="-230188" eaLnBrk="1" hangingPunct="1">
              <a:lnSpc>
                <a:spcPct val="95000"/>
              </a:lnSpc>
              <a:spcBef>
                <a:spcPct val="10000"/>
              </a:spcBef>
              <a:buClr>
                <a:schemeClr val="tx1"/>
              </a:buClr>
            </a:pPr>
            <a:r>
              <a:rPr lang="en-US" altLang="pt-PT" smtClean="0"/>
              <a:t>For </a:t>
            </a:r>
            <a:r>
              <a:rPr lang="en-US" altLang="pt-PT" b="1" i="1" smtClean="0"/>
              <a:t>normal goods</a:t>
            </a:r>
            <a:r>
              <a:rPr lang="en-US" altLang="pt-PT" smtClean="0"/>
              <a:t>, the income and substitution effects work in the same direction; so their </a:t>
            </a:r>
            <a:r>
              <a:rPr lang="en-US" altLang="pt-PT" i="1" smtClean="0"/>
              <a:t>demand curves always slope downward</a:t>
            </a:r>
            <a:r>
              <a:rPr lang="en-US" altLang="pt-PT" smtClean="0"/>
              <a:t>. </a:t>
            </a:r>
          </a:p>
          <a:p>
            <a:pPr marL="230188" indent="-230188" eaLnBrk="1" hangingPunct="1">
              <a:lnSpc>
                <a:spcPct val="95000"/>
              </a:lnSpc>
              <a:spcBef>
                <a:spcPct val="10000"/>
              </a:spcBef>
              <a:buClr>
                <a:schemeClr val="tx1"/>
              </a:buClr>
            </a:pPr>
            <a:r>
              <a:rPr lang="en-US" altLang="pt-PT" smtClean="0"/>
              <a:t>Although these effects work in opposite directions for inferior goods, their </a:t>
            </a:r>
            <a:r>
              <a:rPr lang="en-US" altLang="pt-PT" i="1" smtClean="0"/>
              <a:t>demand curves usually slope downward</a:t>
            </a:r>
            <a:r>
              <a:rPr lang="en-US" altLang="pt-PT" smtClean="0"/>
              <a:t> as well because the substitution effect is typically stronger than the income effect. The exception is the case of a </a:t>
            </a:r>
            <a:r>
              <a:rPr lang="en-US" altLang="pt-PT" b="1" i="1" smtClean="0"/>
              <a:t>Giffen good</a:t>
            </a:r>
            <a:r>
              <a:rPr lang="en-US" altLang="pt-PT" smtClean="0"/>
              <a:t>.</a:t>
            </a:r>
          </a:p>
        </p:txBody>
      </p:sp>
      <p:sp>
        <p:nvSpPr>
          <p:cNvPr id="129028" name="Text Box 4"/>
          <p:cNvSpPr txBox="1">
            <a:spLocks noChangeArrowheads="1"/>
          </p:cNvSpPr>
          <p:nvPr/>
        </p:nvSpPr>
        <p:spPr bwMode="auto">
          <a:xfrm>
            <a:off x="381000" y="153988"/>
            <a:ext cx="7315200" cy="531812"/>
          </a:xfrm>
          <a:prstGeom prst="rect">
            <a:avLst/>
          </a:prstGeom>
          <a:noFill/>
          <a:ln w="9525" algn="ctr">
            <a:noFill/>
            <a:miter lim="800000"/>
            <a:headEnd/>
            <a:tailEnd type="none" w="med" len="lg"/>
          </a:ln>
        </p:spPr>
        <p:txBody>
          <a:bodyPr>
            <a:spAutoFit/>
          </a:bodyPr>
          <a:lstStyle/>
          <a:p>
            <a:pPr marL="1588" indent="-1588">
              <a:defRPr/>
            </a:pPr>
            <a:r>
              <a:rPr lang="en-US" sz="3600" b="1" dirty="0">
                <a:solidFill>
                  <a:srgbClr val="993366"/>
                </a:solidFill>
                <a:latin typeface="+mj-lt"/>
                <a:ea typeface="+mj-ea"/>
                <a:cs typeface="+mj-cs"/>
              </a:rPr>
              <a:t>Income and Substitution Effects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ipe(left)">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wipe(left)">
                                      <p:cBhvr>
                                        <p:cTn id="12" dur="5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wipe(left)">
                                      <p:cBhvr>
                                        <p:cTn id="17"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Text Box 4"/>
          <p:cNvSpPr txBox="1">
            <a:spLocks noChangeArrowheads="1"/>
          </p:cNvSpPr>
          <p:nvPr/>
        </p:nvSpPr>
        <p:spPr bwMode="auto">
          <a:xfrm>
            <a:off x="381000" y="153988"/>
            <a:ext cx="7315200" cy="531812"/>
          </a:xfrm>
          <a:prstGeom prst="rect">
            <a:avLst/>
          </a:prstGeom>
          <a:noFill/>
          <a:ln w="9525" algn="ctr">
            <a:noFill/>
            <a:miter lim="800000"/>
            <a:headEnd/>
            <a:tailEnd type="none" w="med" len="lg"/>
          </a:ln>
        </p:spPr>
        <p:txBody>
          <a:bodyPr>
            <a:spAutoFit/>
          </a:bodyPr>
          <a:lstStyle/>
          <a:p>
            <a:pPr marL="1588" indent="-1588">
              <a:defRPr/>
            </a:pPr>
            <a:r>
              <a:rPr lang="en-US" sz="3600" b="1" dirty="0">
                <a:solidFill>
                  <a:srgbClr val="993366"/>
                </a:solidFill>
                <a:latin typeface="+mj-lt"/>
                <a:ea typeface="+mj-ea"/>
                <a:cs typeface="+mj-cs"/>
              </a:rPr>
              <a:t>Income and Substitution Effects</a:t>
            </a:r>
          </a:p>
        </p:txBody>
      </p:sp>
      <p:sp>
        <p:nvSpPr>
          <p:cNvPr id="591961" name="Line 89"/>
          <p:cNvSpPr>
            <a:spLocks noChangeShapeType="1"/>
          </p:cNvSpPr>
          <p:nvPr/>
        </p:nvSpPr>
        <p:spPr bwMode="auto">
          <a:xfrm>
            <a:off x="1785938" y="3846513"/>
            <a:ext cx="6423025" cy="1555750"/>
          </a:xfrm>
          <a:prstGeom prst="line">
            <a:avLst/>
          </a:prstGeom>
          <a:noFill/>
          <a:ln w="30163">
            <a:solidFill>
              <a:srgbClr val="FCC79B"/>
            </a:solidFill>
            <a:miter lim="800000"/>
            <a:headEnd/>
            <a:tailEnd/>
          </a:ln>
          <a:extLst>
            <a:ext uri="{909E8E84-426E-40DD-AFC4-6F175D3DCCD1}">
              <a14:hiddenFill xmlns:a14="http://schemas.microsoft.com/office/drawing/2010/main">
                <a:noFill/>
              </a14:hiddenFill>
            </a:ext>
          </a:extLst>
        </p:spPr>
        <p:txBody>
          <a:bodyPr/>
          <a:lstStyle/>
          <a:p>
            <a:endParaRPr lang="pt-PT"/>
          </a:p>
        </p:txBody>
      </p:sp>
      <p:cxnSp>
        <p:nvCxnSpPr>
          <p:cNvPr id="548914" name="Straight Connector 86"/>
          <p:cNvCxnSpPr>
            <a:cxnSpLocks noChangeShapeType="1"/>
          </p:cNvCxnSpPr>
          <p:nvPr/>
        </p:nvCxnSpPr>
        <p:spPr bwMode="auto">
          <a:xfrm>
            <a:off x="2573338" y="3082925"/>
            <a:ext cx="0" cy="2085975"/>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pic>
        <p:nvPicPr>
          <p:cNvPr id="591963" name="Picture 9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6138" y="2636838"/>
            <a:ext cx="2205037" cy="212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cxnSp>
        <p:nvCxnSpPr>
          <p:cNvPr id="2" name="Straight Connector 86"/>
          <p:cNvCxnSpPr>
            <a:cxnSpLocks noChangeShapeType="1"/>
          </p:cNvCxnSpPr>
          <p:nvPr/>
        </p:nvCxnSpPr>
        <p:spPr bwMode="auto">
          <a:xfrm>
            <a:off x="2193925" y="4235450"/>
            <a:ext cx="0" cy="1052513"/>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
        <p:nvSpPr>
          <p:cNvPr id="591965" name="Rectangle 93"/>
          <p:cNvSpPr>
            <a:spLocks noChangeArrowheads="1"/>
          </p:cNvSpPr>
          <p:nvPr/>
        </p:nvSpPr>
        <p:spPr bwMode="auto">
          <a:xfrm>
            <a:off x="7985125" y="5051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91966" name="Rectangle 94"/>
          <p:cNvSpPr>
            <a:spLocks noChangeArrowheads="1"/>
          </p:cNvSpPr>
          <p:nvPr/>
        </p:nvSpPr>
        <p:spPr bwMode="auto">
          <a:xfrm>
            <a:off x="8281988" y="516890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91967" name="Rectangle 95"/>
          <p:cNvSpPr>
            <a:spLocks noChangeArrowheads="1"/>
          </p:cNvSpPr>
          <p:nvPr/>
        </p:nvSpPr>
        <p:spPr bwMode="auto">
          <a:xfrm>
            <a:off x="6769100" y="4551363"/>
            <a:ext cx="428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91968" name="Rectangle 96"/>
          <p:cNvSpPr>
            <a:spLocks noChangeArrowheads="1"/>
          </p:cNvSpPr>
          <p:nvPr/>
        </p:nvSpPr>
        <p:spPr bwMode="auto">
          <a:xfrm>
            <a:off x="6837363" y="467042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91969" name="Rectangle 97"/>
          <p:cNvSpPr>
            <a:spLocks noChangeArrowheads="1"/>
          </p:cNvSpPr>
          <p:nvPr/>
        </p:nvSpPr>
        <p:spPr bwMode="auto">
          <a:xfrm>
            <a:off x="5441950" y="5038725"/>
            <a:ext cx="428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91970" name="Rectangle 98"/>
          <p:cNvSpPr>
            <a:spLocks noChangeArrowheads="1"/>
          </p:cNvSpPr>
          <p:nvPr/>
        </p:nvSpPr>
        <p:spPr bwMode="auto">
          <a:xfrm>
            <a:off x="5511800" y="51593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91971" name="Rectangle 99"/>
          <p:cNvSpPr>
            <a:spLocks noChangeArrowheads="1"/>
          </p:cNvSpPr>
          <p:nvPr/>
        </p:nvSpPr>
        <p:spPr bwMode="auto">
          <a:xfrm>
            <a:off x="3389313" y="505142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91972" name="Rectangle 100"/>
          <p:cNvSpPr>
            <a:spLocks noChangeArrowheads="1"/>
          </p:cNvSpPr>
          <p:nvPr/>
        </p:nvSpPr>
        <p:spPr bwMode="auto">
          <a:xfrm>
            <a:off x="3683000" y="51720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91973" name="Rectangle 101"/>
          <p:cNvSpPr>
            <a:spLocks noChangeArrowheads="1"/>
          </p:cNvSpPr>
          <p:nvPr/>
        </p:nvSpPr>
        <p:spPr bwMode="auto">
          <a:xfrm>
            <a:off x="4364038" y="47371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BL</a:t>
            </a:r>
            <a:endParaRPr lang="en-US" altLang="pt-PT" sz="1400">
              <a:latin typeface="Tahoma" panose="020B0604030504040204" pitchFamily="34" charset="0"/>
            </a:endParaRPr>
          </a:p>
        </p:txBody>
      </p:sp>
      <p:sp>
        <p:nvSpPr>
          <p:cNvPr id="591974" name="Rectangle 102"/>
          <p:cNvSpPr>
            <a:spLocks noChangeArrowheads="1"/>
          </p:cNvSpPr>
          <p:nvPr/>
        </p:nvSpPr>
        <p:spPr bwMode="auto">
          <a:xfrm>
            <a:off x="4660900" y="4856163"/>
            <a:ext cx="8731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S</a:t>
            </a:r>
            <a:endParaRPr lang="en-US" altLang="pt-PT" sz="1400">
              <a:latin typeface="Tahoma" panose="020B0604030504040204" pitchFamily="34" charset="0"/>
            </a:endParaRPr>
          </a:p>
        </p:txBody>
      </p:sp>
      <p:sp>
        <p:nvSpPr>
          <p:cNvPr id="591975" name="Rectangle 103"/>
          <p:cNvSpPr>
            <a:spLocks noChangeArrowheads="1"/>
          </p:cNvSpPr>
          <p:nvPr/>
        </p:nvSpPr>
        <p:spPr bwMode="auto">
          <a:xfrm>
            <a:off x="2125663" y="54086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91976" name="Rectangle 104"/>
          <p:cNvSpPr>
            <a:spLocks noChangeArrowheads="1"/>
          </p:cNvSpPr>
          <p:nvPr/>
        </p:nvSpPr>
        <p:spPr bwMode="auto">
          <a:xfrm>
            <a:off x="1539875" y="54086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591977" name="Rectangle 105"/>
          <p:cNvSpPr>
            <a:spLocks noChangeArrowheads="1"/>
          </p:cNvSpPr>
          <p:nvPr/>
        </p:nvSpPr>
        <p:spPr bwMode="auto">
          <a:xfrm>
            <a:off x="2519363" y="54086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91978" name="Rectangle 106"/>
          <p:cNvSpPr>
            <a:spLocks noChangeArrowheads="1"/>
          </p:cNvSpPr>
          <p:nvPr/>
        </p:nvSpPr>
        <p:spPr bwMode="auto">
          <a:xfrm>
            <a:off x="3303588" y="54086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91979" name="Rectangle 107"/>
          <p:cNvSpPr>
            <a:spLocks noChangeArrowheads="1"/>
          </p:cNvSpPr>
          <p:nvPr/>
        </p:nvSpPr>
        <p:spPr bwMode="auto">
          <a:xfrm>
            <a:off x="4090988" y="5408613"/>
            <a:ext cx="904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91980" name="Rectangle 108"/>
          <p:cNvSpPr>
            <a:spLocks noChangeArrowheads="1"/>
          </p:cNvSpPr>
          <p:nvPr/>
        </p:nvSpPr>
        <p:spPr bwMode="auto">
          <a:xfrm>
            <a:off x="4873625" y="5408613"/>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591981" name="Rectangle 109"/>
          <p:cNvSpPr>
            <a:spLocks noChangeArrowheads="1"/>
          </p:cNvSpPr>
          <p:nvPr/>
        </p:nvSpPr>
        <p:spPr bwMode="auto">
          <a:xfrm>
            <a:off x="7954963" y="54086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a:t>
            </a:r>
            <a:endParaRPr lang="en-US" altLang="pt-PT" sz="1400">
              <a:latin typeface="Tahoma" panose="020B0604030504040204" pitchFamily="34" charset="0"/>
            </a:endParaRPr>
          </a:p>
        </p:txBody>
      </p:sp>
      <p:sp>
        <p:nvSpPr>
          <p:cNvPr id="591982" name="Rectangle 110"/>
          <p:cNvSpPr>
            <a:spLocks noChangeArrowheads="1"/>
          </p:cNvSpPr>
          <p:nvPr/>
        </p:nvSpPr>
        <p:spPr bwMode="auto">
          <a:xfrm>
            <a:off x="7169150" y="5408613"/>
            <a:ext cx="1793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a:t>
            </a:r>
            <a:endParaRPr lang="en-US" altLang="pt-PT" sz="1400">
              <a:latin typeface="Tahoma" panose="020B0604030504040204" pitchFamily="34" charset="0"/>
            </a:endParaRPr>
          </a:p>
        </p:txBody>
      </p:sp>
      <p:sp>
        <p:nvSpPr>
          <p:cNvPr id="591983" name="Rectangle 111"/>
          <p:cNvSpPr>
            <a:spLocks noChangeArrowheads="1"/>
          </p:cNvSpPr>
          <p:nvPr/>
        </p:nvSpPr>
        <p:spPr bwMode="auto">
          <a:xfrm>
            <a:off x="6384925" y="54086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a:t>
            </a:r>
            <a:endParaRPr lang="en-US" altLang="pt-PT" sz="1400">
              <a:latin typeface="Tahoma" panose="020B0604030504040204" pitchFamily="34" charset="0"/>
            </a:endParaRPr>
          </a:p>
        </p:txBody>
      </p:sp>
      <p:sp>
        <p:nvSpPr>
          <p:cNvPr id="591984" name="Rectangle 112"/>
          <p:cNvSpPr>
            <a:spLocks noChangeArrowheads="1"/>
          </p:cNvSpPr>
          <p:nvPr/>
        </p:nvSpPr>
        <p:spPr bwMode="auto">
          <a:xfrm>
            <a:off x="5597525" y="54086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91985" name="Line 113"/>
          <p:cNvSpPr>
            <a:spLocks noChangeShapeType="1"/>
          </p:cNvSpPr>
          <p:nvPr/>
        </p:nvSpPr>
        <p:spPr bwMode="auto">
          <a:xfrm>
            <a:off x="7299325"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86" name="Line 114"/>
          <p:cNvSpPr>
            <a:spLocks noChangeShapeType="1"/>
          </p:cNvSpPr>
          <p:nvPr/>
        </p:nvSpPr>
        <p:spPr bwMode="auto">
          <a:xfrm>
            <a:off x="6511925"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87" name="Line 115"/>
          <p:cNvSpPr>
            <a:spLocks noChangeShapeType="1"/>
          </p:cNvSpPr>
          <p:nvPr/>
        </p:nvSpPr>
        <p:spPr bwMode="auto">
          <a:xfrm>
            <a:off x="5729288"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88" name="Line 116"/>
          <p:cNvSpPr>
            <a:spLocks noChangeShapeType="1"/>
          </p:cNvSpPr>
          <p:nvPr/>
        </p:nvSpPr>
        <p:spPr bwMode="auto">
          <a:xfrm>
            <a:off x="4941888"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89" name="Line 117"/>
          <p:cNvSpPr>
            <a:spLocks noChangeShapeType="1"/>
          </p:cNvSpPr>
          <p:nvPr/>
        </p:nvSpPr>
        <p:spPr bwMode="auto">
          <a:xfrm>
            <a:off x="4157663"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0" name="Line 118"/>
          <p:cNvSpPr>
            <a:spLocks noChangeShapeType="1"/>
          </p:cNvSpPr>
          <p:nvPr/>
        </p:nvSpPr>
        <p:spPr bwMode="auto">
          <a:xfrm>
            <a:off x="2587625"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1" name="Line 119"/>
          <p:cNvSpPr>
            <a:spLocks noChangeShapeType="1"/>
          </p:cNvSpPr>
          <p:nvPr/>
        </p:nvSpPr>
        <p:spPr bwMode="auto">
          <a:xfrm>
            <a:off x="2193925" y="5233988"/>
            <a:ext cx="0" cy="1412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2" name="Line 120"/>
          <p:cNvSpPr>
            <a:spLocks noChangeShapeType="1"/>
          </p:cNvSpPr>
          <p:nvPr/>
        </p:nvSpPr>
        <p:spPr bwMode="auto">
          <a:xfrm>
            <a:off x="1798638" y="1951038"/>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3" name="Line 121"/>
          <p:cNvSpPr>
            <a:spLocks noChangeShapeType="1"/>
          </p:cNvSpPr>
          <p:nvPr/>
        </p:nvSpPr>
        <p:spPr bwMode="auto">
          <a:xfrm>
            <a:off x="1798638" y="2330450"/>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4" name="Line 122"/>
          <p:cNvSpPr>
            <a:spLocks noChangeShapeType="1"/>
          </p:cNvSpPr>
          <p:nvPr/>
        </p:nvSpPr>
        <p:spPr bwMode="auto">
          <a:xfrm>
            <a:off x="1798638" y="2711450"/>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5" name="Line 123"/>
          <p:cNvSpPr>
            <a:spLocks noChangeShapeType="1"/>
          </p:cNvSpPr>
          <p:nvPr/>
        </p:nvSpPr>
        <p:spPr bwMode="auto">
          <a:xfrm>
            <a:off x="1798638" y="3090863"/>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6" name="Line 124"/>
          <p:cNvSpPr>
            <a:spLocks noChangeShapeType="1"/>
          </p:cNvSpPr>
          <p:nvPr/>
        </p:nvSpPr>
        <p:spPr bwMode="auto">
          <a:xfrm>
            <a:off x="1798638" y="3473450"/>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7" name="Line 125"/>
          <p:cNvSpPr>
            <a:spLocks noChangeShapeType="1"/>
          </p:cNvSpPr>
          <p:nvPr/>
        </p:nvSpPr>
        <p:spPr bwMode="auto">
          <a:xfrm>
            <a:off x="1798638" y="4232275"/>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8" name="Line 126"/>
          <p:cNvSpPr>
            <a:spLocks noChangeShapeType="1"/>
          </p:cNvSpPr>
          <p:nvPr/>
        </p:nvSpPr>
        <p:spPr bwMode="auto">
          <a:xfrm>
            <a:off x="1798638" y="4610100"/>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1999" name="Line 127"/>
          <p:cNvSpPr>
            <a:spLocks noChangeShapeType="1"/>
          </p:cNvSpPr>
          <p:nvPr/>
        </p:nvSpPr>
        <p:spPr bwMode="auto">
          <a:xfrm>
            <a:off x="1798638" y="4992688"/>
            <a:ext cx="176212"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00" name="Rectangle 128"/>
          <p:cNvSpPr>
            <a:spLocks noChangeArrowheads="1"/>
          </p:cNvSpPr>
          <p:nvPr/>
        </p:nvSpPr>
        <p:spPr bwMode="auto">
          <a:xfrm>
            <a:off x="1266825" y="1817688"/>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180</a:t>
            </a:r>
            <a:endParaRPr lang="en-US" altLang="pt-PT" sz="1400">
              <a:latin typeface="Tahoma" panose="020B0604030504040204" pitchFamily="34" charset="0"/>
            </a:endParaRPr>
          </a:p>
        </p:txBody>
      </p:sp>
      <p:sp>
        <p:nvSpPr>
          <p:cNvPr id="592001" name="Rectangle 129"/>
          <p:cNvSpPr>
            <a:spLocks noChangeArrowheads="1"/>
          </p:cNvSpPr>
          <p:nvPr/>
        </p:nvSpPr>
        <p:spPr bwMode="auto">
          <a:xfrm>
            <a:off x="1266825" y="2201863"/>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160</a:t>
            </a:r>
            <a:endParaRPr lang="en-US" altLang="pt-PT" sz="1400">
              <a:latin typeface="Tahoma" panose="020B0604030504040204" pitchFamily="34" charset="0"/>
            </a:endParaRPr>
          </a:p>
        </p:txBody>
      </p:sp>
      <p:sp>
        <p:nvSpPr>
          <p:cNvPr id="592002" name="Rectangle 130"/>
          <p:cNvSpPr>
            <a:spLocks noChangeArrowheads="1"/>
          </p:cNvSpPr>
          <p:nvPr/>
        </p:nvSpPr>
        <p:spPr bwMode="auto">
          <a:xfrm>
            <a:off x="1266825" y="2582863"/>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140</a:t>
            </a:r>
            <a:endParaRPr lang="en-US" altLang="pt-PT" sz="1400">
              <a:latin typeface="Tahoma" panose="020B0604030504040204" pitchFamily="34" charset="0"/>
            </a:endParaRPr>
          </a:p>
        </p:txBody>
      </p:sp>
      <p:sp>
        <p:nvSpPr>
          <p:cNvPr id="592003" name="Rectangle 131"/>
          <p:cNvSpPr>
            <a:spLocks noChangeArrowheads="1"/>
          </p:cNvSpPr>
          <p:nvPr/>
        </p:nvSpPr>
        <p:spPr bwMode="auto">
          <a:xfrm>
            <a:off x="1266825" y="2962275"/>
            <a:ext cx="27146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120</a:t>
            </a:r>
            <a:endParaRPr lang="en-US" altLang="pt-PT" sz="1400">
              <a:latin typeface="Tahoma" panose="020B0604030504040204" pitchFamily="34" charset="0"/>
            </a:endParaRPr>
          </a:p>
        </p:txBody>
      </p:sp>
      <p:sp>
        <p:nvSpPr>
          <p:cNvPr id="592004" name="Rectangle 132"/>
          <p:cNvSpPr>
            <a:spLocks noChangeArrowheads="1"/>
          </p:cNvSpPr>
          <p:nvPr/>
        </p:nvSpPr>
        <p:spPr bwMode="auto">
          <a:xfrm>
            <a:off x="1266825" y="3341688"/>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100</a:t>
            </a:r>
            <a:endParaRPr lang="en-US" altLang="pt-PT" sz="1400">
              <a:latin typeface="Tahoma" panose="020B0604030504040204" pitchFamily="34" charset="0"/>
            </a:endParaRPr>
          </a:p>
        </p:txBody>
      </p:sp>
      <p:sp>
        <p:nvSpPr>
          <p:cNvPr id="592005" name="Rectangle 133"/>
          <p:cNvSpPr>
            <a:spLocks noChangeArrowheads="1"/>
          </p:cNvSpPr>
          <p:nvPr/>
        </p:nvSpPr>
        <p:spPr bwMode="auto">
          <a:xfrm>
            <a:off x="1401763" y="37226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592006" name="Rectangle 134"/>
          <p:cNvSpPr>
            <a:spLocks noChangeArrowheads="1"/>
          </p:cNvSpPr>
          <p:nvPr/>
        </p:nvSpPr>
        <p:spPr bwMode="auto">
          <a:xfrm>
            <a:off x="1401763" y="41036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592007" name="Rectangle 135"/>
          <p:cNvSpPr>
            <a:spLocks noChangeArrowheads="1"/>
          </p:cNvSpPr>
          <p:nvPr/>
        </p:nvSpPr>
        <p:spPr bwMode="auto">
          <a:xfrm>
            <a:off x="1401763" y="4479925"/>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592008" name="Rectangle 136"/>
          <p:cNvSpPr>
            <a:spLocks noChangeArrowheads="1"/>
          </p:cNvSpPr>
          <p:nvPr/>
        </p:nvSpPr>
        <p:spPr bwMode="auto">
          <a:xfrm>
            <a:off x="1401763" y="4864100"/>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592009" name="Rectangle 137"/>
          <p:cNvSpPr>
            <a:spLocks noChangeArrowheads="1"/>
          </p:cNvSpPr>
          <p:nvPr/>
        </p:nvSpPr>
        <p:spPr bwMode="auto">
          <a:xfrm>
            <a:off x="1906588" y="4254500"/>
            <a:ext cx="1031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592010" name="Rectangle 138"/>
          <p:cNvSpPr>
            <a:spLocks noChangeArrowheads="1"/>
          </p:cNvSpPr>
          <p:nvPr/>
        </p:nvSpPr>
        <p:spPr bwMode="auto">
          <a:xfrm>
            <a:off x="2738438" y="2849563"/>
            <a:ext cx="952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92011" name="Rectangle 139"/>
          <p:cNvSpPr>
            <a:spLocks noChangeArrowheads="1"/>
          </p:cNvSpPr>
          <p:nvPr/>
        </p:nvSpPr>
        <p:spPr bwMode="auto">
          <a:xfrm>
            <a:off x="4886325" y="4249738"/>
            <a:ext cx="1079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92012" name="Line 140"/>
          <p:cNvSpPr>
            <a:spLocks noChangeShapeType="1"/>
          </p:cNvSpPr>
          <p:nvPr/>
        </p:nvSpPr>
        <p:spPr bwMode="auto">
          <a:xfrm flipV="1">
            <a:off x="2587625" y="2308225"/>
            <a:ext cx="296863" cy="78263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13" name="Line 141"/>
          <p:cNvSpPr>
            <a:spLocks noChangeShapeType="1"/>
          </p:cNvSpPr>
          <p:nvPr/>
        </p:nvSpPr>
        <p:spPr bwMode="auto">
          <a:xfrm flipV="1">
            <a:off x="4941888" y="3910013"/>
            <a:ext cx="1362075" cy="70008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14" name="Freeform 142"/>
          <p:cNvSpPr>
            <a:spLocks/>
          </p:cNvSpPr>
          <p:nvPr/>
        </p:nvSpPr>
        <p:spPr bwMode="auto">
          <a:xfrm>
            <a:off x="2643188" y="1524000"/>
            <a:ext cx="1471612" cy="806450"/>
          </a:xfrm>
          <a:custGeom>
            <a:avLst/>
            <a:gdLst>
              <a:gd name="T0" fmla="*/ 2147483647 w 202"/>
              <a:gd name="T1" fmla="*/ 2147483647 h 172"/>
              <a:gd name="T2" fmla="*/ 2147483647 w 202"/>
              <a:gd name="T3" fmla="*/ 2147483647 h 172"/>
              <a:gd name="T4" fmla="*/ 2147483647 w 202"/>
              <a:gd name="T5" fmla="*/ 2147483647 h 172"/>
              <a:gd name="T6" fmla="*/ 0 w 202"/>
              <a:gd name="T7" fmla="*/ 2147483647 h 172"/>
              <a:gd name="T8" fmla="*/ 0 w 202"/>
              <a:gd name="T9" fmla="*/ 2147483647 h 172"/>
              <a:gd name="T10" fmla="*/ 2147483647 w 202"/>
              <a:gd name="T11" fmla="*/ 0 h 172"/>
              <a:gd name="T12" fmla="*/ 2147483647 w 202"/>
              <a:gd name="T13" fmla="*/ 0 h 172"/>
              <a:gd name="T14" fmla="*/ 2147483647 w 202"/>
              <a:gd name="T15" fmla="*/ 2147483647 h 172"/>
              <a:gd name="T16" fmla="*/ 2147483647 w 202"/>
              <a:gd name="T17" fmla="*/ 2147483647 h 1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2"/>
              <a:gd name="T28" fmla="*/ 0 h 172"/>
              <a:gd name="T29" fmla="*/ 202 w 202"/>
              <a:gd name="T30" fmla="*/ 172 h 1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2" h="172">
                <a:moveTo>
                  <a:pt x="202" y="156"/>
                </a:moveTo>
                <a:cubicBezTo>
                  <a:pt x="202" y="165"/>
                  <a:pt x="195" y="172"/>
                  <a:pt x="186" y="172"/>
                </a:cubicBezTo>
                <a:cubicBezTo>
                  <a:pt x="16" y="172"/>
                  <a:pt x="16" y="172"/>
                  <a:pt x="16" y="172"/>
                </a:cubicBezTo>
                <a:cubicBezTo>
                  <a:pt x="7" y="172"/>
                  <a:pt x="0" y="165"/>
                  <a:pt x="0" y="156"/>
                </a:cubicBezTo>
                <a:cubicBezTo>
                  <a:pt x="0" y="16"/>
                  <a:pt x="0" y="16"/>
                  <a:pt x="0" y="16"/>
                </a:cubicBezTo>
                <a:cubicBezTo>
                  <a:pt x="0" y="7"/>
                  <a:pt x="7" y="0"/>
                  <a:pt x="16" y="0"/>
                </a:cubicBezTo>
                <a:cubicBezTo>
                  <a:pt x="186" y="0"/>
                  <a:pt x="186" y="0"/>
                  <a:pt x="186" y="0"/>
                </a:cubicBezTo>
                <a:cubicBezTo>
                  <a:pt x="195" y="0"/>
                  <a:pt x="202" y="7"/>
                  <a:pt x="202" y="16"/>
                </a:cubicBezTo>
                <a:lnTo>
                  <a:pt x="202" y="15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15" name="Rectangle 143"/>
          <p:cNvSpPr>
            <a:spLocks noChangeArrowheads="1"/>
          </p:cNvSpPr>
          <p:nvPr/>
        </p:nvSpPr>
        <p:spPr bwMode="auto">
          <a:xfrm>
            <a:off x="2743200" y="1600200"/>
            <a:ext cx="14351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Hypothetical optimal consumption bundle</a:t>
            </a:r>
            <a:endParaRPr lang="en-US" altLang="pt-PT" sz="1400">
              <a:latin typeface="Tahoma" panose="020B0604030504040204" pitchFamily="34" charset="0"/>
            </a:endParaRPr>
          </a:p>
        </p:txBody>
      </p:sp>
      <p:sp>
        <p:nvSpPr>
          <p:cNvPr id="592016" name="Freeform 144"/>
          <p:cNvSpPr>
            <a:spLocks/>
          </p:cNvSpPr>
          <p:nvPr/>
        </p:nvSpPr>
        <p:spPr bwMode="auto">
          <a:xfrm>
            <a:off x="6273800" y="3395663"/>
            <a:ext cx="1462088" cy="719137"/>
          </a:xfrm>
          <a:custGeom>
            <a:avLst/>
            <a:gdLst>
              <a:gd name="T0" fmla="*/ 2147483647 w 201"/>
              <a:gd name="T1" fmla="*/ 2147483647 h 171"/>
              <a:gd name="T2" fmla="*/ 2147483647 w 201"/>
              <a:gd name="T3" fmla="*/ 2147483647 h 171"/>
              <a:gd name="T4" fmla="*/ 2147483647 w 201"/>
              <a:gd name="T5" fmla="*/ 2147483647 h 171"/>
              <a:gd name="T6" fmla="*/ 0 w 201"/>
              <a:gd name="T7" fmla="*/ 2147483647 h 171"/>
              <a:gd name="T8" fmla="*/ 0 w 201"/>
              <a:gd name="T9" fmla="*/ 2147483647 h 171"/>
              <a:gd name="T10" fmla="*/ 2147483647 w 201"/>
              <a:gd name="T11" fmla="*/ 0 h 171"/>
              <a:gd name="T12" fmla="*/ 2147483647 w 201"/>
              <a:gd name="T13" fmla="*/ 0 h 171"/>
              <a:gd name="T14" fmla="*/ 2147483647 w 201"/>
              <a:gd name="T15" fmla="*/ 2147483647 h 171"/>
              <a:gd name="T16" fmla="*/ 2147483647 w 201"/>
              <a:gd name="T17" fmla="*/ 2147483647 h 1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
              <a:gd name="T28" fmla="*/ 0 h 171"/>
              <a:gd name="T29" fmla="*/ 201 w 201"/>
              <a:gd name="T30" fmla="*/ 171 h 1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 h="171">
                <a:moveTo>
                  <a:pt x="201" y="155"/>
                </a:moveTo>
                <a:cubicBezTo>
                  <a:pt x="201" y="164"/>
                  <a:pt x="193" y="171"/>
                  <a:pt x="185" y="171"/>
                </a:cubicBezTo>
                <a:cubicBezTo>
                  <a:pt x="16" y="171"/>
                  <a:pt x="16" y="171"/>
                  <a:pt x="16" y="171"/>
                </a:cubicBezTo>
                <a:cubicBezTo>
                  <a:pt x="8" y="171"/>
                  <a:pt x="0" y="164"/>
                  <a:pt x="0" y="155"/>
                </a:cubicBezTo>
                <a:cubicBezTo>
                  <a:pt x="0" y="16"/>
                  <a:pt x="0" y="16"/>
                  <a:pt x="0" y="16"/>
                </a:cubicBezTo>
                <a:cubicBezTo>
                  <a:pt x="0" y="7"/>
                  <a:pt x="8" y="0"/>
                  <a:pt x="16" y="0"/>
                </a:cubicBezTo>
                <a:cubicBezTo>
                  <a:pt x="185" y="0"/>
                  <a:pt x="185" y="0"/>
                  <a:pt x="185" y="0"/>
                </a:cubicBezTo>
                <a:cubicBezTo>
                  <a:pt x="193" y="0"/>
                  <a:pt x="201" y="7"/>
                  <a:pt x="201" y="16"/>
                </a:cubicBezTo>
                <a:lnTo>
                  <a:pt x="201" y="155"/>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17" name="Rectangle 145"/>
          <p:cNvSpPr>
            <a:spLocks noChangeArrowheads="1"/>
          </p:cNvSpPr>
          <p:nvPr/>
        </p:nvSpPr>
        <p:spPr bwMode="auto">
          <a:xfrm>
            <a:off x="6391275" y="3435350"/>
            <a:ext cx="122872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Original optimal consumption bundle</a:t>
            </a:r>
            <a:endParaRPr lang="en-US" altLang="pt-PT" sz="1400">
              <a:latin typeface="Tahoma" panose="020B0604030504040204" pitchFamily="34" charset="0"/>
            </a:endParaRPr>
          </a:p>
        </p:txBody>
      </p:sp>
      <p:sp>
        <p:nvSpPr>
          <p:cNvPr id="592018" name="Freeform 146"/>
          <p:cNvSpPr>
            <a:spLocks/>
          </p:cNvSpPr>
          <p:nvPr/>
        </p:nvSpPr>
        <p:spPr bwMode="auto">
          <a:xfrm>
            <a:off x="2193925" y="1779588"/>
            <a:ext cx="4489450" cy="2943225"/>
          </a:xfrm>
          <a:custGeom>
            <a:avLst/>
            <a:gdLst>
              <a:gd name="T0" fmla="*/ 0 w 617"/>
              <a:gd name="T1" fmla="*/ 0 h 503"/>
              <a:gd name="T2" fmla="*/ 2147483647 w 617"/>
              <a:gd name="T3" fmla="*/ 2147483647 h 503"/>
              <a:gd name="T4" fmla="*/ 2147483647 w 617"/>
              <a:gd name="T5" fmla="*/ 2147483647 h 503"/>
              <a:gd name="T6" fmla="*/ 2147483647 w 617"/>
              <a:gd name="T7" fmla="*/ 2147483647 h 503"/>
              <a:gd name="T8" fmla="*/ 0 60000 65536"/>
              <a:gd name="T9" fmla="*/ 0 60000 65536"/>
              <a:gd name="T10" fmla="*/ 0 60000 65536"/>
              <a:gd name="T11" fmla="*/ 0 60000 65536"/>
              <a:gd name="T12" fmla="*/ 0 w 617"/>
              <a:gd name="T13" fmla="*/ 0 h 503"/>
              <a:gd name="T14" fmla="*/ 617 w 617"/>
              <a:gd name="T15" fmla="*/ 503 h 503"/>
            </a:gdLst>
            <a:ahLst/>
            <a:cxnLst>
              <a:cxn ang="T8">
                <a:pos x="T0" y="T1"/>
              </a:cxn>
              <a:cxn ang="T9">
                <a:pos x="T2" y="T3"/>
              </a:cxn>
              <a:cxn ang="T10">
                <a:pos x="T4" y="T5"/>
              </a:cxn>
              <a:cxn ang="T11">
                <a:pos x="T6" y="T7"/>
              </a:cxn>
            </a:cxnLst>
            <a:rect l="T12" t="T13" r="T14" b="T15"/>
            <a:pathLst>
              <a:path w="617" h="503">
                <a:moveTo>
                  <a:pt x="0" y="0"/>
                </a:moveTo>
                <a:cubicBezTo>
                  <a:pt x="6" y="60"/>
                  <a:pt x="18" y="184"/>
                  <a:pt x="54" y="224"/>
                </a:cubicBezTo>
                <a:cubicBezTo>
                  <a:pt x="89" y="263"/>
                  <a:pt x="236" y="434"/>
                  <a:pt x="378" y="484"/>
                </a:cubicBezTo>
                <a:cubicBezTo>
                  <a:pt x="410" y="495"/>
                  <a:pt x="542" y="503"/>
                  <a:pt x="617" y="503"/>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2019" name="Freeform 147"/>
          <p:cNvSpPr>
            <a:spLocks/>
          </p:cNvSpPr>
          <p:nvPr/>
        </p:nvSpPr>
        <p:spPr bwMode="auto">
          <a:xfrm>
            <a:off x="1901825" y="3308350"/>
            <a:ext cx="3441700" cy="1920875"/>
          </a:xfrm>
          <a:custGeom>
            <a:avLst/>
            <a:gdLst>
              <a:gd name="T0" fmla="*/ 0 w 473"/>
              <a:gd name="T1" fmla="*/ 0 h 328"/>
              <a:gd name="T2" fmla="*/ 2147483647 w 473"/>
              <a:gd name="T3" fmla="*/ 2147483647 h 328"/>
              <a:gd name="T4" fmla="*/ 2147483647 w 473"/>
              <a:gd name="T5" fmla="*/ 2147483647 h 328"/>
              <a:gd name="T6" fmla="*/ 0 60000 65536"/>
              <a:gd name="T7" fmla="*/ 0 60000 65536"/>
              <a:gd name="T8" fmla="*/ 0 60000 65536"/>
              <a:gd name="T9" fmla="*/ 0 w 473"/>
              <a:gd name="T10" fmla="*/ 0 h 328"/>
              <a:gd name="T11" fmla="*/ 473 w 473"/>
              <a:gd name="T12" fmla="*/ 328 h 328"/>
            </a:gdLst>
            <a:ahLst/>
            <a:cxnLst>
              <a:cxn ang="T6">
                <a:pos x="T0" y="T1"/>
              </a:cxn>
              <a:cxn ang="T7">
                <a:pos x="T2" y="T3"/>
              </a:cxn>
              <a:cxn ang="T8">
                <a:pos x="T4" y="T5"/>
              </a:cxn>
            </a:cxnLst>
            <a:rect l="T9" t="T10" r="T11" b="T12"/>
            <a:pathLst>
              <a:path w="473" h="328">
                <a:moveTo>
                  <a:pt x="0" y="0"/>
                </a:moveTo>
                <a:cubicBezTo>
                  <a:pt x="0" y="34"/>
                  <a:pt x="14" y="126"/>
                  <a:pt x="40" y="158"/>
                </a:cubicBezTo>
                <a:cubicBezTo>
                  <a:pt x="59" y="181"/>
                  <a:pt x="168" y="316"/>
                  <a:pt x="473" y="328"/>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2020" name="Line 148"/>
          <p:cNvSpPr>
            <a:spLocks noChangeShapeType="1"/>
          </p:cNvSpPr>
          <p:nvPr/>
        </p:nvSpPr>
        <p:spPr bwMode="auto">
          <a:xfrm>
            <a:off x="1779588" y="3833813"/>
            <a:ext cx="1652587" cy="1587500"/>
          </a:xfrm>
          <a:prstGeom prst="line">
            <a:avLst/>
          </a:prstGeom>
          <a:noFill/>
          <a:ln w="30163">
            <a:solidFill>
              <a:srgbClr val="F79448"/>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21" name="Freeform 149"/>
          <p:cNvSpPr>
            <a:spLocks/>
          </p:cNvSpPr>
          <p:nvPr/>
        </p:nvSpPr>
        <p:spPr bwMode="auto">
          <a:xfrm>
            <a:off x="1798638" y="1019175"/>
            <a:ext cx="6811962" cy="4356100"/>
          </a:xfrm>
          <a:custGeom>
            <a:avLst/>
            <a:gdLst>
              <a:gd name="T0" fmla="*/ 2147483647 w 2212"/>
              <a:gd name="T1" fmla="*/ 2147483647 h 1758"/>
              <a:gd name="T2" fmla="*/ 0 w 2212"/>
              <a:gd name="T3" fmla="*/ 2147483647 h 1758"/>
              <a:gd name="T4" fmla="*/ 0 w 2212"/>
              <a:gd name="T5" fmla="*/ 0 h 1758"/>
              <a:gd name="T6" fmla="*/ 0 60000 65536"/>
              <a:gd name="T7" fmla="*/ 0 60000 65536"/>
              <a:gd name="T8" fmla="*/ 0 60000 65536"/>
              <a:gd name="T9" fmla="*/ 0 w 2212"/>
              <a:gd name="T10" fmla="*/ 0 h 1758"/>
              <a:gd name="T11" fmla="*/ 2212 w 2212"/>
              <a:gd name="T12" fmla="*/ 1758 h 1758"/>
            </a:gdLst>
            <a:ahLst/>
            <a:cxnLst>
              <a:cxn ang="T6">
                <a:pos x="T0" y="T1"/>
              </a:cxn>
              <a:cxn ang="T7">
                <a:pos x="T2" y="T3"/>
              </a:cxn>
              <a:cxn ang="T8">
                <a:pos x="T4" y="T5"/>
              </a:cxn>
            </a:cxnLst>
            <a:rect l="T9" t="T10" r="T11" b="T12"/>
            <a:pathLst>
              <a:path w="2212" h="1758">
                <a:moveTo>
                  <a:pt x="2212" y="1758"/>
                </a:moveTo>
                <a:lnTo>
                  <a:pt x="0" y="1758"/>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92022" name="Line 150"/>
          <p:cNvSpPr>
            <a:spLocks noChangeShapeType="1"/>
          </p:cNvSpPr>
          <p:nvPr/>
        </p:nvSpPr>
        <p:spPr bwMode="auto">
          <a:xfrm flipV="1">
            <a:off x="2193925" y="3436938"/>
            <a:ext cx="1670050" cy="7953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23" name="Freeform 151"/>
          <p:cNvSpPr>
            <a:spLocks/>
          </p:cNvSpPr>
          <p:nvPr/>
        </p:nvSpPr>
        <p:spPr bwMode="auto">
          <a:xfrm>
            <a:off x="3810000" y="2819400"/>
            <a:ext cx="1452563" cy="635000"/>
          </a:xfrm>
          <a:custGeom>
            <a:avLst/>
            <a:gdLst>
              <a:gd name="T0" fmla="*/ 2147483647 w 200"/>
              <a:gd name="T1" fmla="*/ 2147483647 h 134"/>
              <a:gd name="T2" fmla="*/ 2147483647 w 200"/>
              <a:gd name="T3" fmla="*/ 2147483647 h 134"/>
              <a:gd name="T4" fmla="*/ 2147483647 w 200"/>
              <a:gd name="T5" fmla="*/ 2147483647 h 134"/>
              <a:gd name="T6" fmla="*/ 0 w 200"/>
              <a:gd name="T7" fmla="*/ 2147483647 h 134"/>
              <a:gd name="T8" fmla="*/ 0 w 200"/>
              <a:gd name="T9" fmla="*/ 2147483647 h 134"/>
              <a:gd name="T10" fmla="*/ 2147483647 w 200"/>
              <a:gd name="T11" fmla="*/ 0 h 134"/>
              <a:gd name="T12" fmla="*/ 2147483647 w 200"/>
              <a:gd name="T13" fmla="*/ 0 h 134"/>
              <a:gd name="T14" fmla="*/ 2147483647 w 200"/>
              <a:gd name="T15" fmla="*/ 2147483647 h 134"/>
              <a:gd name="T16" fmla="*/ 2147483647 w 200"/>
              <a:gd name="T17" fmla="*/ 2147483647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0"/>
              <a:gd name="T28" fmla="*/ 0 h 134"/>
              <a:gd name="T29" fmla="*/ 200 w 200"/>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0" h="134">
                <a:moveTo>
                  <a:pt x="200" y="118"/>
                </a:moveTo>
                <a:cubicBezTo>
                  <a:pt x="200" y="126"/>
                  <a:pt x="193" y="134"/>
                  <a:pt x="184" y="134"/>
                </a:cubicBezTo>
                <a:cubicBezTo>
                  <a:pt x="16" y="134"/>
                  <a:pt x="16" y="134"/>
                  <a:pt x="16" y="134"/>
                </a:cubicBezTo>
                <a:cubicBezTo>
                  <a:pt x="7" y="134"/>
                  <a:pt x="0" y="126"/>
                  <a:pt x="0" y="118"/>
                </a:cubicBezTo>
                <a:cubicBezTo>
                  <a:pt x="0" y="16"/>
                  <a:pt x="0" y="16"/>
                  <a:pt x="0" y="16"/>
                </a:cubicBezTo>
                <a:cubicBezTo>
                  <a:pt x="0" y="7"/>
                  <a:pt x="7" y="0"/>
                  <a:pt x="16" y="0"/>
                </a:cubicBezTo>
                <a:cubicBezTo>
                  <a:pt x="184" y="0"/>
                  <a:pt x="184" y="0"/>
                  <a:pt x="184" y="0"/>
                </a:cubicBezTo>
                <a:cubicBezTo>
                  <a:pt x="193" y="0"/>
                  <a:pt x="200" y="7"/>
                  <a:pt x="200" y="16"/>
                </a:cubicBezTo>
                <a:lnTo>
                  <a:pt x="200" y="118"/>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24" name="Rectangle 152"/>
          <p:cNvSpPr>
            <a:spLocks noChangeArrowheads="1"/>
          </p:cNvSpPr>
          <p:nvPr/>
        </p:nvSpPr>
        <p:spPr bwMode="auto">
          <a:xfrm>
            <a:off x="3962400" y="2895600"/>
            <a:ext cx="1096963"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New optimal consumption bundle</a:t>
            </a:r>
            <a:endParaRPr lang="en-US" altLang="pt-PT" sz="1400">
              <a:latin typeface="Tahoma" panose="020B0604030504040204" pitchFamily="34" charset="0"/>
            </a:endParaRPr>
          </a:p>
        </p:txBody>
      </p:sp>
      <p:sp>
        <p:nvSpPr>
          <p:cNvPr id="592025" name="Line 153"/>
          <p:cNvSpPr>
            <a:spLocks noChangeShapeType="1"/>
          </p:cNvSpPr>
          <p:nvPr/>
        </p:nvSpPr>
        <p:spPr bwMode="auto">
          <a:xfrm flipH="1">
            <a:off x="2311400" y="5811838"/>
            <a:ext cx="219075" cy="0"/>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26" name="Freeform 154"/>
          <p:cNvSpPr>
            <a:spLocks/>
          </p:cNvSpPr>
          <p:nvPr/>
        </p:nvSpPr>
        <p:spPr bwMode="auto">
          <a:xfrm>
            <a:off x="2193925" y="5778500"/>
            <a:ext cx="160338" cy="73025"/>
          </a:xfrm>
          <a:custGeom>
            <a:avLst/>
            <a:gdLst>
              <a:gd name="T0" fmla="*/ 2147483647 w 22"/>
              <a:gd name="T1" fmla="*/ 2147483647 h 13"/>
              <a:gd name="T2" fmla="*/ 2147483647 w 22"/>
              <a:gd name="T3" fmla="*/ 0 h 13"/>
              <a:gd name="T4" fmla="*/ 2147483647 w 22"/>
              <a:gd name="T5" fmla="*/ 0 h 13"/>
              <a:gd name="T6" fmla="*/ 2147483647 w 22"/>
              <a:gd name="T7" fmla="*/ 2147483647 h 13"/>
              <a:gd name="T8" fmla="*/ 0 w 22"/>
              <a:gd name="T9" fmla="*/ 2147483647 h 13"/>
              <a:gd name="T10" fmla="*/ 2147483647 w 22"/>
              <a:gd name="T11" fmla="*/ 2147483647 h 13"/>
              <a:gd name="T12" fmla="*/ 2147483647 w 22"/>
              <a:gd name="T13" fmla="*/ 2147483647 h 13"/>
              <a:gd name="T14" fmla="*/ 2147483647 w 22"/>
              <a:gd name="T15" fmla="*/ 2147483647 h 13"/>
              <a:gd name="T16" fmla="*/ 2147483647 w 22"/>
              <a:gd name="T17" fmla="*/ 214748364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3"/>
              <a:gd name="T29" fmla="*/ 22 w 22"/>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3">
                <a:moveTo>
                  <a:pt x="18" y="6"/>
                </a:moveTo>
                <a:cubicBezTo>
                  <a:pt x="22" y="0"/>
                  <a:pt x="22" y="0"/>
                  <a:pt x="22" y="0"/>
                </a:cubicBezTo>
                <a:cubicBezTo>
                  <a:pt x="22" y="0"/>
                  <a:pt x="22" y="0"/>
                  <a:pt x="22" y="0"/>
                </a:cubicBezTo>
                <a:cubicBezTo>
                  <a:pt x="11" y="4"/>
                  <a:pt x="11" y="4"/>
                  <a:pt x="11" y="4"/>
                </a:cubicBezTo>
                <a:cubicBezTo>
                  <a:pt x="8" y="5"/>
                  <a:pt x="4" y="6"/>
                  <a:pt x="0" y="6"/>
                </a:cubicBezTo>
                <a:cubicBezTo>
                  <a:pt x="4" y="7"/>
                  <a:pt x="8" y="8"/>
                  <a:pt x="11" y="9"/>
                </a:cubicBezTo>
                <a:cubicBezTo>
                  <a:pt x="22" y="13"/>
                  <a:pt x="22" y="13"/>
                  <a:pt x="22" y="13"/>
                </a:cubicBezTo>
                <a:cubicBezTo>
                  <a:pt x="22" y="13"/>
                  <a:pt x="22" y="13"/>
                  <a:pt x="22" y="13"/>
                </a:cubicBezTo>
                <a:lnTo>
                  <a:pt x="1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27" name="Line 155"/>
          <p:cNvSpPr>
            <a:spLocks noChangeShapeType="1"/>
          </p:cNvSpPr>
          <p:nvPr/>
        </p:nvSpPr>
        <p:spPr bwMode="auto">
          <a:xfrm flipH="1">
            <a:off x="2700338" y="5811838"/>
            <a:ext cx="2241550" cy="0"/>
          </a:xfrm>
          <a:prstGeom prst="line">
            <a:avLst/>
          </a:prstGeom>
          <a:noFill/>
          <a:ln w="11113">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28" name="Freeform 156"/>
          <p:cNvSpPr>
            <a:spLocks/>
          </p:cNvSpPr>
          <p:nvPr/>
        </p:nvSpPr>
        <p:spPr bwMode="auto">
          <a:xfrm>
            <a:off x="2587625" y="5778500"/>
            <a:ext cx="155575" cy="73025"/>
          </a:xfrm>
          <a:custGeom>
            <a:avLst/>
            <a:gdLst>
              <a:gd name="T0" fmla="*/ 2147483647 w 22"/>
              <a:gd name="T1" fmla="*/ 2147483647 h 13"/>
              <a:gd name="T2" fmla="*/ 2147483647 w 22"/>
              <a:gd name="T3" fmla="*/ 0 h 13"/>
              <a:gd name="T4" fmla="*/ 2147483647 w 22"/>
              <a:gd name="T5" fmla="*/ 0 h 13"/>
              <a:gd name="T6" fmla="*/ 2147483647 w 22"/>
              <a:gd name="T7" fmla="*/ 2147483647 h 13"/>
              <a:gd name="T8" fmla="*/ 0 w 22"/>
              <a:gd name="T9" fmla="*/ 2147483647 h 13"/>
              <a:gd name="T10" fmla="*/ 2147483647 w 22"/>
              <a:gd name="T11" fmla="*/ 2147483647 h 13"/>
              <a:gd name="T12" fmla="*/ 2147483647 w 22"/>
              <a:gd name="T13" fmla="*/ 2147483647 h 13"/>
              <a:gd name="T14" fmla="*/ 2147483647 w 22"/>
              <a:gd name="T15" fmla="*/ 2147483647 h 13"/>
              <a:gd name="T16" fmla="*/ 2147483647 w 22"/>
              <a:gd name="T17" fmla="*/ 214748364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3"/>
              <a:gd name="T29" fmla="*/ 22 w 22"/>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3">
                <a:moveTo>
                  <a:pt x="18" y="6"/>
                </a:moveTo>
                <a:cubicBezTo>
                  <a:pt x="22" y="0"/>
                  <a:pt x="22" y="0"/>
                  <a:pt x="22" y="0"/>
                </a:cubicBezTo>
                <a:cubicBezTo>
                  <a:pt x="22" y="0"/>
                  <a:pt x="22" y="0"/>
                  <a:pt x="22" y="0"/>
                </a:cubicBezTo>
                <a:cubicBezTo>
                  <a:pt x="11" y="4"/>
                  <a:pt x="11" y="4"/>
                  <a:pt x="11" y="4"/>
                </a:cubicBezTo>
                <a:cubicBezTo>
                  <a:pt x="8" y="5"/>
                  <a:pt x="4" y="6"/>
                  <a:pt x="0" y="6"/>
                </a:cubicBezTo>
                <a:cubicBezTo>
                  <a:pt x="4" y="7"/>
                  <a:pt x="8" y="8"/>
                  <a:pt x="11" y="9"/>
                </a:cubicBezTo>
                <a:cubicBezTo>
                  <a:pt x="22" y="13"/>
                  <a:pt x="22" y="13"/>
                  <a:pt x="22" y="13"/>
                </a:cubicBezTo>
                <a:cubicBezTo>
                  <a:pt x="22" y="13"/>
                  <a:pt x="22" y="13"/>
                  <a:pt x="22" y="13"/>
                </a:cubicBezTo>
                <a:lnTo>
                  <a:pt x="18"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29" name="Oval 157"/>
          <p:cNvSpPr>
            <a:spLocks noChangeArrowheads="1"/>
          </p:cNvSpPr>
          <p:nvPr/>
        </p:nvSpPr>
        <p:spPr bwMode="auto">
          <a:xfrm>
            <a:off x="4868863" y="4554538"/>
            <a:ext cx="149225" cy="1158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92030" name="Oval 158"/>
          <p:cNvSpPr>
            <a:spLocks noChangeArrowheads="1"/>
          </p:cNvSpPr>
          <p:nvPr/>
        </p:nvSpPr>
        <p:spPr bwMode="auto">
          <a:xfrm>
            <a:off x="2514600" y="3033713"/>
            <a:ext cx="144463" cy="1158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92031" name="Oval 159"/>
          <p:cNvSpPr>
            <a:spLocks noChangeArrowheads="1"/>
          </p:cNvSpPr>
          <p:nvPr/>
        </p:nvSpPr>
        <p:spPr bwMode="auto">
          <a:xfrm>
            <a:off x="2120900" y="4173538"/>
            <a:ext cx="146050" cy="11906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92032" name="Line 160"/>
          <p:cNvSpPr>
            <a:spLocks noChangeShapeType="1"/>
          </p:cNvSpPr>
          <p:nvPr/>
        </p:nvSpPr>
        <p:spPr bwMode="auto">
          <a:xfrm flipV="1">
            <a:off x="3802063" y="5848350"/>
            <a:ext cx="0" cy="27781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33" name="Freeform 161"/>
          <p:cNvSpPr>
            <a:spLocks/>
          </p:cNvSpPr>
          <p:nvPr/>
        </p:nvSpPr>
        <p:spPr bwMode="auto">
          <a:xfrm>
            <a:off x="3384550" y="6118225"/>
            <a:ext cx="1720850" cy="282575"/>
          </a:xfrm>
          <a:custGeom>
            <a:avLst/>
            <a:gdLst>
              <a:gd name="T0" fmla="*/ 2147483647 w 285"/>
              <a:gd name="T1" fmla="*/ 2147483647 h 58"/>
              <a:gd name="T2" fmla="*/ 2147483647 w 285"/>
              <a:gd name="T3" fmla="*/ 2147483647 h 58"/>
              <a:gd name="T4" fmla="*/ 2147483647 w 285"/>
              <a:gd name="T5" fmla="*/ 2147483647 h 58"/>
              <a:gd name="T6" fmla="*/ 0 w 285"/>
              <a:gd name="T7" fmla="*/ 2147483647 h 58"/>
              <a:gd name="T8" fmla="*/ 0 w 285"/>
              <a:gd name="T9" fmla="*/ 2147483647 h 58"/>
              <a:gd name="T10" fmla="*/ 2147483647 w 285"/>
              <a:gd name="T11" fmla="*/ 0 h 58"/>
              <a:gd name="T12" fmla="*/ 2147483647 w 285"/>
              <a:gd name="T13" fmla="*/ 0 h 58"/>
              <a:gd name="T14" fmla="*/ 2147483647 w 285"/>
              <a:gd name="T15" fmla="*/ 2147483647 h 58"/>
              <a:gd name="T16" fmla="*/ 2147483647 w 285"/>
              <a:gd name="T17" fmla="*/ 2147483647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5"/>
              <a:gd name="T28" fmla="*/ 0 h 58"/>
              <a:gd name="T29" fmla="*/ 285 w 285"/>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5" h="58">
                <a:moveTo>
                  <a:pt x="285" y="42"/>
                </a:moveTo>
                <a:cubicBezTo>
                  <a:pt x="285" y="51"/>
                  <a:pt x="278" y="58"/>
                  <a:pt x="269" y="58"/>
                </a:cubicBezTo>
                <a:cubicBezTo>
                  <a:pt x="16" y="58"/>
                  <a:pt x="16" y="58"/>
                  <a:pt x="16" y="58"/>
                </a:cubicBezTo>
                <a:cubicBezTo>
                  <a:pt x="8" y="58"/>
                  <a:pt x="0" y="51"/>
                  <a:pt x="0" y="42"/>
                </a:cubicBezTo>
                <a:cubicBezTo>
                  <a:pt x="0" y="16"/>
                  <a:pt x="0" y="16"/>
                  <a:pt x="0" y="16"/>
                </a:cubicBezTo>
                <a:cubicBezTo>
                  <a:pt x="0" y="7"/>
                  <a:pt x="8" y="0"/>
                  <a:pt x="16" y="0"/>
                </a:cubicBezTo>
                <a:cubicBezTo>
                  <a:pt x="269" y="0"/>
                  <a:pt x="269" y="0"/>
                  <a:pt x="269" y="0"/>
                </a:cubicBezTo>
                <a:cubicBezTo>
                  <a:pt x="278" y="0"/>
                  <a:pt x="285" y="7"/>
                  <a:pt x="285" y="16"/>
                </a:cubicBezTo>
                <a:lnTo>
                  <a:pt x="285" y="42"/>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34" name="Rectangle 162"/>
          <p:cNvSpPr>
            <a:spLocks noChangeArrowheads="1"/>
          </p:cNvSpPr>
          <p:nvPr/>
        </p:nvSpPr>
        <p:spPr bwMode="auto">
          <a:xfrm>
            <a:off x="3505200" y="6161088"/>
            <a:ext cx="17526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Substitution effect</a:t>
            </a:r>
            <a:endParaRPr lang="en-US" altLang="pt-PT" sz="1400">
              <a:latin typeface="Tahoma" panose="020B0604030504040204" pitchFamily="34" charset="0"/>
            </a:endParaRPr>
          </a:p>
        </p:txBody>
      </p:sp>
      <p:sp>
        <p:nvSpPr>
          <p:cNvPr id="592035" name="Line 163"/>
          <p:cNvSpPr>
            <a:spLocks noChangeShapeType="1"/>
          </p:cNvSpPr>
          <p:nvPr/>
        </p:nvSpPr>
        <p:spPr bwMode="auto">
          <a:xfrm flipV="1">
            <a:off x="2427288" y="5848350"/>
            <a:ext cx="0" cy="27781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92036" name="Freeform 164"/>
          <p:cNvSpPr>
            <a:spLocks/>
          </p:cNvSpPr>
          <p:nvPr/>
        </p:nvSpPr>
        <p:spPr bwMode="auto">
          <a:xfrm>
            <a:off x="1568450" y="6118225"/>
            <a:ext cx="1327150" cy="282575"/>
          </a:xfrm>
          <a:custGeom>
            <a:avLst/>
            <a:gdLst>
              <a:gd name="T0" fmla="*/ 2147483647 w 218"/>
              <a:gd name="T1" fmla="*/ 2147483647 h 58"/>
              <a:gd name="T2" fmla="*/ 2147483647 w 218"/>
              <a:gd name="T3" fmla="*/ 2147483647 h 58"/>
              <a:gd name="T4" fmla="*/ 2147483647 w 218"/>
              <a:gd name="T5" fmla="*/ 2147483647 h 58"/>
              <a:gd name="T6" fmla="*/ 0 w 218"/>
              <a:gd name="T7" fmla="*/ 2147483647 h 58"/>
              <a:gd name="T8" fmla="*/ 0 w 218"/>
              <a:gd name="T9" fmla="*/ 2147483647 h 58"/>
              <a:gd name="T10" fmla="*/ 2147483647 w 218"/>
              <a:gd name="T11" fmla="*/ 0 h 58"/>
              <a:gd name="T12" fmla="*/ 2147483647 w 218"/>
              <a:gd name="T13" fmla="*/ 0 h 58"/>
              <a:gd name="T14" fmla="*/ 2147483647 w 218"/>
              <a:gd name="T15" fmla="*/ 2147483647 h 58"/>
              <a:gd name="T16" fmla="*/ 2147483647 w 218"/>
              <a:gd name="T17" fmla="*/ 2147483647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8"/>
              <a:gd name="T28" fmla="*/ 0 h 58"/>
              <a:gd name="T29" fmla="*/ 218 w 218"/>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8" h="58">
                <a:moveTo>
                  <a:pt x="218" y="42"/>
                </a:moveTo>
                <a:cubicBezTo>
                  <a:pt x="218" y="51"/>
                  <a:pt x="211" y="58"/>
                  <a:pt x="202" y="58"/>
                </a:cubicBezTo>
                <a:cubicBezTo>
                  <a:pt x="16" y="58"/>
                  <a:pt x="16" y="58"/>
                  <a:pt x="16" y="58"/>
                </a:cubicBezTo>
                <a:cubicBezTo>
                  <a:pt x="8" y="58"/>
                  <a:pt x="0" y="51"/>
                  <a:pt x="0" y="42"/>
                </a:cubicBezTo>
                <a:cubicBezTo>
                  <a:pt x="0" y="16"/>
                  <a:pt x="0" y="16"/>
                  <a:pt x="0" y="16"/>
                </a:cubicBezTo>
                <a:cubicBezTo>
                  <a:pt x="0" y="7"/>
                  <a:pt x="8" y="0"/>
                  <a:pt x="16" y="0"/>
                </a:cubicBezTo>
                <a:cubicBezTo>
                  <a:pt x="202" y="0"/>
                  <a:pt x="202" y="0"/>
                  <a:pt x="202" y="0"/>
                </a:cubicBezTo>
                <a:cubicBezTo>
                  <a:pt x="211" y="0"/>
                  <a:pt x="218" y="7"/>
                  <a:pt x="218" y="16"/>
                </a:cubicBezTo>
                <a:lnTo>
                  <a:pt x="218" y="42"/>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92037" name="Rectangle 165"/>
          <p:cNvSpPr>
            <a:spLocks noChangeArrowheads="1"/>
          </p:cNvSpPr>
          <p:nvPr/>
        </p:nvSpPr>
        <p:spPr bwMode="auto">
          <a:xfrm>
            <a:off x="1689100" y="6173788"/>
            <a:ext cx="10112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Income effect</a:t>
            </a:r>
            <a:endParaRPr lang="en-US" altLang="pt-PT" sz="1400">
              <a:latin typeface="Tahoma" panose="020B0604030504040204" pitchFamily="34" charset="0"/>
            </a:endParaRPr>
          </a:p>
        </p:txBody>
      </p:sp>
      <p:sp>
        <p:nvSpPr>
          <p:cNvPr id="592038" name="Rectangle 166"/>
          <p:cNvSpPr>
            <a:spLocks noChangeArrowheads="1"/>
          </p:cNvSpPr>
          <p:nvPr/>
        </p:nvSpPr>
        <p:spPr bwMode="auto">
          <a:xfrm>
            <a:off x="6562725" y="5764213"/>
            <a:ext cx="13414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92039" name="Rectangle 167"/>
          <p:cNvSpPr>
            <a:spLocks noChangeArrowheads="1"/>
          </p:cNvSpPr>
          <p:nvPr/>
        </p:nvSpPr>
        <p:spPr bwMode="auto">
          <a:xfrm>
            <a:off x="228600" y="914400"/>
            <a:ext cx="13525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cxnSp>
        <p:nvCxnSpPr>
          <p:cNvPr id="3" name="Straight Connector 86"/>
          <p:cNvCxnSpPr>
            <a:cxnSpLocks noChangeShapeType="1"/>
          </p:cNvCxnSpPr>
          <p:nvPr/>
        </p:nvCxnSpPr>
        <p:spPr bwMode="auto">
          <a:xfrm>
            <a:off x="1982788" y="4608513"/>
            <a:ext cx="29114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4937125" y="4676775"/>
            <a:ext cx="0" cy="492125"/>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5" name="Straight Connector 86"/>
          <p:cNvCxnSpPr>
            <a:cxnSpLocks noChangeShapeType="1"/>
          </p:cNvCxnSpPr>
          <p:nvPr/>
        </p:nvCxnSpPr>
        <p:spPr bwMode="auto">
          <a:xfrm>
            <a:off x="1982788" y="3079750"/>
            <a:ext cx="547687"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6" name="Straight Connector 86"/>
          <p:cNvCxnSpPr>
            <a:cxnSpLocks noChangeShapeType="1"/>
          </p:cNvCxnSpPr>
          <p:nvPr/>
        </p:nvCxnSpPr>
        <p:spPr bwMode="auto">
          <a:xfrm>
            <a:off x="1833563" y="4232275"/>
            <a:ext cx="274637"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197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199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9199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199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199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199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199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199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199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9200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200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9200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9200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9200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920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9200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9200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9200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9203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9199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9197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9197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9199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9197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9198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9197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9198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9198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9198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9198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9198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9198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9198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9198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9198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92038"/>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9196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9196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9196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9196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91967"/>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9201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9201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9197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91969"/>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9202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9202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92011"/>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92013"/>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592016"/>
                                        </p:tgtEl>
                                        <p:attrNameLst>
                                          <p:attrName>style.visibility</p:attrName>
                                        </p:attrNameLst>
                                      </p:cBhvr>
                                      <p:to>
                                        <p:strVal val="visible"/>
                                      </p:to>
                                    </p:set>
                                  </p:childTnLst>
                                </p:cTn>
                              </p:par>
                              <p:par>
                                <p:cTn id="105" presetID="22" presetClass="entr" presetSubtype="8" fill="hold" grpId="0" nodeType="withEffect">
                                  <p:stCondLst>
                                    <p:cond delay="0"/>
                                  </p:stCondLst>
                                  <p:childTnLst>
                                    <p:set>
                                      <p:cBhvr>
                                        <p:cTn id="106" dur="1" fill="hold">
                                          <p:stCondLst>
                                            <p:cond delay="0"/>
                                          </p:stCondLst>
                                        </p:cTn>
                                        <p:tgtEl>
                                          <p:spTgt spid="592017"/>
                                        </p:tgtEl>
                                        <p:attrNameLst>
                                          <p:attrName>style.visibility</p:attrName>
                                        </p:attrNameLst>
                                      </p:cBhvr>
                                      <p:to>
                                        <p:strVal val="visible"/>
                                      </p:to>
                                    </p:set>
                                    <p:animEffect transition="in" filter="wipe(left)">
                                      <p:cBhvr>
                                        <p:cTn id="107" dur="500"/>
                                        <p:tgtEl>
                                          <p:spTgt spid="592017"/>
                                        </p:tgtEl>
                                      </p:cBhvr>
                                    </p:animEffect>
                                  </p:childTnLst>
                                </p:cTn>
                              </p:par>
                              <p:par>
                                <p:cTn id="108" presetID="1" presetClass="entr" presetSubtype="0" fill="hold" nodeType="withEffect">
                                  <p:stCondLst>
                                    <p:cond delay="0"/>
                                  </p:stCondLst>
                                  <p:childTnLst>
                                    <p:set>
                                      <p:cBhvr>
                                        <p:cTn id="109" dur="1" fill="hold">
                                          <p:stCondLst>
                                            <p:cond delay="0"/>
                                          </p:stCondLst>
                                        </p:cTn>
                                        <p:tgtEl>
                                          <p:spTgt spid="3"/>
                                        </p:tgtEl>
                                        <p:attrNameLst>
                                          <p:attrName>style.visibility</p:attrName>
                                        </p:attrNameLst>
                                      </p:cBhvr>
                                      <p:to>
                                        <p:strVal val="visible"/>
                                      </p:to>
                                    </p:set>
                                  </p:childTnLst>
                                </p:cTn>
                              </p:par>
                              <p:par>
                                <p:cTn id="110" presetID="1" presetClass="entr" presetSubtype="0" fill="hold" nodeType="withEffect">
                                  <p:stCondLst>
                                    <p:cond delay="0"/>
                                  </p:stCondLst>
                                  <p:childTnLst>
                                    <p:set>
                                      <p:cBhvr>
                                        <p:cTn id="111" dur="1" fill="hold">
                                          <p:stCondLst>
                                            <p:cond delay="0"/>
                                          </p:stCondLst>
                                        </p:cTn>
                                        <p:tgtEl>
                                          <p:spTgt spid="4"/>
                                        </p:tgtEl>
                                        <p:attrNameLst>
                                          <p:attrName>style.visibility</p:attrName>
                                        </p:attrNameLst>
                                      </p:cBhvr>
                                      <p:to>
                                        <p:strVal val="visible"/>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592030"/>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592010"/>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592014"/>
                                        </p:tgtEl>
                                        <p:attrNameLst>
                                          <p:attrName>style.visibility</p:attrName>
                                        </p:attrNameLst>
                                      </p:cBhvr>
                                      <p:to>
                                        <p:strVal val="visible"/>
                                      </p:to>
                                    </p:set>
                                  </p:childTnLst>
                                </p:cTn>
                              </p:par>
                              <p:par>
                                <p:cTn id="120" presetID="22" presetClass="entr" presetSubtype="8" fill="hold" grpId="0" nodeType="withEffect">
                                  <p:stCondLst>
                                    <p:cond delay="0"/>
                                  </p:stCondLst>
                                  <p:childTnLst>
                                    <p:set>
                                      <p:cBhvr>
                                        <p:cTn id="121" dur="1" fill="hold">
                                          <p:stCondLst>
                                            <p:cond delay="0"/>
                                          </p:stCondLst>
                                        </p:cTn>
                                        <p:tgtEl>
                                          <p:spTgt spid="592015"/>
                                        </p:tgtEl>
                                        <p:attrNameLst>
                                          <p:attrName>style.visibility</p:attrName>
                                        </p:attrNameLst>
                                      </p:cBhvr>
                                      <p:to>
                                        <p:strVal val="visible"/>
                                      </p:to>
                                    </p:set>
                                    <p:animEffect transition="in" filter="wipe(left)">
                                      <p:cBhvr>
                                        <p:cTn id="122" dur="500"/>
                                        <p:tgtEl>
                                          <p:spTgt spid="592015"/>
                                        </p:tgtEl>
                                      </p:cBhvr>
                                    </p:animEffect>
                                  </p:childTnLst>
                                </p:cTn>
                              </p:par>
                              <p:par>
                                <p:cTn id="123" presetID="22" presetClass="entr" presetSubtype="2" fill="hold" nodeType="withEffect">
                                  <p:stCondLst>
                                    <p:cond delay="0"/>
                                  </p:stCondLst>
                                  <p:childTnLst>
                                    <p:set>
                                      <p:cBhvr>
                                        <p:cTn id="124" dur="1" fill="hold">
                                          <p:stCondLst>
                                            <p:cond delay="0"/>
                                          </p:stCondLst>
                                        </p:cTn>
                                        <p:tgtEl>
                                          <p:spTgt spid="592027"/>
                                        </p:tgtEl>
                                        <p:attrNameLst>
                                          <p:attrName>style.visibility</p:attrName>
                                        </p:attrNameLst>
                                      </p:cBhvr>
                                      <p:to>
                                        <p:strVal val="visible"/>
                                      </p:to>
                                    </p:set>
                                    <p:animEffect transition="in" filter="wipe(right)">
                                      <p:cBhvr>
                                        <p:cTn id="125" dur="500"/>
                                        <p:tgtEl>
                                          <p:spTgt spid="592027"/>
                                        </p:tgtEl>
                                      </p:cBhvr>
                                    </p:animEffect>
                                  </p:childTnLst>
                                </p:cTn>
                              </p:par>
                            </p:childTnLst>
                          </p:cTn>
                        </p:par>
                        <p:par>
                          <p:cTn id="126" fill="hold" nodeType="afterGroup">
                            <p:stCondLst>
                              <p:cond delay="500"/>
                            </p:stCondLst>
                            <p:childTnLst>
                              <p:par>
                                <p:cTn id="127" presetID="1" presetClass="entr" presetSubtype="0" fill="hold" nodeType="afterEffect">
                                  <p:stCondLst>
                                    <p:cond delay="0"/>
                                  </p:stCondLst>
                                  <p:childTnLst>
                                    <p:set>
                                      <p:cBhvr>
                                        <p:cTn id="128" dur="1" fill="hold">
                                          <p:stCondLst>
                                            <p:cond delay="0"/>
                                          </p:stCondLst>
                                        </p:cTn>
                                        <p:tgtEl>
                                          <p:spTgt spid="592028"/>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592032"/>
                                        </p:tgtEl>
                                        <p:attrNameLst>
                                          <p:attrName>style.visibility</p:attrName>
                                        </p:attrNameLst>
                                      </p:cBhvr>
                                      <p:to>
                                        <p:strVal val="visible"/>
                                      </p:to>
                                    </p:set>
                                  </p:childTnLst>
                                </p:cTn>
                              </p:par>
                              <p:par>
                                <p:cTn id="131" presetID="22" presetClass="entr" presetSubtype="8" fill="hold" grpId="0" nodeType="withEffect">
                                  <p:stCondLst>
                                    <p:cond delay="0"/>
                                  </p:stCondLst>
                                  <p:childTnLst>
                                    <p:set>
                                      <p:cBhvr>
                                        <p:cTn id="132" dur="1" fill="hold">
                                          <p:stCondLst>
                                            <p:cond delay="0"/>
                                          </p:stCondLst>
                                        </p:cTn>
                                        <p:tgtEl>
                                          <p:spTgt spid="592034"/>
                                        </p:tgtEl>
                                        <p:attrNameLst>
                                          <p:attrName>style.visibility</p:attrName>
                                        </p:attrNameLst>
                                      </p:cBhvr>
                                      <p:to>
                                        <p:strVal val="visible"/>
                                      </p:to>
                                    </p:set>
                                    <p:animEffect transition="in" filter="wipe(left)">
                                      <p:cBhvr>
                                        <p:cTn id="133" dur="500"/>
                                        <p:tgtEl>
                                          <p:spTgt spid="592034"/>
                                        </p:tgtEl>
                                      </p:cBhvr>
                                    </p:animEffect>
                                  </p:childTnLst>
                                </p:cTn>
                              </p:par>
                              <p:par>
                                <p:cTn id="134" presetID="1" presetClass="entr" presetSubtype="0" fill="hold" nodeType="withEffect">
                                  <p:stCondLst>
                                    <p:cond delay="0"/>
                                  </p:stCondLst>
                                  <p:childTnLst>
                                    <p:set>
                                      <p:cBhvr>
                                        <p:cTn id="135" dur="1" fill="hold">
                                          <p:stCondLst>
                                            <p:cond delay="0"/>
                                          </p:stCondLst>
                                        </p:cTn>
                                        <p:tgtEl>
                                          <p:spTgt spid="592033"/>
                                        </p:tgtEl>
                                        <p:attrNameLst>
                                          <p:attrName>style.visibility</p:attrName>
                                        </p:attrNameLst>
                                      </p:cBhvr>
                                      <p:to>
                                        <p:strVal val="visible"/>
                                      </p:to>
                                    </p:set>
                                  </p:childTnLst>
                                </p:cTn>
                              </p:par>
                              <p:par>
                                <p:cTn id="136" presetID="1" presetClass="entr" presetSubtype="0" fill="hold" nodeType="withEffect">
                                  <p:stCondLst>
                                    <p:cond delay="0"/>
                                  </p:stCondLst>
                                  <p:childTnLst>
                                    <p:set>
                                      <p:cBhvr>
                                        <p:cTn id="137" dur="1" fill="hold">
                                          <p:stCondLst>
                                            <p:cond delay="0"/>
                                          </p:stCondLst>
                                        </p:cTn>
                                        <p:tgtEl>
                                          <p:spTgt spid="591963"/>
                                        </p:tgtEl>
                                        <p:attrNameLst>
                                          <p:attrName>style.visibility</p:attrName>
                                        </p:attrNameLst>
                                      </p:cBhvr>
                                      <p:to>
                                        <p:strVal val="visible"/>
                                      </p:to>
                                    </p:set>
                                  </p:childTnLst>
                                </p:cTn>
                              </p:par>
                              <p:par>
                                <p:cTn id="138" presetID="1" presetClass="entr" presetSubtype="0" fill="hold" nodeType="withEffect">
                                  <p:stCondLst>
                                    <p:cond delay="0"/>
                                  </p:stCondLst>
                                  <p:childTnLst>
                                    <p:set>
                                      <p:cBhvr>
                                        <p:cTn id="139" dur="1" fill="hold">
                                          <p:stCondLst>
                                            <p:cond delay="0"/>
                                          </p:stCondLst>
                                        </p:cTn>
                                        <p:tgtEl>
                                          <p:spTgt spid="5"/>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548914"/>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591973"/>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591974"/>
                                        </p:tgtEl>
                                        <p:attrNameLst>
                                          <p:attrName>style.visibility</p:attrName>
                                        </p:attrNameLst>
                                      </p:cBhvr>
                                      <p:to>
                                        <p:strVal val="visible"/>
                                      </p:to>
                                    </p:set>
                                  </p:childTnLst>
                                </p:cTn>
                              </p:par>
                              <p:par>
                                <p:cTn id="146" presetID="1" presetClass="entr" presetSubtype="0" fill="hold" nodeType="withEffect">
                                  <p:stCondLst>
                                    <p:cond delay="0"/>
                                  </p:stCondLst>
                                  <p:childTnLst>
                                    <p:set>
                                      <p:cBhvr>
                                        <p:cTn id="147" dur="1" fill="hold">
                                          <p:stCondLst>
                                            <p:cond delay="0"/>
                                          </p:stCondLst>
                                        </p:cTn>
                                        <p:tgtEl>
                                          <p:spTgt spid="592012"/>
                                        </p:tgtEl>
                                        <p:attrNameLst>
                                          <p:attrName>style.visibility</p:attrName>
                                        </p:attrNameLst>
                                      </p:cBhvr>
                                      <p:to>
                                        <p:strVal val="visible"/>
                                      </p:to>
                                    </p:se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2" fill="hold" nodeType="clickEffect">
                                  <p:stCondLst>
                                    <p:cond delay="0"/>
                                  </p:stCondLst>
                                  <p:childTnLst>
                                    <p:set>
                                      <p:cBhvr>
                                        <p:cTn id="151" dur="1" fill="hold">
                                          <p:stCondLst>
                                            <p:cond delay="0"/>
                                          </p:stCondLst>
                                        </p:cTn>
                                        <p:tgtEl>
                                          <p:spTgt spid="592025"/>
                                        </p:tgtEl>
                                        <p:attrNameLst>
                                          <p:attrName>style.visibility</p:attrName>
                                        </p:attrNameLst>
                                      </p:cBhvr>
                                      <p:to>
                                        <p:strVal val="visible"/>
                                      </p:to>
                                    </p:set>
                                    <p:animEffect transition="in" filter="wipe(right)">
                                      <p:cBhvr>
                                        <p:cTn id="152" dur="500"/>
                                        <p:tgtEl>
                                          <p:spTgt spid="592025"/>
                                        </p:tgtEl>
                                      </p:cBhvr>
                                    </p:animEffect>
                                  </p:childTnLst>
                                </p:cTn>
                              </p:par>
                            </p:childTnLst>
                          </p:cTn>
                        </p:par>
                        <p:par>
                          <p:cTn id="153" fill="hold" nodeType="afterGroup">
                            <p:stCondLst>
                              <p:cond delay="500"/>
                            </p:stCondLst>
                            <p:childTnLst>
                              <p:par>
                                <p:cTn id="154" presetID="1" presetClass="entr" presetSubtype="0" fill="hold" nodeType="afterEffect">
                                  <p:stCondLst>
                                    <p:cond delay="0"/>
                                  </p:stCondLst>
                                  <p:childTnLst>
                                    <p:set>
                                      <p:cBhvr>
                                        <p:cTn id="155" dur="1" fill="hold">
                                          <p:stCondLst>
                                            <p:cond delay="0"/>
                                          </p:stCondLst>
                                        </p:cTn>
                                        <p:tgtEl>
                                          <p:spTgt spid="592026"/>
                                        </p:tgtEl>
                                        <p:attrNameLst>
                                          <p:attrName>style.visibility</p:attrName>
                                        </p:attrNameLst>
                                      </p:cBhvr>
                                      <p:to>
                                        <p:strVal val="visible"/>
                                      </p:to>
                                    </p:set>
                                  </p:childTnLst>
                                </p:cTn>
                              </p:par>
                              <p:par>
                                <p:cTn id="156" presetID="1" presetClass="entr" presetSubtype="0" fill="hold" nodeType="withEffect">
                                  <p:stCondLst>
                                    <p:cond delay="0"/>
                                  </p:stCondLst>
                                  <p:childTnLst>
                                    <p:set>
                                      <p:cBhvr>
                                        <p:cTn id="157" dur="1" fill="hold">
                                          <p:stCondLst>
                                            <p:cond delay="0"/>
                                          </p:stCondLst>
                                        </p:cTn>
                                        <p:tgtEl>
                                          <p:spTgt spid="592035"/>
                                        </p:tgtEl>
                                        <p:attrNameLst>
                                          <p:attrName>style.visibility</p:attrName>
                                        </p:attrNameLst>
                                      </p:cBhvr>
                                      <p:to>
                                        <p:strVal val="visible"/>
                                      </p:to>
                                    </p:set>
                                  </p:childTnLst>
                                </p:cTn>
                              </p:par>
                              <p:par>
                                <p:cTn id="158" presetID="22" presetClass="entr" presetSubtype="8" fill="hold" grpId="0" nodeType="withEffect">
                                  <p:stCondLst>
                                    <p:cond delay="0"/>
                                  </p:stCondLst>
                                  <p:childTnLst>
                                    <p:set>
                                      <p:cBhvr>
                                        <p:cTn id="159" dur="1" fill="hold">
                                          <p:stCondLst>
                                            <p:cond delay="0"/>
                                          </p:stCondLst>
                                        </p:cTn>
                                        <p:tgtEl>
                                          <p:spTgt spid="592037"/>
                                        </p:tgtEl>
                                        <p:attrNameLst>
                                          <p:attrName>style.visibility</p:attrName>
                                        </p:attrNameLst>
                                      </p:cBhvr>
                                      <p:to>
                                        <p:strVal val="visible"/>
                                      </p:to>
                                    </p:set>
                                    <p:animEffect transition="in" filter="wipe(left)">
                                      <p:cBhvr>
                                        <p:cTn id="160" dur="500"/>
                                        <p:tgtEl>
                                          <p:spTgt spid="592037"/>
                                        </p:tgtEl>
                                      </p:cBhvr>
                                    </p:animEffect>
                                  </p:childTnLst>
                                </p:cTn>
                              </p:par>
                              <p:par>
                                <p:cTn id="161" presetID="1" presetClass="entr" presetSubtype="0" fill="hold" nodeType="withEffect">
                                  <p:stCondLst>
                                    <p:cond delay="0"/>
                                  </p:stCondLst>
                                  <p:childTnLst>
                                    <p:set>
                                      <p:cBhvr>
                                        <p:cTn id="162" dur="1" fill="hold">
                                          <p:stCondLst>
                                            <p:cond delay="0"/>
                                          </p:stCondLst>
                                        </p:cTn>
                                        <p:tgtEl>
                                          <p:spTgt spid="592036"/>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592031"/>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6"/>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592009"/>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2"/>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592020"/>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591972"/>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591971"/>
                                        </p:tgtEl>
                                        <p:attrNameLst>
                                          <p:attrName>style.visibility</p:attrName>
                                        </p:attrNameLst>
                                      </p:cBhvr>
                                      <p:to>
                                        <p:strVal val="visible"/>
                                      </p:to>
                                    </p:set>
                                  </p:childTnLst>
                                </p:cTn>
                              </p:par>
                              <p:par>
                                <p:cTn id="177" presetID="22" presetClass="entr" presetSubtype="8" fill="hold" grpId="0" nodeType="withEffect">
                                  <p:stCondLst>
                                    <p:cond delay="0"/>
                                  </p:stCondLst>
                                  <p:childTnLst>
                                    <p:set>
                                      <p:cBhvr>
                                        <p:cTn id="178" dur="1" fill="hold">
                                          <p:stCondLst>
                                            <p:cond delay="0"/>
                                          </p:stCondLst>
                                        </p:cTn>
                                        <p:tgtEl>
                                          <p:spTgt spid="592024"/>
                                        </p:tgtEl>
                                        <p:attrNameLst>
                                          <p:attrName>style.visibility</p:attrName>
                                        </p:attrNameLst>
                                      </p:cBhvr>
                                      <p:to>
                                        <p:strVal val="visible"/>
                                      </p:to>
                                    </p:set>
                                    <p:animEffect transition="in" filter="wipe(left)">
                                      <p:cBhvr>
                                        <p:cTn id="179" dur="500"/>
                                        <p:tgtEl>
                                          <p:spTgt spid="592024"/>
                                        </p:tgtEl>
                                      </p:cBhvr>
                                    </p:animEffect>
                                  </p:childTnLst>
                                </p:cTn>
                              </p:par>
                              <p:par>
                                <p:cTn id="180" presetID="1" presetClass="entr" presetSubtype="0" fill="hold" nodeType="withEffect">
                                  <p:stCondLst>
                                    <p:cond delay="0"/>
                                  </p:stCondLst>
                                  <p:childTnLst>
                                    <p:set>
                                      <p:cBhvr>
                                        <p:cTn id="181" dur="1" fill="hold">
                                          <p:stCondLst>
                                            <p:cond delay="0"/>
                                          </p:stCondLst>
                                        </p:cTn>
                                        <p:tgtEl>
                                          <p:spTgt spid="592023"/>
                                        </p:tgtEl>
                                        <p:attrNameLst>
                                          <p:attrName>style.visibility</p:attrName>
                                        </p:attrNameLst>
                                      </p:cBhvr>
                                      <p:to>
                                        <p:strVal val="visible"/>
                                      </p:to>
                                    </p:set>
                                  </p:childTnLst>
                                </p:cTn>
                              </p:par>
                              <p:par>
                                <p:cTn id="182" presetID="1" presetClass="entr" presetSubtype="0" fill="hold" nodeType="withEffect">
                                  <p:stCondLst>
                                    <p:cond delay="0"/>
                                  </p:stCondLst>
                                  <p:childTnLst>
                                    <p:set>
                                      <p:cBhvr>
                                        <p:cTn id="183" dur="1" fill="hold">
                                          <p:stCondLst>
                                            <p:cond delay="0"/>
                                          </p:stCondLst>
                                        </p:cTn>
                                        <p:tgtEl>
                                          <p:spTgt spid="592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965" grpId="0"/>
      <p:bldP spid="591966" grpId="0"/>
      <p:bldP spid="591967" grpId="0"/>
      <p:bldP spid="591968" grpId="0"/>
      <p:bldP spid="591969" grpId="0"/>
      <p:bldP spid="591970" grpId="0"/>
      <p:bldP spid="591971" grpId="0"/>
      <p:bldP spid="591972" grpId="0"/>
      <p:bldP spid="591973" grpId="0"/>
      <p:bldP spid="591974" grpId="0"/>
      <p:bldP spid="591975" grpId="0"/>
      <p:bldP spid="591977" grpId="0"/>
      <p:bldP spid="591978" grpId="0"/>
      <p:bldP spid="591979" grpId="0"/>
      <p:bldP spid="591980" grpId="0"/>
      <p:bldP spid="591981" grpId="0"/>
      <p:bldP spid="591982" grpId="0"/>
      <p:bldP spid="591983" grpId="0"/>
      <p:bldP spid="591984" grpId="0"/>
      <p:bldP spid="592000" grpId="0"/>
      <p:bldP spid="592001" grpId="0"/>
      <p:bldP spid="592002" grpId="0"/>
      <p:bldP spid="592003" grpId="0"/>
      <p:bldP spid="592004" grpId="0"/>
      <p:bldP spid="592005" grpId="0"/>
      <p:bldP spid="592006" grpId="0"/>
      <p:bldP spid="592007" grpId="0"/>
      <p:bldP spid="592008" grpId="0"/>
      <p:bldP spid="592009" grpId="0"/>
      <p:bldP spid="592010" grpId="0"/>
      <p:bldP spid="592011" grpId="0"/>
      <p:bldP spid="592015" grpId="0"/>
      <p:bldP spid="592017" grpId="0"/>
      <p:bldP spid="592024" grpId="0"/>
      <p:bldP spid="592029" grpId="0" animBg="1"/>
      <p:bldP spid="592030" grpId="0" animBg="1"/>
      <p:bldP spid="592031" grpId="0" animBg="1"/>
      <p:bldP spid="592034" grpId="0"/>
      <p:bldP spid="592037" grpId="0"/>
      <p:bldP spid="592038" grpId="0"/>
      <p:bldP spid="59203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idx="4294967295"/>
          </p:nvPr>
        </p:nvSpPr>
        <p:spPr>
          <a:xfrm>
            <a:off x="0" y="1219200"/>
            <a:ext cx="9144000" cy="1143000"/>
          </a:xfrm>
        </p:spPr>
        <p:txBody>
          <a:bodyPr/>
          <a:lstStyle/>
          <a:p>
            <a:pPr eaLnBrk="1" hangingPunct="1"/>
            <a:r>
              <a:rPr lang="en-US" altLang="pt-PT" smtClean="0"/>
              <a:t>The End of Chapter 10 Appendix</a:t>
            </a:r>
          </a:p>
        </p:txBody>
      </p:sp>
      <p:sp>
        <p:nvSpPr>
          <p:cNvPr id="76803" name="Text Box 3"/>
          <p:cNvSpPr txBox="1">
            <a:spLocks noChangeArrowheads="1"/>
          </p:cNvSpPr>
          <p:nvPr/>
        </p:nvSpPr>
        <p:spPr bwMode="auto">
          <a:xfrm>
            <a:off x="1143000" y="3048000"/>
            <a:ext cx="67056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lnSpc>
                <a:spcPct val="100000"/>
              </a:lnSpc>
            </a:pPr>
            <a:r>
              <a:rPr lang="en-US" altLang="pt-PT" sz="3600"/>
              <a:t>Coming attraction:</a:t>
            </a:r>
            <a:br>
              <a:rPr lang="en-US" altLang="pt-PT" sz="3600"/>
            </a:br>
            <a:r>
              <a:rPr lang="en-US" altLang="pt-PT" sz="3600" b="1">
                <a:solidFill>
                  <a:schemeClr val="tx2"/>
                </a:solidFill>
              </a:rPr>
              <a:t>Chapter 11: </a:t>
            </a:r>
            <a:br>
              <a:rPr lang="en-US" altLang="pt-PT" sz="3600" b="1">
                <a:solidFill>
                  <a:schemeClr val="tx2"/>
                </a:solidFill>
              </a:rPr>
            </a:br>
            <a:r>
              <a:rPr lang="en-US" altLang="pt-PT" sz="3600" b="1">
                <a:solidFill>
                  <a:schemeClr val="tx2"/>
                </a:solidFill>
              </a:rPr>
              <a:t>Behind the Supply Curve: Inputs and Costs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ntr" presetSubtype="0" fill="hold" grpId="0" nodeType="clickEffect">
                                  <p:stCondLst>
                                    <p:cond delay="0"/>
                                  </p:stCondLst>
                                  <p:childTnLst>
                                    <p:set>
                                      <p:cBhvr>
                                        <p:cTn id="10" dur="1" fill="hold">
                                          <p:stCondLst>
                                            <p:cond delay="0"/>
                                          </p:stCondLst>
                                        </p:cTn>
                                        <p:tgtEl>
                                          <p:spTgt spid="76803"/>
                                        </p:tgtEl>
                                        <p:attrNameLst>
                                          <p:attrName>style.visibility</p:attrName>
                                        </p:attrNameLst>
                                      </p:cBhvr>
                                      <p:to>
                                        <p:strVal val="visible"/>
                                      </p:to>
                                    </p:set>
                                    <p:animEffect transition="in" filter="fade">
                                      <p:cBhvr>
                                        <p:cTn id="11" dur="2000"/>
                                        <p:tgtEl>
                                          <p:spTgt spid="76803"/>
                                        </p:tgtEl>
                                      </p:cBhvr>
                                    </p:animEffect>
                                    <p:anim calcmode="lin" valueType="num">
                                      <p:cBhvr>
                                        <p:cTn id="12" dur="2000" fill="hold"/>
                                        <p:tgtEl>
                                          <p:spTgt spid="76803"/>
                                        </p:tgtEl>
                                        <p:attrNameLst>
                                          <p:attrName>style.rotation</p:attrName>
                                        </p:attrNameLst>
                                      </p:cBhvr>
                                      <p:tavLst>
                                        <p:tav tm="0">
                                          <p:val>
                                            <p:fltVal val="720"/>
                                          </p:val>
                                        </p:tav>
                                        <p:tav tm="100000">
                                          <p:val>
                                            <p:fltVal val="0"/>
                                          </p:val>
                                        </p:tav>
                                      </p:tavLst>
                                    </p:anim>
                                    <p:anim calcmode="lin" valueType="num">
                                      <p:cBhvr>
                                        <p:cTn id="13" dur="2000" fill="hold"/>
                                        <p:tgtEl>
                                          <p:spTgt spid="76803"/>
                                        </p:tgtEl>
                                        <p:attrNameLst>
                                          <p:attrName>ppt_h</p:attrName>
                                        </p:attrNameLst>
                                      </p:cBhvr>
                                      <p:tavLst>
                                        <p:tav tm="0">
                                          <p:val>
                                            <p:fltVal val="0"/>
                                          </p:val>
                                        </p:tav>
                                        <p:tav tm="100000">
                                          <p:val>
                                            <p:strVal val="#ppt_h"/>
                                          </p:val>
                                        </p:tav>
                                      </p:tavLst>
                                    </p:anim>
                                    <p:anim calcmode="lin" valueType="num">
                                      <p:cBhvr>
                                        <p:cTn id="14" dur="2000" fill="hold"/>
                                        <p:tgtEl>
                                          <p:spTgt spid="7680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p:bldP spid="7680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idx="4294967295"/>
          </p:nvPr>
        </p:nvSpPr>
        <p:spPr/>
        <p:txBody>
          <a:bodyPr/>
          <a:lstStyle/>
          <a:p>
            <a:pPr algn="l"/>
            <a:r>
              <a:rPr lang="en-US" altLang="pt-PT" smtClean="0"/>
              <a:t>Mapping the Utility Function</a:t>
            </a:r>
          </a:p>
        </p:txBody>
      </p:sp>
      <p:sp>
        <p:nvSpPr>
          <p:cNvPr id="11267" name="Rectangle 3"/>
          <p:cNvSpPr>
            <a:spLocks noGrp="1" noChangeArrowheads="1"/>
          </p:cNvSpPr>
          <p:nvPr>
            <p:ph idx="4294967295"/>
          </p:nvPr>
        </p:nvSpPr>
        <p:spPr>
          <a:xfrm>
            <a:off x="227013" y="912813"/>
            <a:ext cx="8839200" cy="5029200"/>
          </a:xfrm>
        </p:spPr>
        <p:txBody>
          <a:bodyPr/>
          <a:lstStyle/>
          <a:p>
            <a:pPr>
              <a:buClr>
                <a:schemeClr val="tx1"/>
              </a:buClr>
            </a:pPr>
            <a:r>
              <a:rPr lang="en-US" altLang="pt-PT" smtClean="0"/>
              <a:t>A utility function determines a consumer’s total utility given his or her consumption bundle. </a:t>
            </a:r>
          </a:p>
          <a:p>
            <a:pPr>
              <a:buClr>
                <a:schemeClr val="tx1"/>
              </a:buClr>
            </a:pPr>
            <a:endParaRPr lang="en-US" altLang="pt-PT" smtClean="0"/>
          </a:p>
          <a:p>
            <a:pPr>
              <a:buClr>
                <a:schemeClr val="tx1"/>
              </a:buClr>
            </a:pPr>
            <a:r>
              <a:rPr lang="en-US" altLang="pt-PT" smtClean="0"/>
              <a:t>Using indifference curves, which represent a consumer’s utility function, we will deepen our understanding of the trade-off involved when choosing the optimal consumption bundle and of how the optimal consumption bundle itself changes in response to changes in the prices of goods.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lef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wipe(left)">
                                      <p:cBhvr>
                                        <p:cTn id="1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algn="l"/>
            <a:r>
              <a:rPr lang="en-US" altLang="pt-PT" smtClean="0"/>
              <a:t>Ingrid’s Utility Function</a:t>
            </a:r>
          </a:p>
        </p:txBody>
      </p:sp>
      <p:sp>
        <p:nvSpPr>
          <p:cNvPr id="18435" name="AutoShape 6"/>
          <p:cNvSpPr>
            <a:spLocks noChangeAspect="1" noChangeArrowheads="1" noTextEdit="1"/>
          </p:cNvSpPr>
          <p:nvPr/>
        </p:nvSpPr>
        <p:spPr bwMode="auto">
          <a:xfrm>
            <a:off x="269875" y="1073150"/>
            <a:ext cx="8493125" cy="520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p>
        </p:txBody>
      </p:sp>
      <p:pic>
        <p:nvPicPr>
          <p:cNvPr id="1843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8975" y="1069975"/>
            <a:ext cx="6067425"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Freeform 8"/>
          <p:cNvSpPr>
            <a:spLocks/>
          </p:cNvSpPr>
          <p:nvPr/>
        </p:nvSpPr>
        <p:spPr bwMode="auto">
          <a:xfrm>
            <a:off x="1981200" y="3838575"/>
            <a:ext cx="6016625" cy="1985963"/>
          </a:xfrm>
          <a:custGeom>
            <a:avLst/>
            <a:gdLst>
              <a:gd name="T0" fmla="*/ 0 w 871"/>
              <a:gd name="T1" fmla="*/ 0 h 284"/>
              <a:gd name="T2" fmla="*/ 2147483647 w 871"/>
              <a:gd name="T3" fmla="*/ 2147483647 h 284"/>
              <a:gd name="T4" fmla="*/ 2147483647 w 871"/>
              <a:gd name="T5" fmla="*/ 2147483647 h 284"/>
              <a:gd name="T6" fmla="*/ 2147483647 w 871"/>
              <a:gd name="T7" fmla="*/ 2147483647 h 284"/>
              <a:gd name="T8" fmla="*/ 0 60000 65536"/>
              <a:gd name="T9" fmla="*/ 0 60000 65536"/>
              <a:gd name="T10" fmla="*/ 0 60000 65536"/>
              <a:gd name="T11" fmla="*/ 0 60000 65536"/>
              <a:gd name="T12" fmla="*/ 0 w 871"/>
              <a:gd name="T13" fmla="*/ 0 h 284"/>
              <a:gd name="T14" fmla="*/ 871 w 871"/>
              <a:gd name="T15" fmla="*/ 284 h 284"/>
            </a:gdLst>
            <a:ahLst/>
            <a:cxnLst>
              <a:cxn ang="T8">
                <a:pos x="T0" y="T1"/>
              </a:cxn>
              <a:cxn ang="T9">
                <a:pos x="T2" y="T3"/>
              </a:cxn>
              <a:cxn ang="T10">
                <a:pos x="T4" y="T5"/>
              </a:cxn>
              <a:cxn ang="T11">
                <a:pos x="T6" y="T7"/>
              </a:cxn>
            </a:cxnLst>
            <a:rect l="T12" t="T13" r="T14" b="T15"/>
            <a:pathLst>
              <a:path w="871" h="284">
                <a:moveTo>
                  <a:pt x="0" y="0"/>
                </a:moveTo>
                <a:cubicBezTo>
                  <a:pt x="0" y="0"/>
                  <a:pt x="269" y="238"/>
                  <a:pt x="279" y="247"/>
                </a:cubicBezTo>
                <a:cubicBezTo>
                  <a:pt x="322" y="284"/>
                  <a:pt x="327" y="283"/>
                  <a:pt x="383" y="278"/>
                </a:cubicBezTo>
                <a:cubicBezTo>
                  <a:pt x="427" y="274"/>
                  <a:pt x="871" y="174"/>
                  <a:pt x="871" y="174"/>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38" name="Freeform 9"/>
          <p:cNvSpPr>
            <a:spLocks/>
          </p:cNvSpPr>
          <p:nvPr/>
        </p:nvSpPr>
        <p:spPr bwMode="auto">
          <a:xfrm>
            <a:off x="2259013" y="3448050"/>
            <a:ext cx="5495925" cy="1846263"/>
          </a:xfrm>
          <a:custGeom>
            <a:avLst/>
            <a:gdLst>
              <a:gd name="T0" fmla="*/ 0 w 796"/>
              <a:gd name="T1" fmla="*/ 0 h 264"/>
              <a:gd name="T2" fmla="*/ 2147483647 w 796"/>
              <a:gd name="T3" fmla="*/ 2147483647 h 264"/>
              <a:gd name="T4" fmla="*/ 2147483647 w 796"/>
              <a:gd name="T5" fmla="*/ 2147483647 h 264"/>
              <a:gd name="T6" fmla="*/ 0 60000 65536"/>
              <a:gd name="T7" fmla="*/ 0 60000 65536"/>
              <a:gd name="T8" fmla="*/ 0 60000 65536"/>
              <a:gd name="T9" fmla="*/ 0 w 796"/>
              <a:gd name="T10" fmla="*/ 0 h 264"/>
              <a:gd name="T11" fmla="*/ 796 w 796"/>
              <a:gd name="T12" fmla="*/ 264 h 264"/>
            </a:gdLst>
            <a:ahLst/>
            <a:cxnLst>
              <a:cxn ang="T6">
                <a:pos x="T0" y="T1"/>
              </a:cxn>
              <a:cxn ang="T7">
                <a:pos x="T2" y="T3"/>
              </a:cxn>
              <a:cxn ang="T8">
                <a:pos x="T4" y="T5"/>
              </a:cxn>
            </a:cxnLst>
            <a:rect l="T9" t="T10" r="T11" b="T12"/>
            <a:pathLst>
              <a:path w="796" h="264">
                <a:moveTo>
                  <a:pt x="0" y="0"/>
                </a:moveTo>
                <a:cubicBezTo>
                  <a:pt x="0" y="0"/>
                  <a:pt x="246" y="226"/>
                  <a:pt x="308" y="245"/>
                </a:cubicBezTo>
                <a:cubicBezTo>
                  <a:pt x="370" y="264"/>
                  <a:pt x="796" y="159"/>
                  <a:pt x="796" y="159"/>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39" name="Freeform 10"/>
          <p:cNvSpPr>
            <a:spLocks/>
          </p:cNvSpPr>
          <p:nvPr/>
        </p:nvSpPr>
        <p:spPr bwMode="auto">
          <a:xfrm>
            <a:off x="2508250" y="3027363"/>
            <a:ext cx="4978400" cy="1663700"/>
          </a:xfrm>
          <a:custGeom>
            <a:avLst/>
            <a:gdLst>
              <a:gd name="T0" fmla="*/ 0 w 721"/>
              <a:gd name="T1" fmla="*/ 0 h 238"/>
              <a:gd name="T2" fmla="*/ 2147483647 w 721"/>
              <a:gd name="T3" fmla="*/ 2147483647 h 238"/>
              <a:gd name="T4" fmla="*/ 2147483647 w 721"/>
              <a:gd name="T5" fmla="*/ 2147483647 h 238"/>
              <a:gd name="T6" fmla="*/ 0 60000 65536"/>
              <a:gd name="T7" fmla="*/ 0 60000 65536"/>
              <a:gd name="T8" fmla="*/ 0 60000 65536"/>
              <a:gd name="T9" fmla="*/ 0 w 721"/>
              <a:gd name="T10" fmla="*/ 0 h 238"/>
              <a:gd name="T11" fmla="*/ 721 w 721"/>
              <a:gd name="T12" fmla="*/ 238 h 238"/>
            </a:gdLst>
            <a:ahLst/>
            <a:cxnLst>
              <a:cxn ang="T6">
                <a:pos x="T0" y="T1"/>
              </a:cxn>
              <a:cxn ang="T7">
                <a:pos x="T2" y="T3"/>
              </a:cxn>
              <a:cxn ang="T8">
                <a:pos x="T4" y="T5"/>
              </a:cxn>
            </a:cxnLst>
            <a:rect l="T9" t="T10" r="T11" b="T12"/>
            <a:pathLst>
              <a:path w="721" h="238">
                <a:moveTo>
                  <a:pt x="0" y="0"/>
                </a:moveTo>
                <a:cubicBezTo>
                  <a:pt x="0" y="0"/>
                  <a:pt x="211" y="192"/>
                  <a:pt x="287" y="214"/>
                </a:cubicBezTo>
                <a:cubicBezTo>
                  <a:pt x="369" y="238"/>
                  <a:pt x="721" y="151"/>
                  <a:pt x="721" y="151"/>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0" name="Freeform 11"/>
          <p:cNvSpPr>
            <a:spLocks/>
          </p:cNvSpPr>
          <p:nvPr/>
        </p:nvSpPr>
        <p:spPr bwMode="auto">
          <a:xfrm>
            <a:off x="2797175" y="2636838"/>
            <a:ext cx="4370388" cy="1377950"/>
          </a:xfrm>
          <a:custGeom>
            <a:avLst/>
            <a:gdLst>
              <a:gd name="T0" fmla="*/ 0 w 633"/>
              <a:gd name="T1" fmla="*/ 0 h 197"/>
              <a:gd name="T2" fmla="*/ 2147483647 w 633"/>
              <a:gd name="T3" fmla="*/ 2147483647 h 197"/>
              <a:gd name="T4" fmla="*/ 2147483647 w 633"/>
              <a:gd name="T5" fmla="*/ 2147483647 h 197"/>
              <a:gd name="T6" fmla="*/ 0 60000 65536"/>
              <a:gd name="T7" fmla="*/ 0 60000 65536"/>
              <a:gd name="T8" fmla="*/ 0 60000 65536"/>
              <a:gd name="T9" fmla="*/ 0 w 633"/>
              <a:gd name="T10" fmla="*/ 0 h 197"/>
              <a:gd name="T11" fmla="*/ 633 w 633"/>
              <a:gd name="T12" fmla="*/ 197 h 197"/>
            </a:gdLst>
            <a:ahLst/>
            <a:cxnLst>
              <a:cxn ang="T6">
                <a:pos x="T0" y="T1"/>
              </a:cxn>
              <a:cxn ang="T7">
                <a:pos x="T2" y="T3"/>
              </a:cxn>
              <a:cxn ang="T8">
                <a:pos x="T4" y="T5"/>
              </a:cxn>
            </a:cxnLst>
            <a:rect l="T9" t="T10" r="T11" b="T12"/>
            <a:pathLst>
              <a:path w="633" h="197">
                <a:moveTo>
                  <a:pt x="0" y="0"/>
                </a:moveTo>
                <a:cubicBezTo>
                  <a:pt x="0" y="0"/>
                  <a:pt x="185" y="171"/>
                  <a:pt x="278" y="184"/>
                </a:cubicBezTo>
                <a:cubicBezTo>
                  <a:pt x="375" y="197"/>
                  <a:pt x="633" y="134"/>
                  <a:pt x="633" y="134"/>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1" name="Freeform 12"/>
          <p:cNvSpPr>
            <a:spLocks/>
          </p:cNvSpPr>
          <p:nvPr/>
        </p:nvSpPr>
        <p:spPr bwMode="auto">
          <a:xfrm>
            <a:off x="3203575" y="2255838"/>
            <a:ext cx="3633788" cy="1098550"/>
          </a:xfrm>
          <a:custGeom>
            <a:avLst/>
            <a:gdLst>
              <a:gd name="T0" fmla="*/ 0 w 526"/>
              <a:gd name="T1" fmla="*/ 0 h 157"/>
              <a:gd name="T2" fmla="*/ 2147483647 w 526"/>
              <a:gd name="T3" fmla="*/ 2147483647 h 157"/>
              <a:gd name="T4" fmla="*/ 2147483647 w 526"/>
              <a:gd name="T5" fmla="*/ 2147483647 h 157"/>
              <a:gd name="T6" fmla="*/ 0 60000 65536"/>
              <a:gd name="T7" fmla="*/ 0 60000 65536"/>
              <a:gd name="T8" fmla="*/ 0 60000 65536"/>
              <a:gd name="T9" fmla="*/ 0 w 526"/>
              <a:gd name="T10" fmla="*/ 0 h 157"/>
              <a:gd name="T11" fmla="*/ 526 w 526"/>
              <a:gd name="T12" fmla="*/ 157 h 157"/>
            </a:gdLst>
            <a:ahLst/>
            <a:cxnLst>
              <a:cxn ang="T6">
                <a:pos x="T0" y="T1"/>
              </a:cxn>
              <a:cxn ang="T7">
                <a:pos x="T2" y="T3"/>
              </a:cxn>
              <a:cxn ang="T8">
                <a:pos x="T4" y="T5"/>
              </a:cxn>
            </a:cxnLst>
            <a:rect l="T9" t="T10" r="T11" b="T12"/>
            <a:pathLst>
              <a:path w="526" h="157">
                <a:moveTo>
                  <a:pt x="0" y="0"/>
                </a:moveTo>
                <a:cubicBezTo>
                  <a:pt x="0" y="0"/>
                  <a:pt x="147" y="140"/>
                  <a:pt x="247" y="148"/>
                </a:cubicBezTo>
                <a:cubicBezTo>
                  <a:pt x="351" y="157"/>
                  <a:pt x="526" y="111"/>
                  <a:pt x="526" y="111"/>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2" name="Freeform 13"/>
          <p:cNvSpPr>
            <a:spLocks/>
          </p:cNvSpPr>
          <p:nvPr/>
        </p:nvSpPr>
        <p:spPr bwMode="auto">
          <a:xfrm>
            <a:off x="3700463" y="1892300"/>
            <a:ext cx="2771775" cy="846138"/>
          </a:xfrm>
          <a:custGeom>
            <a:avLst/>
            <a:gdLst>
              <a:gd name="T0" fmla="*/ 0 w 401"/>
              <a:gd name="T1" fmla="*/ 0 h 121"/>
              <a:gd name="T2" fmla="*/ 2147483647 w 401"/>
              <a:gd name="T3" fmla="*/ 2147483647 h 121"/>
              <a:gd name="T4" fmla="*/ 2147483647 w 401"/>
              <a:gd name="T5" fmla="*/ 2147483647 h 121"/>
              <a:gd name="T6" fmla="*/ 0 60000 65536"/>
              <a:gd name="T7" fmla="*/ 0 60000 65536"/>
              <a:gd name="T8" fmla="*/ 0 60000 65536"/>
              <a:gd name="T9" fmla="*/ 0 w 401"/>
              <a:gd name="T10" fmla="*/ 0 h 121"/>
              <a:gd name="T11" fmla="*/ 401 w 401"/>
              <a:gd name="T12" fmla="*/ 121 h 121"/>
            </a:gdLst>
            <a:ahLst/>
            <a:cxnLst>
              <a:cxn ang="T6">
                <a:pos x="T0" y="T1"/>
              </a:cxn>
              <a:cxn ang="T7">
                <a:pos x="T2" y="T3"/>
              </a:cxn>
              <a:cxn ang="T8">
                <a:pos x="T4" y="T5"/>
              </a:cxn>
            </a:cxnLst>
            <a:rect l="T9" t="T10" r="T11" b="T12"/>
            <a:pathLst>
              <a:path w="401" h="121">
                <a:moveTo>
                  <a:pt x="0" y="0"/>
                </a:moveTo>
                <a:cubicBezTo>
                  <a:pt x="0" y="0"/>
                  <a:pt x="106" y="99"/>
                  <a:pt x="191" y="110"/>
                </a:cubicBezTo>
                <a:cubicBezTo>
                  <a:pt x="278" y="121"/>
                  <a:pt x="401" y="87"/>
                  <a:pt x="401" y="87"/>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3" name="Freeform 14"/>
          <p:cNvSpPr>
            <a:spLocks/>
          </p:cNvSpPr>
          <p:nvPr/>
        </p:nvSpPr>
        <p:spPr bwMode="auto">
          <a:xfrm>
            <a:off x="4227513" y="1543050"/>
            <a:ext cx="1863725" cy="600075"/>
          </a:xfrm>
          <a:custGeom>
            <a:avLst/>
            <a:gdLst>
              <a:gd name="T0" fmla="*/ 0 w 270"/>
              <a:gd name="T1" fmla="*/ 0 h 86"/>
              <a:gd name="T2" fmla="*/ 2147483647 w 270"/>
              <a:gd name="T3" fmla="*/ 2147483647 h 86"/>
              <a:gd name="T4" fmla="*/ 2147483647 w 270"/>
              <a:gd name="T5" fmla="*/ 2147483647 h 86"/>
              <a:gd name="T6" fmla="*/ 0 60000 65536"/>
              <a:gd name="T7" fmla="*/ 0 60000 65536"/>
              <a:gd name="T8" fmla="*/ 0 60000 65536"/>
              <a:gd name="T9" fmla="*/ 0 w 270"/>
              <a:gd name="T10" fmla="*/ 0 h 86"/>
              <a:gd name="T11" fmla="*/ 270 w 270"/>
              <a:gd name="T12" fmla="*/ 86 h 86"/>
            </a:gdLst>
            <a:ahLst/>
            <a:cxnLst>
              <a:cxn ang="T6">
                <a:pos x="T0" y="T1"/>
              </a:cxn>
              <a:cxn ang="T7">
                <a:pos x="T2" y="T3"/>
              </a:cxn>
              <a:cxn ang="T8">
                <a:pos x="T4" y="T5"/>
              </a:cxn>
            </a:cxnLst>
            <a:rect l="T9" t="T10" r="T11" b="T12"/>
            <a:pathLst>
              <a:path w="270" h="86">
                <a:moveTo>
                  <a:pt x="0" y="0"/>
                </a:moveTo>
                <a:cubicBezTo>
                  <a:pt x="0" y="0"/>
                  <a:pt x="58" y="58"/>
                  <a:pt x="127" y="71"/>
                </a:cubicBezTo>
                <a:cubicBezTo>
                  <a:pt x="198" y="86"/>
                  <a:pt x="270" y="59"/>
                  <a:pt x="270" y="59"/>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4" name="Freeform 15"/>
          <p:cNvSpPr>
            <a:spLocks/>
          </p:cNvSpPr>
          <p:nvPr/>
        </p:nvSpPr>
        <p:spPr bwMode="auto">
          <a:xfrm>
            <a:off x="4833938" y="1231900"/>
            <a:ext cx="808037" cy="233363"/>
          </a:xfrm>
          <a:custGeom>
            <a:avLst/>
            <a:gdLst>
              <a:gd name="T0" fmla="*/ 0 w 117"/>
              <a:gd name="T1" fmla="*/ 0 h 33"/>
              <a:gd name="T2" fmla="*/ 2147483647 w 117"/>
              <a:gd name="T3" fmla="*/ 2147483647 h 33"/>
              <a:gd name="T4" fmla="*/ 2147483647 w 117"/>
              <a:gd name="T5" fmla="*/ 2147483647 h 33"/>
              <a:gd name="T6" fmla="*/ 0 60000 65536"/>
              <a:gd name="T7" fmla="*/ 0 60000 65536"/>
              <a:gd name="T8" fmla="*/ 0 60000 65536"/>
              <a:gd name="T9" fmla="*/ 0 w 117"/>
              <a:gd name="T10" fmla="*/ 0 h 33"/>
              <a:gd name="T11" fmla="*/ 117 w 117"/>
              <a:gd name="T12" fmla="*/ 33 h 33"/>
            </a:gdLst>
            <a:ahLst/>
            <a:cxnLst>
              <a:cxn ang="T6">
                <a:pos x="T0" y="T1"/>
              </a:cxn>
              <a:cxn ang="T7">
                <a:pos x="T2" y="T3"/>
              </a:cxn>
              <a:cxn ang="T8">
                <a:pos x="T4" y="T5"/>
              </a:cxn>
            </a:cxnLst>
            <a:rect l="T9" t="T10" r="T11" b="T12"/>
            <a:pathLst>
              <a:path w="117" h="33">
                <a:moveTo>
                  <a:pt x="0" y="0"/>
                </a:moveTo>
                <a:cubicBezTo>
                  <a:pt x="0" y="0"/>
                  <a:pt x="33" y="25"/>
                  <a:pt x="60" y="28"/>
                </a:cubicBezTo>
                <a:cubicBezTo>
                  <a:pt x="92" y="33"/>
                  <a:pt x="117" y="24"/>
                  <a:pt x="117" y="24"/>
                </a:cubicBezTo>
              </a:path>
            </a:pathLst>
          </a:custGeom>
          <a:noFill/>
          <a:ln w="28575"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45" name="Line 16"/>
          <p:cNvSpPr>
            <a:spLocks noChangeShapeType="1"/>
          </p:cNvSpPr>
          <p:nvPr/>
        </p:nvSpPr>
        <p:spPr bwMode="auto">
          <a:xfrm flipH="1">
            <a:off x="2168525" y="3962400"/>
            <a:ext cx="173038" cy="1841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46" name="Line 17"/>
          <p:cNvSpPr>
            <a:spLocks noChangeShapeType="1"/>
          </p:cNvSpPr>
          <p:nvPr/>
        </p:nvSpPr>
        <p:spPr bwMode="auto">
          <a:xfrm flipH="1">
            <a:off x="1912938" y="3797300"/>
            <a:ext cx="109537" cy="1238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47" name="Line 18"/>
          <p:cNvSpPr>
            <a:spLocks noChangeShapeType="1"/>
          </p:cNvSpPr>
          <p:nvPr/>
        </p:nvSpPr>
        <p:spPr bwMode="auto">
          <a:xfrm flipH="1">
            <a:off x="2679700" y="4483100"/>
            <a:ext cx="103188" cy="12541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48" name="Line 19"/>
          <p:cNvSpPr>
            <a:spLocks noChangeShapeType="1"/>
          </p:cNvSpPr>
          <p:nvPr/>
        </p:nvSpPr>
        <p:spPr bwMode="auto">
          <a:xfrm flipH="1">
            <a:off x="2424113" y="4248150"/>
            <a:ext cx="119062" cy="13017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49" name="Line 20"/>
          <p:cNvSpPr>
            <a:spLocks noChangeShapeType="1"/>
          </p:cNvSpPr>
          <p:nvPr/>
        </p:nvSpPr>
        <p:spPr bwMode="auto">
          <a:xfrm flipH="1">
            <a:off x="3189288" y="4945063"/>
            <a:ext cx="106362" cy="11747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0" name="Line 21"/>
          <p:cNvSpPr>
            <a:spLocks noChangeShapeType="1"/>
          </p:cNvSpPr>
          <p:nvPr/>
        </p:nvSpPr>
        <p:spPr bwMode="auto">
          <a:xfrm flipH="1">
            <a:off x="2935288" y="4713288"/>
            <a:ext cx="101600" cy="119062"/>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1" name="Line 22"/>
          <p:cNvSpPr>
            <a:spLocks noChangeShapeType="1"/>
          </p:cNvSpPr>
          <p:nvPr/>
        </p:nvSpPr>
        <p:spPr bwMode="auto">
          <a:xfrm flipH="1">
            <a:off x="3440113" y="5167313"/>
            <a:ext cx="107950" cy="1270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2" name="Line 23"/>
          <p:cNvSpPr>
            <a:spLocks noChangeShapeType="1"/>
          </p:cNvSpPr>
          <p:nvPr/>
        </p:nvSpPr>
        <p:spPr bwMode="auto">
          <a:xfrm flipH="1">
            <a:off x="3694113" y="5399088"/>
            <a:ext cx="112712" cy="119062"/>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3" name="Line 24"/>
          <p:cNvSpPr>
            <a:spLocks noChangeShapeType="1"/>
          </p:cNvSpPr>
          <p:nvPr/>
        </p:nvSpPr>
        <p:spPr bwMode="auto">
          <a:xfrm flipH="1">
            <a:off x="3949700" y="5629275"/>
            <a:ext cx="111125" cy="11906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grpSp>
        <p:nvGrpSpPr>
          <p:cNvPr id="18454" name="Group 25"/>
          <p:cNvGrpSpPr>
            <a:grpSpLocks/>
          </p:cNvGrpSpPr>
          <p:nvPr/>
        </p:nvGrpSpPr>
        <p:grpSpPr bwMode="auto">
          <a:xfrm>
            <a:off x="1752600" y="4105275"/>
            <a:ext cx="6481763" cy="2260600"/>
            <a:chOff x="1674" y="2304"/>
            <a:chExt cx="2217" cy="763"/>
          </a:xfrm>
        </p:grpSpPr>
        <p:sp>
          <p:nvSpPr>
            <p:cNvPr id="18486" name="Rectangle 26"/>
            <p:cNvSpPr>
              <a:spLocks noChangeArrowheads="1"/>
            </p:cNvSpPr>
            <p:nvPr/>
          </p:nvSpPr>
          <p:spPr bwMode="auto">
            <a:xfrm>
              <a:off x="2371" y="2919"/>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18487" name="Rectangle 27"/>
            <p:cNvSpPr>
              <a:spLocks noChangeArrowheads="1"/>
            </p:cNvSpPr>
            <p:nvPr/>
          </p:nvSpPr>
          <p:spPr bwMode="auto">
            <a:xfrm>
              <a:off x="2196" y="2765"/>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18488" name="Rectangle 28"/>
            <p:cNvSpPr>
              <a:spLocks noChangeArrowheads="1"/>
            </p:cNvSpPr>
            <p:nvPr/>
          </p:nvSpPr>
          <p:spPr bwMode="auto">
            <a:xfrm>
              <a:off x="2283" y="2842"/>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20</a:t>
              </a:r>
              <a:endParaRPr lang="en-US" altLang="pt-PT" sz="1400">
                <a:latin typeface="Tahoma" panose="020B0604030504040204" pitchFamily="34" charset="0"/>
              </a:endParaRPr>
            </a:p>
          </p:txBody>
        </p:sp>
        <p:sp>
          <p:nvSpPr>
            <p:cNvPr id="18489" name="Rectangle 29"/>
            <p:cNvSpPr>
              <a:spLocks noChangeArrowheads="1"/>
            </p:cNvSpPr>
            <p:nvPr/>
          </p:nvSpPr>
          <p:spPr bwMode="auto">
            <a:xfrm>
              <a:off x="2022" y="2611"/>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18490" name="Rectangle 30"/>
            <p:cNvSpPr>
              <a:spLocks noChangeArrowheads="1"/>
            </p:cNvSpPr>
            <p:nvPr/>
          </p:nvSpPr>
          <p:spPr bwMode="auto">
            <a:xfrm>
              <a:off x="2109" y="2688"/>
              <a:ext cx="62"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18491" name="Rectangle 31"/>
            <p:cNvSpPr>
              <a:spLocks noChangeArrowheads="1"/>
            </p:cNvSpPr>
            <p:nvPr/>
          </p:nvSpPr>
          <p:spPr bwMode="auto">
            <a:xfrm>
              <a:off x="1849" y="2456"/>
              <a:ext cx="62"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18492" name="Rectangle 32"/>
            <p:cNvSpPr>
              <a:spLocks noChangeArrowheads="1"/>
            </p:cNvSpPr>
            <p:nvPr/>
          </p:nvSpPr>
          <p:spPr bwMode="auto">
            <a:xfrm>
              <a:off x="1936" y="2533"/>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18493" name="Rectangle 33"/>
            <p:cNvSpPr>
              <a:spLocks noChangeArrowheads="1"/>
            </p:cNvSpPr>
            <p:nvPr/>
          </p:nvSpPr>
          <p:spPr bwMode="auto">
            <a:xfrm>
              <a:off x="1674" y="2304"/>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90</a:t>
              </a:r>
              <a:endParaRPr lang="en-US" altLang="pt-PT" sz="1400">
                <a:latin typeface="Tahoma" panose="020B0604030504040204" pitchFamily="34" charset="0"/>
              </a:endParaRPr>
            </a:p>
          </p:txBody>
        </p:sp>
        <p:sp>
          <p:nvSpPr>
            <p:cNvPr id="18494" name="Rectangle 34"/>
            <p:cNvSpPr>
              <a:spLocks noChangeArrowheads="1"/>
            </p:cNvSpPr>
            <p:nvPr/>
          </p:nvSpPr>
          <p:spPr bwMode="auto">
            <a:xfrm>
              <a:off x="1760" y="2379"/>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18495" name="Rectangle 35"/>
            <p:cNvSpPr>
              <a:spLocks noChangeArrowheads="1"/>
            </p:cNvSpPr>
            <p:nvPr/>
          </p:nvSpPr>
          <p:spPr bwMode="auto">
            <a:xfrm>
              <a:off x="3829" y="2724"/>
              <a:ext cx="62"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18496" name="Rectangle 36"/>
            <p:cNvSpPr>
              <a:spLocks noChangeArrowheads="1"/>
            </p:cNvSpPr>
            <p:nvPr/>
          </p:nvSpPr>
          <p:spPr bwMode="auto">
            <a:xfrm>
              <a:off x="3712" y="2751"/>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9</a:t>
              </a:r>
              <a:endParaRPr lang="en-US" altLang="pt-PT" sz="1400">
                <a:latin typeface="Tahoma" panose="020B0604030504040204" pitchFamily="34" charset="0"/>
              </a:endParaRPr>
            </a:p>
          </p:txBody>
        </p:sp>
        <p:sp>
          <p:nvSpPr>
            <p:cNvPr id="18497" name="Rectangle 37"/>
            <p:cNvSpPr>
              <a:spLocks noChangeArrowheads="1"/>
            </p:cNvSpPr>
            <p:nvPr/>
          </p:nvSpPr>
          <p:spPr bwMode="auto">
            <a:xfrm>
              <a:off x="3581" y="2781"/>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18498" name="Rectangle 38"/>
            <p:cNvSpPr>
              <a:spLocks noChangeArrowheads="1"/>
            </p:cNvSpPr>
            <p:nvPr/>
          </p:nvSpPr>
          <p:spPr bwMode="auto">
            <a:xfrm>
              <a:off x="3451" y="2809"/>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7</a:t>
              </a:r>
              <a:endParaRPr lang="en-US" altLang="pt-PT" sz="1400">
                <a:latin typeface="Tahoma" panose="020B0604030504040204" pitchFamily="34" charset="0"/>
              </a:endParaRPr>
            </a:p>
          </p:txBody>
        </p:sp>
        <p:sp>
          <p:nvSpPr>
            <p:cNvPr id="18499" name="Rectangle 39"/>
            <p:cNvSpPr>
              <a:spLocks noChangeArrowheads="1"/>
            </p:cNvSpPr>
            <p:nvPr/>
          </p:nvSpPr>
          <p:spPr bwMode="auto">
            <a:xfrm>
              <a:off x="3321" y="2837"/>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18500" name="Rectangle 40"/>
            <p:cNvSpPr>
              <a:spLocks noChangeArrowheads="1"/>
            </p:cNvSpPr>
            <p:nvPr/>
          </p:nvSpPr>
          <p:spPr bwMode="auto">
            <a:xfrm>
              <a:off x="3192" y="2865"/>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18501" name="Rectangle 41"/>
            <p:cNvSpPr>
              <a:spLocks noChangeArrowheads="1"/>
            </p:cNvSpPr>
            <p:nvPr/>
          </p:nvSpPr>
          <p:spPr bwMode="auto">
            <a:xfrm>
              <a:off x="3061" y="2892"/>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18502" name="Rectangle 42"/>
            <p:cNvSpPr>
              <a:spLocks noChangeArrowheads="1"/>
            </p:cNvSpPr>
            <p:nvPr/>
          </p:nvSpPr>
          <p:spPr bwMode="auto">
            <a:xfrm>
              <a:off x="2932" y="2922"/>
              <a:ext cx="30"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18503" name="Rectangle 43"/>
            <p:cNvSpPr>
              <a:spLocks noChangeArrowheads="1"/>
            </p:cNvSpPr>
            <p:nvPr/>
          </p:nvSpPr>
          <p:spPr bwMode="auto">
            <a:xfrm>
              <a:off x="2801" y="2950"/>
              <a:ext cx="3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18504" name="Rectangle 44"/>
            <p:cNvSpPr>
              <a:spLocks noChangeArrowheads="1"/>
            </p:cNvSpPr>
            <p:nvPr/>
          </p:nvSpPr>
          <p:spPr bwMode="auto">
            <a:xfrm>
              <a:off x="2671" y="2978"/>
              <a:ext cx="31"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18505" name="Rectangle 45"/>
            <p:cNvSpPr>
              <a:spLocks noChangeArrowheads="1"/>
            </p:cNvSpPr>
            <p:nvPr/>
          </p:nvSpPr>
          <p:spPr bwMode="auto">
            <a:xfrm>
              <a:off x="2511" y="3009"/>
              <a:ext cx="3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grpSp>
      <p:sp>
        <p:nvSpPr>
          <p:cNvPr id="18455" name="Freeform 46"/>
          <p:cNvSpPr>
            <a:spLocks/>
          </p:cNvSpPr>
          <p:nvPr/>
        </p:nvSpPr>
        <p:spPr bwMode="auto">
          <a:xfrm>
            <a:off x="1912938" y="3916363"/>
            <a:ext cx="6105525" cy="2071687"/>
          </a:xfrm>
          <a:custGeom>
            <a:avLst/>
            <a:gdLst>
              <a:gd name="T0" fmla="*/ 0 w 2089"/>
              <a:gd name="T1" fmla="*/ 0 h 699"/>
              <a:gd name="T2" fmla="*/ 2147483647 w 2089"/>
              <a:gd name="T3" fmla="*/ 2147483647 h 699"/>
              <a:gd name="T4" fmla="*/ 2147483647 w 2089"/>
              <a:gd name="T5" fmla="*/ 2147483647 h 699"/>
              <a:gd name="T6" fmla="*/ 0 60000 65536"/>
              <a:gd name="T7" fmla="*/ 0 60000 65536"/>
              <a:gd name="T8" fmla="*/ 0 60000 65536"/>
              <a:gd name="T9" fmla="*/ 0 w 2089"/>
              <a:gd name="T10" fmla="*/ 0 h 699"/>
              <a:gd name="T11" fmla="*/ 2089 w 2089"/>
              <a:gd name="T12" fmla="*/ 699 h 699"/>
            </a:gdLst>
            <a:ahLst/>
            <a:cxnLst>
              <a:cxn ang="T6">
                <a:pos x="T0" y="T1"/>
              </a:cxn>
              <a:cxn ang="T7">
                <a:pos x="T2" y="T3"/>
              </a:cxn>
              <a:cxn ang="T8">
                <a:pos x="T4" y="T5"/>
              </a:cxn>
            </a:cxnLst>
            <a:rect l="T9" t="T10" r="T11" b="T12"/>
            <a:pathLst>
              <a:path w="2089" h="699">
                <a:moveTo>
                  <a:pt x="0" y="0"/>
                </a:moveTo>
                <a:lnTo>
                  <a:pt x="785" y="699"/>
                </a:lnTo>
                <a:lnTo>
                  <a:pt x="2089" y="411"/>
                </a:lnTo>
              </a:path>
            </a:pathLst>
          </a:custGeom>
          <a:noFill/>
          <a:ln w="635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18456" name="Line 47"/>
          <p:cNvSpPr>
            <a:spLocks noChangeShapeType="1"/>
          </p:cNvSpPr>
          <p:nvPr/>
        </p:nvSpPr>
        <p:spPr bwMode="auto">
          <a:xfrm>
            <a:off x="6832600" y="5222875"/>
            <a:ext cx="38100" cy="16986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7" name="Line 48"/>
          <p:cNvSpPr>
            <a:spLocks noChangeShapeType="1"/>
          </p:cNvSpPr>
          <p:nvPr/>
        </p:nvSpPr>
        <p:spPr bwMode="auto">
          <a:xfrm>
            <a:off x="7967663" y="4972050"/>
            <a:ext cx="41275" cy="16192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8" name="Line 49"/>
          <p:cNvSpPr>
            <a:spLocks noChangeShapeType="1"/>
          </p:cNvSpPr>
          <p:nvPr/>
        </p:nvSpPr>
        <p:spPr bwMode="auto">
          <a:xfrm>
            <a:off x="7588250" y="5056188"/>
            <a:ext cx="44450" cy="160337"/>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59" name="Line 50"/>
          <p:cNvSpPr>
            <a:spLocks noChangeShapeType="1"/>
          </p:cNvSpPr>
          <p:nvPr/>
        </p:nvSpPr>
        <p:spPr bwMode="auto">
          <a:xfrm>
            <a:off x="7208838" y="5140325"/>
            <a:ext cx="42862" cy="15875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0" name="Line 51"/>
          <p:cNvSpPr>
            <a:spLocks noChangeShapeType="1"/>
          </p:cNvSpPr>
          <p:nvPr/>
        </p:nvSpPr>
        <p:spPr bwMode="auto">
          <a:xfrm>
            <a:off x="5310188" y="5565775"/>
            <a:ext cx="41275" cy="160338"/>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1" name="Line 52"/>
          <p:cNvSpPr>
            <a:spLocks noChangeShapeType="1"/>
          </p:cNvSpPr>
          <p:nvPr/>
        </p:nvSpPr>
        <p:spPr bwMode="auto">
          <a:xfrm>
            <a:off x="6451600" y="5310188"/>
            <a:ext cx="39688" cy="1651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2" name="Line 53"/>
          <p:cNvSpPr>
            <a:spLocks noChangeShapeType="1"/>
          </p:cNvSpPr>
          <p:nvPr/>
        </p:nvSpPr>
        <p:spPr bwMode="auto">
          <a:xfrm>
            <a:off x="6072188" y="5392738"/>
            <a:ext cx="39687" cy="16827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3" name="Line 54"/>
          <p:cNvSpPr>
            <a:spLocks noChangeShapeType="1"/>
          </p:cNvSpPr>
          <p:nvPr/>
        </p:nvSpPr>
        <p:spPr bwMode="auto">
          <a:xfrm>
            <a:off x="5689600" y="5475288"/>
            <a:ext cx="41275" cy="168275"/>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4" name="Line 55"/>
          <p:cNvSpPr>
            <a:spLocks noChangeShapeType="1"/>
          </p:cNvSpPr>
          <p:nvPr/>
        </p:nvSpPr>
        <p:spPr bwMode="auto">
          <a:xfrm>
            <a:off x="4545013" y="5735638"/>
            <a:ext cx="41275" cy="160337"/>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5" name="Line 56"/>
          <p:cNvSpPr>
            <a:spLocks noChangeShapeType="1"/>
          </p:cNvSpPr>
          <p:nvPr/>
        </p:nvSpPr>
        <p:spPr bwMode="auto">
          <a:xfrm>
            <a:off x="4930775" y="5649913"/>
            <a:ext cx="34925" cy="163512"/>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66" name="Oval 57"/>
          <p:cNvSpPr>
            <a:spLocks noChangeArrowheads="1"/>
          </p:cNvSpPr>
          <p:nvPr/>
        </p:nvSpPr>
        <p:spPr bwMode="auto">
          <a:xfrm>
            <a:off x="4716463" y="3860800"/>
            <a:ext cx="139700" cy="1381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18467" name="Oval 58"/>
          <p:cNvSpPr>
            <a:spLocks noChangeArrowheads="1"/>
          </p:cNvSpPr>
          <p:nvPr/>
        </p:nvSpPr>
        <p:spPr bwMode="auto">
          <a:xfrm>
            <a:off x="6015038" y="3732213"/>
            <a:ext cx="138112" cy="1412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18468" name="Rectangle 59"/>
          <p:cNvSpPr>
            <a:spLocks noChangeArrowheads="1"/>
          </p:cNvSpPr>
          <p:nvPr/>
        </p:nvSpPr>
        <p:spPr bwMode="auto">
          <a:xfrm>
            <a:off x="4932363" y="3548063"/>
            <a:ext cx="1095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18469" name="Rectangle 60"/>
          <p:cNvSpPr>
            <a:spLocks noChangeArrowheads="1"/>
          </p:cNvSpPr>
          <p:nvPr/>
        </p:nvSpPr>
        <p:spPr bwMode="auto">
          <a:xfrm>
            <a:off x="6208713" y="3402013"/>
            <a:ext cx="984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18470" name="Rectangle 61"/>
          <p:cNvSpPr>
            <a:spLocks noChangeArrowheads="1"/>
          </p:cNvSpPr>
          <p:nvPr/>
        </p:nvSpPr>
        <p:spPr bwMode="auto">
          <a:xfrm>
            <a:off x="6765925" y="2290763"/>
            <a:ext cx="6191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750 utils</a:t>
            </a:r>
            <a:endParaRPr lang="en-US" altLang="pt-PT" sz="1400">
              <a:latin typeface="Tahoma" panose="020B0604030504040204" pitchFamily="34" charset="0"/>
            </a:endParaRPr>
          </a:p>
        </p:txBody>
      </p:sp>
      <p:sp>
        <p:nvSpPr>
          <p:cNvPr id="18471" name="Rectangle 62"/>
          <p:cNvSpPr>
            <a:spLocks noChangeArrowheads="1"/>
          </p:cNvSpPr>
          <p:nvPr/>
        </p:nvSpPr>
        <p:spPr bwMode="auto">
          <a:xfrm>
            <a:off x="5957888" y="1165225"/>
            <a:ext cx="746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1,050 utils</a:t>
            </a:r>
            <a:endParaRPr lang="en-US" altLang="pt-PT" sz="1400">
              <a:latin typeface="Tahoma" panose="020B0604030504040204" pitchFamily="34" charset="0"/>
            </a:endParaRPr>
          </a:p>
        </p:txBody>
      </p:sp>
      <p:sp>
        <p:nvSpPr>
          <p:cNvPr id="18472" name="Rectangle 63"/>
          <p:cNvSpPr>
            <a:spLocks noChangeArrowheads="1"/>
          </p:cNvSpPr>
          <p:nvPr/>
        </p:nvSpPr>
        <p:spPr bwMode="auto">
          <a:xfrm>
            <a:off x="6373813" y="172085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900 utils</a:t>
            </a:r>
            <a:endParaRPr lang="en-US" altLang="pt-PT" sz="1400">
              <a:latin typeface="Tahoma" panose="020B0604030504040204" pitchFamily="34" charset="0"/>
            </a:endParaRPr>
          </a:p>
        </p:txBody>
      </p:sp>
      <p:sp>
        <p:nvSpPr>
          <p:cNvPr id="18473" name="Rectangle 64"/>
          <p:cNvSpPr>
            <a:spLocks noChangeArrowheads="1"/>
          </p:cNvSpPr>
          <p:nvPr/>
        </p:nvSpPr>
        <p:spPr bwMode="auto">
          <a:xfrm>
            <a:off x="7075488" y="2784475"/>
            <a:ext cx="61753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600 utils</a:t>
            </a:r>
            <a:endParaRPr lang="en-US" altLang="pt-PT" sz="1400">
              <a:latin typeface="Tahoma" panose="020B0604030504040204" pitchFamily="34" charset="0"/>
            </a:endParaRPr>
          </a:p>
        </p:txBody>
      </p:sp>
      <p:sp>
        <p:nvSpPr>
          <p:cNvPr id="18474" name="Rectangle 65"/>
          <p:cNvSpPr>
            <a:spLocks noChangeArrowheads="1"/>
          </p:cNvSpPr>
          <p:nvPr/>
        </p:nvSpPr>
        <p:spPr bwMode="auto">
          <a:xfrm>
            <a:off x="7758113" y="3838575"/>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300 utils</a:t>
            </a:r>
            <a:endParaRPr lang="en-US" altLang="pt-PT" sz="1400">
              <a:latin typeface="Tahoma" panose="020B0604030504040204" pitchFamily="34" charset="0"/>
            </a:endParaRPr>
          </a:p>
        </p:txBody>
      </p:sp>
      <p:sp>
        <p:nvSpPr>
          <p:cNvPr id="18475" name="Rectangle 66"/>
          <p:cNvSpPr>
            <a:spLocks noChangeArrowheads="1"/>
          </p:cNvSpPr>
          <p:nvPr/>
        </p:nvSpPr>
        <p:spPr bwMode="auto">
          <a:xfrm>
            <a:off x="8040688" y="4341813"/>
            <a:ext cx="6191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150 utils</a:t>
            </a:r>
            <a:endParaRPr lang="en-US" altLang="pt-PT" sz="1400">
              <a:latin typeface="Tahoma" panose="020B0604030504040204" pitchFamily="34" charset="0"/>
            </a:endParaRPr>
          </a:p>
        </p:txBody>
      </p:sp>
      <p:sp>
        <p:nvSpPr>
          <p:cNvPr id="18476" name="Rectangle 67"/>
          <p:cNvSpPr>
            <a:spLocks noChangeArrowheads="1"/>
          </p:cNvSpPr>
          <p:nvPr/>
        </p:nvSpPr>
        <p:spPr bwMode="auto">
          <a:xfrm>
            <a:off x="8274050" y="4826000"/>
            <a:ext cx="4381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0 utils</a:t>
            </a:r>
            <a:endParaRPr lang="en-US" altLang="pt-PT" sz="1400">
              <a:latin typeface="Tahoma" panose="020B0604030504040204" pitchFamily="34" charset="0"/>
            </a:endParaRPr>
          </a:p>
        </p:txBody>
      </p:sp>
      <p:sp>
        <p:nvSpPr>
          <p:cNvPr id="18477" name="Rectangle 68"/>
          <p:cNvSpPr>
            <a:spLocks noChangeArrowheads="1"/>
          </p:cNvSpPr>
          <p:nvPr/>
        </p:nvSpPr>
        <p:spPr bwMode="auto">
          <a:xfrm>
            <a:off x="6994525" y="6019800"/>
            <a:ext cx="1371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18478" name="Line 69"/>
          <p:cNvSpPr>
            <a:spLocks noChangeShapeType="1"/>
          </p:cNvSpPr>
          <p:nvPr/>
        </p:nvSpPr>
        <p:spPr bwMode="auto">
          <a:xfrm flipH="1" flipV="1">
            <a:off x="2743200" y="2178050"/>
            <a:ext cx="303213" cy="665163"/>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79" name="Freeform 70"/>
          <p:cNvSpPr>
            <a:spLocks/>
          </p:cNvSpPr>
          <p:nvPr/>
        </p:nvSpPr>
        <p:spPr bwMode="auto">
          <a:xfrm>
            <a:off x="263525" y="1066800"/>
            <a:ext cx="2547938" cy="1295400"/>
          </a:xfrm>
          <a:custGeom>
            <a:avLst/>
            <a:gdLst>
              <a:gd name="T0" fmla="*/ 2147483647 w 369"/>
              <a:gd name="T1" fmla="*/ 2147483647 h 172"/>
              <a:gd name="T2" fmla="*/ 2147483647 w 369"/>
              <a:gd name="T3" fmla="*/ 2147483647 h 172"/>
              <a:gd name="T4" fmla="*/ 2147483647 w 369"/>
              <a:gd name="T5" fmla="*/ 2147483647 h 172"/>
              <a:gd name="T6" fmla="*/ 0 w 369"/>
              <a:gd name="T7" fmla="*/ 2147483647 h 172"/>
              <a:gd name="T8" fmla="*/ 0 w 369"/>
              <a:gd name="T9" fmla="*/ 2147483647 h 172"/>
              <a:gd name="T10" fmla="*/ 2147483647 w 369"/>
              <a:gd name="T11" fmla="*/ 0 h 172"/>
              <a:gd name="T12" fmla="*/ 2147483647 w 369"/>
              <a:gd name="T13" fmla="*/ 0 h 172"/>
              <a:gd name="T14" fmla="*/ 2147483647 w 369"/>
              <a:gd name="T15" fmla="*/ 2147483647 h 172"/>
              <a:gd name="T16" fmla="*/ 2147483647 w 369"/>
              <a:gd name="T17" fmla="*/ 2147483647 h 1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9"/>
              <a:gd name="T28" fmla="*/ 0 h 172"/>
              <a:gd name="T29" fmla="*/ 369 w 369"/>
              <a:gd name="T30" fmla="*/ 172 h 1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9" h="172">
                <a:moveTo>
                  <a:pt x="369" y="156"/>
                </a:moveTo>
                <a:cubicBezTo>
                  <a:pt x="369" y="165"/>
                  <a:pt x="362" y="172"/>
                  <a:pt x="353" y="172"/>
                </a:cubicBezTo>
                <a:cubicBezTo>
                  <a:pt x="16" y="172"/>
                  <a:pt x="16" y="172"/>
                  <a:pt x="16" y="172"/>
                </a:cubicBezTo>
                <a:cubicBezTo>
                  <a:pt x="7" y="172"/>
                  <a:pt x="0" y="165"/>
                  <a:pt x="0" y="156"/>
                </a:cubicBezTo>
                <a:cubicBezTo>
                  <a:pt x="0" y="16"/>
                  <a:pt x="0" y="16"/>
                  <a:pt x="0" y="16"/>
                </a:cubicBezTo>
                <a:cubicBezTo>
                  <a:pt x="0" y="7"/>
                  <a:pt x="7" y="0"/>
                  <a:pt x="16" y="0"/>
                </a:cubicBezTo>
                <a:cubicBezTo>
                  <a:pt x="353" y="0"/>
                  <a:pt x="353" y="0"/>
                  <a:pt x="353" y="0"/>
                </a:cubicBezTo>
                <a:cubicBezTo>
                  <a:pt x="362" y="0"/>
                  <a:pt x="369" y="7"/>
                  <a:pt x="369" y="16"/>
                </a:cubicBezTo>
                <a:lnTo>
                  <a:pt x="369" y="15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8480" name="Rectangle 71"/>
          <p:cNvSpPr>
            <a:spLocks noChangeArrowheads="1"/>
          </p:cNvSpPr>
          <p:nvPr/>
        </p:nvSpPr>
        <p:spPr bwMode="auto">
          <a:xfrm>
            <a:off x="369888" y="1189038"/>
            <a:ext cx="24352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800"/>
              <a:t>All combinations of rooms and restaurant meals along this contour line yield 450 utils.</a:t>
            </a:r>
          </a:p>
        </p:txBody>
      </p:sp>
      <p:sp>
        <p:nvSpPr>
          <p:cNvPr id="18481" name="Rectangle 72"/>
          <p:cNvSpPr>
            <a:spLocks noChangeArrowheads="1"/>
          </p:cNvSpPr>
          <p:nvPr/>
        </p:nvSpPr>
        <p:spPr bwMode="auto">
          <a:xfrm>
            <a:off x="228600" y="4818063"/>
            <a:ext cx="18224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restaurants</a:t>
            </a:r>
            <a:endParaRPr lang="en-US" altLang="pt-PT" sz="1400">
              <a:latin typeface="Tahoma" panose="020B0604030504040204" pitchFamily="34" charset="0"/>
            </a:endParaRPr>
          </a:p>
        </p:txBody>
      </p:sp>
      <p:sp>
        <p:nvSpPr>
          <p:cNvPr id="18482" name="Line 73"/>
          <p:cNvSpPr>
            <a:spLocks noChangeShapeType="1"/>
          </p:cNvSpPr>
          <p:nvPr/>
        </p:nvSpPr>
        <p:spPr bwMode="auto">
          <a:xfrm>
            <a:off x="7064375" y="3305175"/>
            <a:ext cx="0" cy="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83" name="Line 74"/>
          <p:cNvSpPr>
            <a:spLocks noChangeShapeType="1"/>
          </p:cNvSpPr>
          <p:nvPr/>
        </p:nvSpPr>
        <p:spPr bwMode="auto">
          <a:xfrm flipH="1">
            <a:off x="7181850" y="3479800"/>
            <a:ext cx="393700" cy="76200"/>
          </a:xfrm>
          <a:prstGeom prst="line">
            <a:avLst/>
          </a:prstGeom>
          <a:noFill/>
          <a:ln w="635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18484" name="Freeform 75"/>
          <p:cNvSpPr>
            <a:spLocks/>
          </p:cNvSpPr>
          <p:nvPr/>
        </p:nvSpPr>
        <p:spPr bwMode="auto">
          <a:xfrm>
            <a:off x="7532688" y="3228975"/>
            <a:ext cx="1128712" cy="365125"/>
          </a:xfrm>
          <a:custGeom>
            <a:avLst/>
            <a:gdLst>
              <a:gd name="T0" fmla="*/ 2147483647 w 163"/>
              <a:gd name="T1" fmla="*/ 2147483647 h 52"/>
              <a:gd name="T2" fmla="*/ 2147483647 w 163"/>
              <a:gd name="T3" fmla="*/ 2147483647 h 52"/>
              <a:gd name="T4" fmla="*/ 2147483647 w 163"/>
              <a:gd name="T5" fmla="*/ 2147483647 h 52"/>
              <a:gd name="T6" fmla="*/ 0 w 163"/>
              <a:gd name="T7" fmla="*/ 2147483647 h 52"/>
              <a:gd name="T8" fmla="*/ 0 w 163"/>
              <a:gd name="T9" fmla="*/ 2147483647 h 52"/>
              <a:gd name="T10" fmla="*/ 2147483647 w 163"/>
              <a:gd name="T11" fmla="*/ 0 h 52"/>
              <a:gd name="T12" fmla="*/ 2147483647 w 163"/>
              <a:gd name="T13" fmla="*/ 0 h 52"/>
              <a:gd name="T14" fmla="*/ 2147483647 w 163"/>
              <a:gd name="T15" fmla="*/ 2147483647 h 52"/>
              <a:gd name="T16" fmla="*/ 2147483647 w 163"/>
              <a:gd name="T17" fmla="*/ 2147483647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3"/>
              <a:gd name="T28" fmla="*/ 0 h 52"/>
              <a:gd name="T29" fmla="*/ 163 w 163"/>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3" h="52">
                <a:moveTo>
                  <a:pt x="163" y="36"/>
                </a:moveTo>
                <a:cubicBezTo>
                  <a:pt x="163" y="45"/>
                  <a:pt x="156" y="52"/>
                  <a:pt x="147" y="52"/>
                </a:cubicBezTo>
                <a:cubicBezTo>
                  <a:pt x="16" y="52"/>
                  <a:pt x="16" y="52"/>
                  <a:pt x="16" y="52"/>
                </a:cubicBezTo>
                <a:cubicBezTo>
                  <a:pt x="7" y="52"/>
                  <a:pt x="0" y="45"/>
                  <a:pt x="0" y="36"/>
                </a:cubicBezTo>
                <a:cubicBezTo>
                  <a:pt x="0" y="16"/>
                  <a:pt x="0" y="16"/>
                  <a:pt x="0" y="16"/>
                </a:cubicBezTo>
                <a:cubicBezTo>
                  <a:pt x="0" y="7"/>
                  <a:pt x="7" y="0"/>
                  <a:pt x="16" y="0"/>
                </a:cubicBezTo>
                <a:cubicBezTo>
                  <a:pt x="147" y="0"/>
                  <a:pt x="147" y="0"/>
                  <a:pt x="147" y="0"/>
                </a:cubicBezTo>
                <a:cubicBezTo>
                  <a:pt x="156" y="0"/>
                  <a:pt x="163" y="7"/>
                  <a:pt x="163" y="16"/>
                </a:cubicBezTo>
                <a:lnTo>
                  <a:pt x="163" y="3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18485" name="Rectangle 76"/>
          <p:cNvSpPr>
            <a:spLocks noChangeArrowheads="1"/>
          </p:cNvSpPr>
          <p:nvPr/>
        </p:nvSpPr>
        <p:spPr bwMode="auto">
          <a:xfrm>
            <a:off x="7821613" y="3325813"/>
            <a:ext cx="6175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450 utils</a:t>
            </a:r>
            <a:endParaRPr lang="en-US" altLang="pt-PT" sz="1400">
              <a:latin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6"/>
          <p:cNvSpPr>
            <a:spLocks noGrp="1" noRot="1" noChangeArrowheads="1"/>
          </p:cNvSpPr>
          <p:nvPr>
            <p:ph type="title"/>
          </p:nvPr>
        </p:nvSpPr>
        <p:spPr/>
        <p:txBody>
          <a:bodyPr/>
          <a:lstStyle/>
          <a:p>
            <a:pPr algn="l"/>
            <a:r>
              <a:rPr lang="en-US" altLang="pt-PT" smtClean="0"/>
              <a:t>An Indifference Curve</a:t>
            </a:r>
          </a:p>
        </p:txBody>
      </p:sp>
      <p:sp>
        <p:nvSpPr>
          <p:cNvPr id="96265" name="Text Box 9"/>
          <p:cNvSpPr txBox="1">
            <a:spLocks noChangeArrowheads="1"/>
          </p:cNvSpPr>
          <p:nvPr/>
        </p:nvSpPr>
        <p:spPr bwMode="auto">
          <a:xfrm>
            <a:off x="4343400" y="1981200"/>
            <a:ext cx="4267200" cy="1552575"/>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2400"/>
              <a:t>An </a:t>
            </a:r>
            <a:r>
              <a:rPr lang="en-US" altLang="pt-PT" sz="2400" b="1"/>
              <a:t>indifference curve </a:t>
            </a:r>
            <a:r>
              <a:rPr lang="en-US" altLang="pt-PT" sz="2400"/>
              <a:t>is a contour line that shows all the consumption bundles that yield the same amount of total utility for an individual.</a:t>
            </a:r>
          </a:p>
        </p:txBody>
      </p:sp>
      <p:sp>
        <p:nvSpPr>
          <p:cNvPr id="553021" name="Rectangle 61"/>
          <p:cNvSpPr>
            <a:spLocks noChangeArrowheads="1"/>
          </p:cNvSpPr>
          <p:nvPr/>
        </p:nvSpPr>
        <p:spPr bwMode="auto">
          <a:xfrm>
            <a:off x="6629400" y="5105400"/>
            <a:ext cx="14065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Indifference curve, </a:t>
            </a:r>
          </a:p>
        </p:txBody>
      </p:sp>
      <p:sp>
        <p:nvSpPr>
          <p:cNvPr id="553022" name="Rectangle 62"/>
          <p:cNvSpPr>
            <a:spLocks noChangeArrowheads="1"/>
          </p:cNvSpPr>
          <p:nvPr/>
        </p:nvSpPr>
        <p:spPr bwMode="auto">
          <a:xfrm>
            <a:off x="3886200" y="4227513"/>
            <a:ext cx="109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3023" name="Rectangle 63"/>
          <p:cNvSpPr>
            <a:spLocks noChangeArrowheads="1"/>
          </p:cNvSpPr>
          <p:nvPr/>
        </p:nvSpPr>
        <p:spPr bwMode="auto">
          <a:xfrm>
            <a:off x="5534025" y="4846638"/>
            <a:ext cx="968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3024" name="Rectangle 64"/>
          <p:cNvSpPr>
            <a:spLocks noChangeArrowheads="1"/>
          </p:cNvSpPr>
          <p:nvPr/>
        </p:nvSpPr>
        <p:spPr bwMode="auto">
          <a:xfrm>
            <a:off x="1879600" y="58785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553025" name="Rectangle 65"/>
          <p:cNvSpPr>
            <a:spLocks noChangeArrowheads="1"/>
          </p:cNvSpPr>
          <p:nvPr/>
        </p:nvSpPr>
        <p:spPr bwMode="auto">
          <a:xfrm>
            <a:off x="3167063"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53026" name="Rectangle 66"/>
          <p:cNvSpPr>
            <a:spLocks noChangeArrowheads="1"/>
          </p:cNvSpPr>
          <p:nvPr/>
        </p:nvSpPr>
        <p:spPr bwMode="auto">
          <a:xfrm>
            <a:off x="2605088"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53027" name="Rectangle 67"/>
          <p:cNvSpPr>
            <a:spLocks noChangeArrowheads="1"/>
          </p:cNvSpPr>
          <p:nvPr/>
        </p:nvSpPr>
        <p:spPr bwMode="auto">
          <a:xfrm>
            <a:off x="4287838"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53028" name="Rectangle 68"/>
          <p:cNvSpPr>
            <a:spLocks noChangeArrowheads="1"/>
          </p:cNvSpPr>
          <p:nvPr/>
        </p:nvSpPr>
        <p:spPr bwMode="auto">
          <a:xfrm>
            <a:off x="5413375" y="58785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53029" name="Rectangle 69"/>
          <p:cNvSpPr>
            <a:spLocks noChangeArrowheads="1"/>
          </p:cNvSpPr>
          <p:nvPr/>
        </p:nvSpPr>
        <p:spPr bwMode="auto">
          <a:xfrm>
            <a:off x="6532563" y="5878513"/>
            <a:ext cx="889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553030" name="Rectangle 70"/>
          <p:cNvSpPr>
            <a:spLocks noChangeArrowheads="1"/>
          </p:cNvSpPr>
          <p:nvPr/>
        </p:nvSpPr>
        <p:spPr bwMode="auto">
          <a:xfrm>
            <a:off x="3725863"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553031" name="Rectangle 71"/>
          <p:cNvSpPr>
            <a:spLocks noChangeArrowheads="1"/>
          </p:cNvSpPr>
          <p:nvPr/>
        </p:nvSpPr>
        <p:spPr bwMode="auto">
          <a:xfrm>
            <a:off x="4851400" y="5878513"/>
            <a:ext cx="904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553032" name="Rectangle 72"/>
          <p:cNvSpPr>
            <a:spLocks noChangeArrowheads="1"/>
          </p:cNvSpPr>
          <p:nvPr/>
        </p:nvSpPr>
        <p:spPr bwMode="auto">
          <a:xfrm>
            <a:off x="5970588"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7</a:t>
            </a:r>
            <a:endParaRPr lang="en-US" altLang="pt-PT" sz="1400">
              <a:latin typeface="Tahoma" panose="020B0604030504040204" pitchFamily="34" charset="0"/>
            </a:endParaRPr>
          </a:p>
        </p:txBody>
      </p:sp>
      <p:sp>
        <p:nvSpPr>
          <p:cNvPr id="553033" name="Rectangle 73"/>
          <p:cNvSpPr>
            <a:spLocks noChangeArrowheads="1"/>
          </p:cNvSpPr>
          <p:nvPr/>
        </p:nvSpPr>
        <p:spPr bwMode="auto">
          <a:xfrm>
            <a:off x="7091363" y="5878513"/>
            <a:ext cx="904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9</a:t>
            </a:r>
            <a:endParaRPr lang="en-US" altLang="pt-PT" sz="1400">
              <a:latin typeface="Tahoma" panose="020B0604030504040204" pitchFamily="34" charset="0"/>
            </a:endParaRPr>
          </a:p>
        </p:txBody>
      </p:sp>
      <p:sp>
        <p:nvSpPr>
          <p:cNvPr id="553034" name="Rectangle 74"/>
          <p:cNvSpPr>
            <a:spLocks noChangeArrowheads="1"/>
          </p:cNvSpPr>
          <p:nvPr/>
        </p:nvSpPr>
        <p:spPr bwMode="auto">
          <a:xfrm>
            <a:off x="7616825" y="5878513"/>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53035" name="Line 75"/>
          <p:cNvSpPr>
            <a:spLocks noChangeShapeType="1"/>
          </p:cNvSpPr>
          <p:nvPr/>
        </p:nvSpPr>
        <p:spPr bwMode="auto">
          <a:xfrm>
            <a:off x="7639050"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36" name="Line 76"/>
          <p:cNvSpPr>
            <a:spLocks noChangeShapeType="1"/>
          </p:cNvSpPr>
          <p:nvPr/>
        </p:nvSpPr>
        <p:spPr bwMode="auto">
          <a:xfrm>
            <a:off x="7075488"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37" name="Line 77"/>
          <p:cNvSpPr>
            <a:spLocks noChangeShapeType="1"/>
          </p:cNvSpPr>
          <p:nvPr/>
        </p:nvSpPr>
        <p:spPr bwMode="auto">
          <a:xfrm>
            <a:off x="6518275"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38" name="Line 78"/>
          <p:cNvSpPr>
            <a:spLocks noChangeShapeType="1"/>
          </p:cNvSpPr>
          <p:nvPr/>
        </p:nvSpPr>
        <p:spPr bwMode="auto">
          <a:xfrm>
            <a:off x="5959475"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39" name="Line 79"/>
          <p:cNvSpPr>
            <a:spLocks noChangeShapeType="1"/>
          </p:cNvSpPr>
          <p:nvPr/>
        </p:nvSpPr>
        <p:spPr bwMode="auto">
          <a:xfrm>
            <a:off x="5394325"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0" name="Line 80"/>
          <p:cNvSpPr>
            <a:spLocks noChangeShapeType="1"/>
          </p:cNvSpPr>
          <p:nvPr/>
        </p:nvSpPr>
        <p:spPr bwMode="auto">
          <a:xfrm>
            <a:off x="4835525"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1" name="Line 81"/>
          <p:cNvSpPr>
            <a:spLocks noChangeShapeType="1"/>
          </p:cNvSpPr>
          <p:nvPr/>
        </p:nvSpPr>
        <p:spPr bwMode="auto">
          <a:xfrm>
            <a:off x="4273550"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2" name="Line 82"/>
          <p:cNvSpPr>
            <a:spLocks noChangeShapeType="1"/>
          </p:cNvSpPr>
          <p:nvPr/>
        </p:nvSpPr>
        <p:spPr bwMode="auto">
          <a:xfrm>
            <a:off x="3711575"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3" name="Line 83"/>
          <p:cNvSpPr>
            <a:spLocks noChangeShapeType="1"/>
          </p:cNvSpPr>
          <p:nvPr/>
        </p:nvSpPr>
        <p:spPr bwMode="auto">
          <a:xfrm>
            <a:off x="3154363"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4" name="Line 84"/>
          <p:cNvSpPr>
            <a:spLocks noChangeShapeType="1"/>
          </p:cNvSpPr>
          <p:nvPr/>
        </p:nvSpPr>
        <p:spPr bwMode="auto">
          <a:xfrm>
            <a:off x="2592388" y="5680075"/>
            <a:ext cx="0" cy="1571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5" name="Line 85"/>
          <p:cNvSpPr>
            <a:spLocks noChangeShapeType="1"/>
          </p:cNvSpPr>
          <p:nvPr/>
        </p:nvSpPr>
        <p:spPr bwMode="auto">
          <a:xfrm>
            <a:off x="2033588" y="2051050"/>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6" name="Line 86"/>
          <p:cNvSpPr>
            <a:spLocks noChangeShapeType="1"/>
          </p:cNvSpPr>
          <p:nvPr/>
        </p:nvSpPr>
        <p:spPr bwMode="auto">
          <a:xfrm>
            <a:off x="2033588" y="2470150"/>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7" name="Line 87"/>
          <p:cNvSpPr>
            <a:spLocks noChangeShapeType="1"/>
          </p:cNvSpPr>
          <p:nvPr/>
        </p:nvSpPr>
        <p:spPr bwMode="auto">
          <a:xfrm>
            <a:off x="2033588" y="2890838"/>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8" name="Line 88"/>
          <p:cNvSpPr>
            <a:spLocks noChangeShapeType="1"/>
          </p:cNvSpPr>
          <p:nvPr/>
        </p:nvSpPr>
        <p:spPr bwMode="auto">
          <a:xfrm>
            <a:off x="2033588" y="3313113"/>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49" name="Line 89"/>
          <p:cNvSpPr>
            <a:spLocks noChangeShapeType="1"/>
          </p:cNvSpPr>
          <p:nvPr/>
        </p:nvSpPr>
        <p:spPr bwMode="auto">
          <a:xfrm>
            <a:off x="2033588" y="3733800"/>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50" name="Line 90"/>
          <p:cNvSpPr>
            <a:spLocks noChangeShapeType="1"/>
          </p:cNvSpPr>
          <p:nvPr/>
        </p:nvSpPr>
        <p:spPr bwMode="auto">
          <a:xfrm>
            <a:off x="2033588" y="4573588"/>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51" name="Line 91"/>
          <p:cNvSpPr>
            <a:spLocks noChangeShapeType="1"/>
          </p:cNvSpPr>
          <p:nvPr/>
        </p:nvSpPr>
        <p:spPr bwMode="auto">
          <a:xfrm>
            <a:off x="2033588" y="4154488"/>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52" name="Line 92"/>
          <p:cNvSpPr>
            <a:spLocks noChangeShapeType="1"/>
          </p:cNvSpPr>
          <p:nvPr/>
        </p:nvSpPr>
        <p:spPr bwMode="auto">
          <a:xfrm>
            <a:off x="2033588" y="5203825"/>
            <a:ext cx="153987"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53" name="Rectangle 93"/>
          <p:cNvSpPr>
            <a:spLocks noChangeArrowheads="1"/>
          </p:cNvSpPr>
          <p:nvPr/>
        </p:nvSpPr>
        <p:spPr bwMode="auto">
          <a:xfrm>
            <a:off x="1773238" y="19065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90</a:t>
            </a:r>
            <a:endParaRPr lang="en-US" altLang="pt-PT" sz="1400">
              <a:latin typeface="Tahoma" panose="020B0604030504040204" pitchFamily="34" charset="0"/>
            </a:endParaRPr>
          </a:p>
        </p:txBody>
      </p:sp>
      <p:sp>
        <p:nvSpPr>
          <p:cNvPr id="553054" name="Rectangle 94"/>
          <p:cNvSpPr>
            <a:spLocks noChangeArrowheads="1"/>
          </p:cNvSpPr>
          <p:nvPr/>
        </p:nvSpPr>
        <p:spPr bwMode="auto">
          <a:xfrm>
            <a:off x="1773238" y="23241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553055" name="Rectangle 95"/>
          <p:cNvSpPr>
            <a:spLocks noChangeArrowheads="1"/>
          </p:cNvSpPr>
          <p:nvPr/>
        </p:nvSpPr>
        <p:spPr bwMode="auto">
          <a:xfrm>
            <a:off x="1773238" y="27495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553056" name="Rectangle 96"/>
          <p:cNvSpPr>
            <a:spLocks noChangeArrowheads="1"/>
          </p:cNvSpPr>
          <p:nvPr/>
        </p:nvSpPr>
        <p:spPr bwMode="auto">
          <a:xfrm>
            <a:off x="1773238" y="316388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553057" name="Rectangle 97"/>
          <p:cNvSpPr>
            <a:spLocks noChangeArrowheads="1"/>
          </p:cNvSpPr>
          <p:nvPr/>
        </p:nvSpPr>
        <p:spPr bwMode="auto">
          <a:xfrm>
            <a:off x="1773238" y="3589338"/>
            <a:ext cx="1809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50</a:t>
            </a:r>
            <a:endParaRPr lang="en-US" altLang="pt-PT" sz="1400">
              <a:latin typeface="Tahoma" panose="020B0604030504040204" pitchFamily="34" charset="0"/>
            </a:endParaRPr>
          </a:p>
        </p:txBody>
      </p:sp>
      <p:sp>
        <p:nvSpPr>
          <p:cNvPr id="553058" name="Rectangle 98"/>
          <p:cNvSpPr>
            <a:spLocks noChangeArrowheads="1"/>
          </p:cNvSpPr>
          <p:nvPr/>
        </p:nvSpPr>
        <p:spPr bwMode="auto">
          <a:xfrm>
            <a:off x="1773238" y="40116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40</a:t>
            </a:r>
            <a:endParaRPr lang="en-US" altLang="pt-PT" sz="1400">
              <a:latin typeface="Tahoma" panose="020B0604030504040204" pitchFamily="34" charset="0"/>
            </a:endParaRPr>
          </a:p>
        </p:txBody>
      </p:sp>
      <p:sp>
        <p:nvSpPr>
          <p:cNvPr id="553059" name="Rectangle 99"/>
          <p:cNvSpPr>
            <a:spLocks noChangeArrowheads="1"/>
          </p:cNvSpPr>
          <p:nvPr/>
        </p:nvSpPr>
        <p:spPr bwMode="auto">
          <a:xfrm>
            <a:off x="1773238" y="44307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553060" name="Rectangle 100"/>
          <p:cNvSpPr>
            <a:spLocks noChangeArrowheads="1"/>
          </p:cNvSpPr>
          <p:nvPr/>
        </p:nvSpPr>
        <p:spPr bwMode="auto">
          <a:xfrm>
            <a:off x="1773238" y="50657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15</a:t>
            </a:r>
            <a:endParaRPr lang="en-US" altLang="pt-PT" sz="1400">
              <a:latin typeface="Tahoma" panose="020B0604030504040204" pitchFamily="34" charset="0"/>
            </a:endParaRPr>
          </a:p>
        </p:txBody>
      </p:sp>
      <p:sp>
        <p:nvSpPr>
          <p:cNvPr id="553061" name="Rectangle 101"/>
          <p:cNvSpPr>
            <a:spLocks noChangeArrowheads="1"/>
          </p:cNvSpPr>
          <p:nvPr/>
        </p:nvSpPr>
        <p:spPr bwMode="auto">
          <a:xfrm>
            <a:off x="6540500" y="6219825"/>
            <a:ext cx="1525588"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b="1">
                <a:solidFill>
                  <a:srgbClr val="000000"/>
                </a:solidFill>
              </a:rPr>
              <a:t>Quantity of rooms</a:t>
            </a:r>
            <a:endParaRPr lang="en-US" altLang="pt-PT" sz="1400" b="1"/>
          </a:p>
        </p:txBody>
      </p:sp>
      <p:sp>
        <p:nvSpPr>
          <p:cNvPr id="553062" name="Rectangle 102"/>
          <p:cNvSpPr>
            <a:spLocks noChangeArrowheads="1"/>
          </p:cNvSpPr>
          <p:nvPr/>
        </p:nvSpPr>
        <p:spPr bwMode="auto">
          <a:xfrm>
            <a:off x="228600" y="762000"/>
            <a:ext cx="390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b="1">
                <a:solidFill>
                  <a:srgbClr val="000000"/>
                </a:solidFill>
              </a:rPr>
              <a:t>Quantity of restaurant meals</a:t>
            </a:r>
            <a:endParaRPr lang="en-US" altLang="pt-PT" sz="1400" b="1"/>
          </a:p>
        </p:txBody>
      </p:sp>
      <p:sp>
        <p:nvSpPr>
          <p:cNvPr id="553063" name="Freeform 103"/>
          <p:cNvSpPr>
            <a:spLocks/>
          </p:cNvSpPr>
          <p:nvPr/>
        </p:nvSpPr>
        <p:spPr bwMode="auto">
          <a:xfrm>
            <a:off x="2033588" y="1019175"/>
            <a:ext cx="6172200" cy="4818063"/>
          </a:xfrm>
          <a:custGeom>
            <a:avLst/>
            <a:gdLst>
              <a:gd name="T0" fmla="*/ 2147483647 w 2246"/>
              <a:gd name="T1" fmla="*/ 2147483647 h 1758"/>
              <a:gd name="T2" fmla="*/ 0 w 2246"/>
              <a:gd name="T3" fmla="*/ 2147483647 h 1758"/>
              <a:gd name="T4" fmla="*/ 0 w 2246"/>
              <a:gd name="T5" fmla="*/ 0 h 1758"/>
              <a:gd name="T6" fmla="*/ 0 60000 65536"/>
              <a:gd name="T7" fmla="*/ 0 60000 65536"/>
              <a:gd name="T8" fmla="*/ 0 60000 65536"/>
              <a:gd name="T9" fmla="*/ 0 w 2246"/>
              <a:gd name="T10" fmla="*/ 0 h 1758"/>
              <a:gd name="T11" fmla="*/ 2246 w 2246"/>
              <a:gd name="T12" fmla="*/ 1758 h 1758"/>
            </a:gdLst>
            <a:ahLst/>
            <a:cxnLst>
              <a:cxn ang="T6">
                <a:pos x="T0" y="T1"/>
              </a:cxn>
              <a:cxn ang="T7">
                <a:pos x="T2" y="T3"/>
              </a:cxn>
              <a:cxn ang="T8">
                <a:pos x="T4" y="T5"/>
              </a:cxn>
            </a:cxnLst>
            <a:rect l="T9" t="T10" r="T11" b="T12"/>
            <a:pathLst>
              <a:path w="2246" h="1758">
                <a:moveTo>
                  <a:pt x="2246" y="1758"/>
                </a:moveTo>
                <a:lnTo>
                  <a:pt x="0" y="1758"/>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3064" name="Freeform 104"/>
          <p:cNvSpPr>
            <a:spLocks/>
          </p:cNvSpPr>
          <p:nvPr/>
        </p:nvSpPr>
        <p:spPr bwMode="auto">
          <a:xfrm>
            <a:off x="2592388" y="2055813"/>
            <a:ext cx="4445000" cy="3354387"/>
          </a:xfrm>
          <a:custGeom>
            <a:avLst/>
            <a:gdLst>
              <a:gd name="T0" fmla="*/ 0 w 685"/>
              <a:gd name="T1" fmla="*/ 0 h 518"/>
              <a:gd name="T2" fmla="*/ 2147483647 w 685"/>
              <a:gd name="T3" fmla="*/ 2147483647 h 518"/>
              <a:gd name="T4" fmla="*/ 2147483647 w 685"/>
              <a:gd name="T5" fmla="*/ 2147483647 h 518"/>
              <a:gd name="T6" fmla="*/ 2147483647 w 685"/>
              <a:gd name="T7" fmla="*/ 2147483647 h 518"/>
              <a:gd name="T8" fmla="*/ 0 60000 65536"/>
              <a:gd name="T9" fmla="*/ 0 60000 65536"/>
              <a:gd name="T10" fmla="*/ 0 60000 65536"/>
              <a:gd name="T11" fmla="*/ 0 60000 65536"/>
              <a:gd name="T12" fmla="*/ 0 w 685"/>
              <a:gd name="T13" fmla="*/ 0 h 518"/>
              <a:gd name="T14" fmla="*/ 685 w 685"/>
              <a:gd name="T15" fmla="*/ 518 h 518"/>
            </a:gdLst>
            <a:ahLst/>
            <a:cxnLst>
              <a:cxn ang="T8">
                <a:pos x="T0" y="T1"/>
              </a:cxn>
              <a:cxn ang="T9">
                <a:pos x="T2" y="T3"/>
              </a:cxn>
              <a:cxn ang="T10">
                <a:pos x="T4" y="T5"/>
              </a:cxn>
              <a:cxn ang="T11">
                <a:pos x="T6" y="T7"/>
              </a:cxn>
            </a:cxnLst>
            <a:rect l="T12" t="T13" r="T14" b="T15"/>
            <a:pathLst>
              <a:path w="685" h="518">
                <a:moveTo>
                  <a:pt x="0" y="0"/>
                </a:moveTo>
                <a:cubicBezTo>
                  <a:pt x="42" y="158"/>
                  <a:pt x="71" y="320"/>
                  <a:pt x="173" y="389"/>
                </a:cubicBezTo>
                <a:cubicBezTo>
                  <a:pt x="222" y="422"/>
                  <a:pt x="286" y="458"/>
                  <a:pt x="432" y="486"/>
                </a:cubicBezTo>
                <a:cubicBezTo>
                  <a:pt x="459" y="492"/>
                  <a:pt x="594" y="508"/>
                  <a:pt x="685" y="518"/>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3065" name="Oval 105"/>
          <p:cNvSpPr>
            <a:spLocks noChangeArrowheads="1"/>
          </p:cNvSpPr>
          <p:nvPr/>
        </p:nvSpPr>
        <p:spPr bwMode="auto">
          <a:xfrm>
            <a:off x="3649663" y="4510088"/>
            <a:ext cx="128587" cy="1301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3066" name="Oval 106"/>
          <p:cNvSpPr>
            <a:spLocks noChangeArrowheads="1"/>
          </p:cNvSpPr>
          <p:nvPr/>
        </p:nvSpPr>
        <p:spPr bwMode="auto">
          <a:xfrm>
            <a:off x="5329238" y="5138738"/>
            <a:ext cx="130175" cy="1270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3067" name="Line 107"/>
          <p:cNvSpPr>
            <a:spLocks noChangeShapeType="1"/>
          </p:cNvSpPr>
          <p:nvPr/>
        </p:nvSpPr>
        <p:spPr bwMode="auto">
          <a:xfrm flipV="1">
            <a:off x="2838450" y="2795588"/>
            <a:ext cx="201613" cy="1936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3068" name="Freeform 108"/>
          <p:cNvSpPr>
            <a:spLocks/>
          </p:cNvSpPr>
          <p:nvPr/>
        </p:nvSpPr>
        <p:spPr bwMode="auto">
          <a:xfrm>
            <a:off x="2994025" y="2459038"/>
            <a:ext cx="979488" cy="379412"/>
          </a:xfrm>
          <a:custGeom>
            <a:avLst/>
            <a:gdLst>
              <a:gd name="T0" fmla="*/ 2147483647 w 151"/>
              <a:gd name="T1" fmla="*/ 2147483647 h 59"/>
              <a:gd name="T2" fmla="*/ 2147483647 w 151"/>
              <a:gd name="T3" fmla="*/ 2147483647 h 59"/>
              <a:gd name="T4" fmla="*/ 2147483647 w 151"/>
              <a:gd name="T5" fmla="*/ 2147483647 h 59"/>
              <a:gd name="T6" fmla="*/ 0 w 151"/>
              <a:gd name="T7" fmla="*/ 2147483647 h 59"/>
              <a:gd name="T8" fmla="*/ 0 w 151"/>
              <a:gd name="T9" fmla="*/ 2147483647 h 59"/>
              <a:gd name="T10" fmla="*/ 2147483647 w 151"/>
              <a:gd name="T11" fmla="*/ 0 h 59"/>
              <a:gd name="T12" fmla="*/ 2147483647 w 151"/>
              <a:gd name="T13" fmla="*/ 0 h 59"/>
              <a:gd name="T14" fmla="*/ 2147483647 w 151"/>
              <a:gd name="T15" fmla="*/ 2147483647 h 59"/>
              <a:gd name="T16" fmla="*/ 2147483647 w 151"/>
              <a:gd name="T17" fmla="*/ 2147483647 h 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
              <a:gd name="T28" fmla="*/ 0 h 59"/>
              <a:gd name="T29" fmla="*/ 151 w 151"/>
              <a:gd name="T30" fmla="*/ 59 h 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 h="59">
                <a:moveTo>
                  <a:pt x="151" y="43"/>
                </a:moveTo>
                <a:cubicBezTo>
                  <a:pt x="151" y="52"/>
                  <a:pt x="143" y="59"/>
                  <a:pt x="135" y="59"/>
                </a:cubicBezTo>
                <a:cubicBezTo>
                  <a:pt x="16" y="59"/>
                  <a:pt x="16" y="59"/>
                  <a:pt x="16" y="59"/>
                </a:cubicBezTo>
                <a:cubicBezTo>
                  <a:pt x="7" y="59"/>
                  <a:pt x="0" y="52"/>
                  <a:pt x="0" y="43"/>
                </a:cubicBezTo>
                <a:cubicBezTo>
                  <a:pt x="0" y="16"/>
                  <a:pt x="0" y="16"/>
                  <a:pt x="0" y="16"/>
                </a:cubicBezTo>
                <a:cubicBezTo>
                  <a:pt x="0" y="7"/>
                  <a:pt x="7" y="0"/>
                  <a:pt x="16" y="0"/>
                </a:cubicBezTo>
                <a:cubicBezTo>
                  <a:pt x="135" y="0"/>
                  <a:pt x="135" y="0"/>
                  <a:pt x="135" y="0"/>
                </a:cubicBezTo>
                <a:cubicBezTo>
                  <a:pt x="143" y="0"/>
                  <a:pt x="151" y="7"/>
                  <a:pt x="151" y="16"/>
                </a:cubicBezTo>
                <a:lnTo>
                  <a:pt x="151" y="43"/>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3069" name="Rectangle 109"/>
          <p:cNvSpPr>
            <a:spLocks noChangeArrowheads="1"/>
          </p:cNvSpPr>
          <p:nvPr/>
        </p:nvSpPr>
        <p:spPr bwMode="auto">
          <a:xfrm>
            <a:off x="3200400" y="2535238"/>
            <a:ext cx="617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450 utils</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2152650" y="4560888"/>
            <a:ext cx="1516063"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3717925" y="4641850"/>
            <a:ext cx="0" cy="1052513"/>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 name="Straight Connector 86"/>
          <p:cNvCxnSpPr>
            <a:cxnSpLocks noChangeShapeType="1"/>
          </p:cNvCxnSpPr>
          <p:nvPr/>
        </p:nvCxnSpPr>
        <p:spPr bwMode="auto">
          <a:xfrm>
            <a:off x="2152650" y="5202238"/>
            <a:ext cx="318135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5381625" y="5300663"/>
            <a:ext cx="0" cy="39370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0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30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305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30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30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304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30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304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305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530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530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5304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5305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305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305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5305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5306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5305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5302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5304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5302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5304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5302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5304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5303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5304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5302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5304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5303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5302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5303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5303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5303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5303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53036"/>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5303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5303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5303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5302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53061"/>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1" fill="hold" nodeType="clickEffect">
                                  <p:stCondLst>
                                    <p:cond delay="0"/>
                                  </p:stCondLst>
                                  <p:childTnLst>
                                    <p:set>
                                      <p:cBhvr>
                                        <p:cTn id="92" dur="1" fill="hold">
                                          <p:stCondLst>
                                            <p:cond delay="0"/>
                                          </p:stCondLst>
                                        </p:cTn>
                                        <p:tgtEl>
                                          <p:spTgt spid="553064"/>
                                        </p:tgtEl>
                                        <p:attrNameLst>
                                          <p:attrName>style.visibility</p:attrName>
                                        </p:attrNameLst>
                                      </p:cBhvr>
                                      <p:to>
                                        <p:strVal val="visible"/>
                                      </p:to>
                                    </p:set>
                                    <p:animEffect transition="in" filter="wipe(up)">
                                      <p:cBhvr>
                                        <p:cTn id="93" dur="500"/>
                                        <p:tgtEl>
                                          <p:spTgt spid="553064"/>
                                        </p:tgtEl>
                                      </p:cBhvr>
                                    </p:animEffect>
                                  </p:childTnLst>
                                </p:cTn>
                              </p:par>
                              <p:par>
                                <p:cTn id="94" presetID="1" presetClass="entr" presetSubtype="0" fill="hold" grpId="0" nodeType="withEffect">
                                  <p:stCondLst>
                                    <p:cond delay="0"/>
                                  </p:stCondLst>
                                  <p:childTnLst>
                                    <p:set>
                                      <p:cBhvr>
                                        <p:cTn id="95" dur="1" fill="hold">
                                          <p:stCondLst>
                                            <p:cond delay="0"/>
                                          </p:stCondLst>
                                        </p:cTn>
                                        <p:tgtEl>
                                          <p:spTgt spid="553065"/>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553022"/>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553066"/>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553023"/>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553021"/>
                                        </p:tgtEl>
                                        <p:attrNameLst>
                                          <p:attrName>style.visibility</p:attrName>
                                        </p:attrNameLst>
                                      </p:cBhvr>
                                      <p:to>
                                        <p:strVal val="visible"/>
                                      </p:to>
                                    </p:set>
                                  </p:childTnLst>
                                </p:cTn>
                              </p:par>
                              <p:par>
                                <p:cTn id="104" presetID="22" presetClass="entr" presetSubtype="8" fill="hold" nodeType="withEffect">
                                  <p:stCondLst>
                                    <p:cond delay="0"/>
                                  </p:stCondLst>
                                  <p:childTnLst>
                                    <p:set>
                                      <p:cBhvr>
                                        <p:cTn id="105" dur="1" fill="hold">
                                          <p:stCondLst>
                                            <p:cond delay="0"/>
                                          </p:stCondLst>
                                        </p:cTn>
                                        <p:tgtEl>
                                          <p:spTgt spid="548914"/>
                                        </p:tgtEl>
                                        <p:attrNameLst>
                                          <p:attrName>style.visibility</p:attrName>
                                        </p:attrNameLst>
                                      </p:cBhvr>
                                      <p:to>
                                        <p:strVal val="visible"/>
                                      </p:to>
                                    </p:set>
                                    <p:animEffect transition="in" filter="wipe(left)">
                                      <p:cBhvr>
                                        <p:cTn id="106" dur="500"/>
                                        <p:tgtEl>
                                          <p:spTgt spid="548914"/>
                                        </p:tgtEl>
                                      </p:cBhvr>
                                    </p:animEffect>
                                  </p:childTnLst>
                                </p:cTn>
                              </p:par>
                              <p:par>
                                <p:cTn id="107" presetID="22" presetClass="entr" presetSubtype="8" fill="hold" nodeType="withEffect">
                                  <p:stCondLst>
                                    <p:cond delay="0"/>
                                  </p:stCondLst>
                                  <p:childTnLst>
                                    <p:set>
                                      <p:cBhvr>
                                        <p:cTn id="108" dur="1" fill="hold">
                                          <p:stCondLst>
                                            <p:cond delay="0"/>
                                          </p:stCondLst>
                                        </p:cTn>
                                        <p:tgtEl>
                                          <p:spTgt spid="3"/>
                                        </p:tgtEl>
                                        <p:attrNameLst>
                                          <p:attrName>style.visibility</p:attrName>
                                        </p:attrNameLst>
                                      </p:cBhvr>
                                      <p:to>
                                        <p:strVal val="visible"/>
                                      </p:to>
                                    </p:set>
                                    <p:animEffect transition="in" filter="wipe(left)">
                                      <p:cBhvr>
                                        <p:cTn id="109" dur="500"/>
                                        <p:tgtEl>
                                          <p:spTgt spid="3"/>
                                        </p:tgtEl>
                                      </p:cBhvr>
                                    </p:animEffect>
                                  </p:childTnLst>
                                </p:cTn>
                              </p:par>
                              <p:par>
                                <p:cTn id="110" presetID="22" presetClass="entr" presetSubtype="1" fill="hold" nodeType="withEffect">
                                  <p:stCondLst>
                                    <p:cond delay="0"/>
                                  </p:stCondLst>
                                  <p:childTnLst>
                                    <p:set>
                                      <p:cBhvr>
                                        <p:cTn id="111" dur="1" fill="hold">
                                          <p:stCondLst>
                                            <p:cond delay="0"/>
                                          </p:stCondLst>
                                        </p:cTn>
                                        <p:tgtEl>
                                          <p:spTgt spid="2"/>
                                        </p:tgtEl>
                                        <p:attrNameLst>
                                          <p:attrName>style.visibility</p:attrName>
                                        </p:attrNameLst>
                                      </p:cBhvr>
                                      <p:to>
                                        <p:strVal val="visible"/>
                                      </p:to>
                                    </p:set>
                                    <p:animEffect transition="in" filter="wipe(up)">
                                      <p:cBhvr>
                                        <p:cTn id="112" dur="500"/>
                                        <p:tgtEl>
                                          <p:spTgt spid="2"/>
                                        </p:tgtEl>
                                      </p:cBhvr>
                                    </p:animEffect>
                                  </p:childTnLst>
                                </p:cTn>
                              </p:par>
                              <p:par>
                                <p:cTn id="113" presetID="22" presetClass="entr" presetSubtype="1" fill="hold" nodeType="withEffect">
                                  <p:stCondLst>
                                    <p:cond delay="0"/>
                                  </p:stCondLst>
                                  <p:childTnLst>
                                    <p:set>
                                      <p:cBhvr>
                                        <p:cTn id="114" dur="1" fill="hold">
                                          <p:stCondLst>
                                            <p:cond delay="0"/>
                                          </p:stCondLst>
                                        </p:cTn>
                                        <p:tgtEl>
                                          <p:spTgt spid="4"/>
                                        </p:tgtEl>
                                        <p:attrNameLst>
                                          <p:attrName>style.visibility</p:attrName>
                                        </p:attrNameLst>
                                      </p:cBhvr>
                                      <p:to>
                                        <p:strVal val="visible"/>
                                      </p:to>
                                    </p:set>
                                    <p:animEffect transition="in" filter="wipe(up)">
                                      <p:cBhvr>
                                        <p:cTn id="115" dur="500"/>
                                        <p:tgtEl>
                                          <p:spTgt spid="4"/>
                                        </p:tgtEl>
                                      </p:cBhvr>
                                    </p:animEffect>
                                  </p:childTnLst>
                                </p:cTn>
                              </p:par>
                              <p:par>
                                <p:cTn id="116" presetID="1" presetClass="entr" presetSubtype="0" fill="hold" nodeType="withEffect">
                                  <p:stCondLst>
                                    <p:cond delay="0"/>
                                  </p:stCondLst>
                                  <p:childTnLst>
                                    <p:set>
                                      <p:cBhvr>
                                        <p:cTn id="117" dur="1" fill="hold">
                                          <p:stCondLst>
                                            <p:cond delay="0"/>
                                          </p:stCondLst>
                                        </p:cTn>
                                        <p:tgtEl>
                                          <p:spTgt spid="553067"/>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553068"/>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5530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5" grpId="0" animBg="1"/>
      <p:bldP spid="553021" grpId="0"/>
      <p:bldP spid="553022" grpId="0"/>
      <p:bldP spid="553023" grpId="0"/>
      <p:bldP spid="553024" grpId="0"/>
      <p:bldP spid="553025" grpId="0"/>
      <p:bldP spid="553026" grpId="0"/>
      <p:bldP spid="553027" grpId="0"/>
      <p:bldP spid="553028" grpId="0"/>
      <p:bldP spid="553029" grpId="0"/>
      <p:bldP spid="553030" grpId="0"/>
      <p:bldP spid="553031" grpId="0"/>
      <p:bldP spid="553032" grpId="0"/>
      <p:bldP spid="553033" grpId="0"/>
      <p:bldP spid="553034" grpId="0"/>
      <p:bldP spid="553053" grpId="0"/>
      <p:bldP spid="553054" grpId="0"/>
      <p:bldP spid="553055" grpId="0"/>
      <p:bldP spid="553056" grpId="0"/>
      <p:bldP spid="553057" grpId="0"/>
      <p:bldP spid="553058" grpId="0"/>
      <p:bldP spid="553059" grpId="0"/>
      <p:bldP spid="553060" grpId="0"/>
      <p:bldP spid="553061" grpId="0"/>
      <p:bldP spid="553062" grpId="0"/>
      <p:bldP spid="553065" grpId="0" animBg="1"/>
      <p:bldP spid="553066" grpId="0" animBg="1"/>
      <p:bldP spid="5530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7"/>
          <p:cNvSpPr>
            <a:spLocks noGrp="1" noRot="1" noChangeArrowheads="1"/>
          </p:cNvSpPr>
          <p:nvPr>
            <p:ph type="title"/>
          </p:nvPr>
        </p:nvSpPr>
        <p:spPr/>
        <p:txBody>
          <a:bodyPr/>
          <a:lstStyle/>
          <a:p>
            <a:pPr algn="l"/>
            <a:r>
              <a:rPr lang="en-US" altLang="pt-PT" smtClean="0"/>
              <a:t>An Indifference Curve Map</a:t>
            </a:r>
          </a:p>
        </p:txBody>
      </p:sp>
      <p:sp>
        <p:nvSpPr>
          <p:cNvPr id="97293" name="Text Box 13"/>
          <p:cNvSpPr txBox="1">
            <a:spLocks noChangeArrowheads="1"/>
          </p:cNvSpPr>
          <p:nvPr/>
        </p:nvSpPr>
        <p:spPr bwMode="auto">
          <a:xfrm>
            <a:off x="0" y="5562600"/>
            <a:ext cx="9144000" cy="825500"/>
          </a:xfrm>
          <a:prstGeom prst="rect">
            <a:avLst/>
          </a:prstGeom>
          <a:solidFill>
            <a:schemeClr val="hlink"/>
          </a:solidFill>
          <a:ln>
            <a:noFill/>
          </a:ln>
          <a:extLst>
            <a:ext uri="{91240B29-F687-4F45-9708-019B960494DF}">
              <a14:hiddenLine xmlns:a14="http://schemas.microsoft.com/office/drawing/2010/main" w="12700" algn="ctr">
                <a:solidFill>
                  <a:srgbClr val="000000"/>
                </a:solidFill>
                <a:miter lim="800000"/>
                <a:headEnd/>
                <a:tailEnd type="none" w="med" len="lg"/>
              </a14:hiddenLine>
            </a:ext>
          </a:extLst>
        </p:spPr>
        <p:txBody>
          <a:bodyPr>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a:t>The entire utility function of an individual can be represented by an </a:t>
            </a:r>
            <a:r>
              <a:rPr lang="en-US" altLang="pt-PT" b="1"/>
              <a:t>indifference curve map</a:t>
            </a:r>
            <a:r>
              <a:rPr lang="en-US" altLang="pt-PT"/>
              <a:t>, a collection of indifference curves in which each curve corresponds to a different total utility level.</a:t>
            </a:r>
          </a:p>
        </p:txBody>
      </p:sp>
      <p:sp>
        <p:nvSpPr>
          <p:cNvPr id="554095" name="Rectangle 111"/>
          <p:cNvSpPr>
            <a:spLocks noChangeArrowheads="1"/>
          </p:cNvSpPr>
          <p:nvPr/>
        </p:nvSpPr>
        <p:spPr bwMode="auto">
          <a:xfrm>
            <a:off x="2257425" y="3651250"/>
            <a:ext cx="1095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4096" name="Rectangle 112"/>
          <p:cNvSpPr>
            <a:spLocks noChangeArrowheads="1"/>
          </p:cNvSpPr>
          <p:nvPr/>
        </p:nvSpPr>
        <p:spPr bwMode="auto">
          <a:xfrm>
            <a:off x="2692400" y="3238500"/>
            <a:ext cx="1190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D</a:t>
            </a:r>
            <a:endParaRPr lang="en-US" altLang="pt-PT" sz="1400">
              <a:latin typeface="Tahoma" panose="020B0604030504040204" pitchFamily="34" charset="0"/>
            </a:endParaRPr>
          </a:p>
        </p:txBody>
      </p:sp>
      <p:sp>
        <p:nvSpPr>
          <p:cNvPr id="554097" name="Rectangle 113"/>
          <p:cNvSpPr>
            <a:spLocks noChangeArrowheads="1"/>
          </p:cNvSpPr>
          <p:nvPr/>
        </p:nvSpPr>
        <p:spPr bwMode="auto">
          <a:xfrm>
            <a:off x="3475038" y="4068763"/>
            <a:ext cx="968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4098" name="Rectangle 114"/>
          <p:cNvSpPr>
            <a:spLocks noChangeArrowheads="1"/>
          </p:cNvSpPr>
          <p:nvPr/>
        </p:nvSpPr>
        <p:spPr bwMode="auto">
          <a:xfrm>
            <a:off x="2852738" y="4481513"/>
            <a:ext cx="1031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554099" name="Rectangle 115"/>
          <p:cNvSpPr>
            <a:spLocks noChangeArrowheads="1"/>
          </p:cNvSpPr>
          <p:nvPr/>
        </p:nvSpPr>
        <p:spPr bwMode="auto">
          <a:xfrm>
            <a:off x="779463"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0</a:t>
            </a:r>
            <a:endParaRPr lang="en-US" altLang="pt-PT" sz="1400">
              <a:latin typeface="Tahoma" panose="020B0604030504040204" pitchFamily="34" charset="0"/>
            </a:endParaRPr>
          </a:p>
        </p:txBody>
      </p:sp>
      <p:sp>
        <p:nvSpPr>
          <p:cNvPr id="554100" name="Rectangle 116"/>
          <p:cNvSpPr>
            <a:spLocks noChangeArrowheads="1"/>
          </p:cNvSpPr>
          <p:nvPr/>
        </p:nvSpPr>
        <p:spPr bwMode="auto">
          <a:xfrm>
            <a:off x="1736725" y="4765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54101" name="Rectangle 117"/>
          <p:cNvSpPr>
            <a:spLocks noChangeArrowheads="1"/>
          </p:cNvSpPr>
          <p:nvPr/>
        </p:nvSpPr>
        <p:spPr bwMode="auto">
          <a:xfrm>
            <a:off x="1322388"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54102" name="Rectangle 118"/>
          <p:cNvSpPr>
            <a:spLocks noChangeArrowheads="1"/>
          </p:cNvSpPr>
          <p:nvPr/>
        </p:nvSpPr>
        <p:spPr bwMode="auto">
          <a:xfrm>
            <a:off x="2565400" y="4765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54103" name="Rectangle 119"/>
          <p:cNvSpPr>
            <a:spLocks noChangeArrowheads="1"/>
          </p:cNvSpPr>
          <p:nvPr/>
        </p:nvSpPr>
        <p:spPr bwMode="auto">
          <a:xfrm>
            <a:off x="3394075" y="4765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54104" name="Rectangle 120"/>
          <p:cNvSpPr>
            <a:spLocks noChangeArrowheads="1"/>
          </p:cNvSpPr>
          <p:nvPr/>
        </p:nvSpPr>
        <p:spPr bwMode="auto">
          <a:xfrm>
            <a:off x="4224338"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a:t>
            </a:r>
            <a:endParaRPr lang="en-US" altLang="pt-PT" sz="1400">
              <a:latin typeface="Tahoma" panose="020B0604030504040204" pitchFamily="34" charset="0"/>
            </a:endParaRPr>
          </a:p>
        </p:txBody>
      </p:sp>
      <p:sp>
        <p:nvSpPr>
          <p:cNvPr id="554105" name="Rectangle 121"/>
          <p:cNvSpPr>
            <a:spLocks noChangeArrowheads="1"/>
          </p:cNvSpPr>
          <p:nvPr/>
        </p:nvSpPr>
        <p:spPr bwMode="auto">
          <a:xfrm>
            <a:off x="2151063"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554106" name="Rectangle 122"/>
          <p:cNvSpPr>
            <a:spLocks noChangeArrowheads="1"/>
          </p:cNvSpPr>
          <p:nvPr/>
        </p:nvSpPr>
        <p:spPr bwMode="auto">
          <a:xfrm>
            <a:off x="2979738"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554107" name="Rectangle 123"/>
          <p:cNvSpPr>
            <a:spLocks noChangeArrowheads="1"/>
          </p:cNvSpPr>
          <p:nvPr/>
        </p:nvSpPr>
        <p:spPr bwMode="auto">
          <a:xfrm>
            <a:off x="3808413" y="47656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a:t>
            </a:r>
            <a:endParaRPr lang="en-US" altLang="pt-PT" sz="1400">
              <a:latin typeface="Tahoma" panose="020B0604030504040204" pitchFamily="34" charset="0"/>
            </a:endParaRPr>
          </a:p>
        </p:txBody>
      </p:sp>
      <p:sp>
        <p:nvSpPr>
          <p:cNvPr id="554108" name="Rectangle 124"/>
          <p:cNvSpPr>
            <a:spLocks noChangeArrowheads="1"/>
          </p:cNvSpPr>
          <p:nvPr/>
        </p:nvSpPr>
        <p:spPr bwMode="auto">
          <a:xfrm>
            <a:off x="4638675" y="4765675"/>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9</a:t>
            </a:r>
            <a:endParaRPr lang="en-US" altLang="pt-PT" sz="1400">
              <a:latin typeface="Tahoma" panose="020B0604030504040204" pitchFamily="34" charset="0"/>
            </a:endParaRPr>
          </a:p>
        </p:txBody>
      </p:sp>
      <p:sp>
        <p:nvSpPr>
          <p:cNvPr id="554109" name="Rectangle 125"/>
          <p:cNvSpPr>
            <a:spLocks noChangeArrowheads="1"/>
          </p:cNvSpPr>
          <p:nvPr/>
        </p:nvSpPr>
        <p:spPr bwMode="auto">
          <a:xfrm>
            <a:off x="5010150" y="47656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54110" name="Line 126"/>
          <p:cNvSpPr>
            <a:spLocks noChangeShapeType="1"/>
          </p:cNvSpPr>
          <p:nvPr/>
        </p:nvSpPr>
        <p:spPr bwMode="auto">
          <a:xfrm>
            <a:off x="5094288"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1" name="Line 127"/>
          <p:cNvSpPr>
            <a:spLocks noChangeShapeType="1"/>
          </p:cNvSpPr>
          <p:nvPr/>
        </p:nvSpPr>
        <p:spPr bwMode="auto">
          <a:xfrm>
            <a:off x="4681538"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2" name="Line 128"/>
          <p:cNvSpPr>
            <a:spLocks noChangeShapeType="1"/>
          </p:cNvSpPr>
          <p:nvPr/>
        </p:nvSpPr>
        <p:spPr bwMode="auto">
          <a:xfrm>
            <a:off x="4268788"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3" name="Line 129"/>
          <p:cNvSpPr>
            <a:spLocks noChangeShapeType="1"/>
          </p:cNvSpPr>
          <p:nvPr/>
        </p:nvSpPr>
        <p:spPr bwMode="auto">
          <a:xfrm>
            <a:off x="3851275"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4" name="Line 130"/>
          <p:cNvSpPr>
            <a:spLocks noChangeShapeType="1"/>
          </p:cNvSpPr>
          <p:nvPr/>
        </p:nvSpPr>
        <p:spPr bwMode="auto">
          <a:xfrm>
            <a:off x="3438525"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5" name="Line 131"/>
          <p:cNvSpPr>
            <a:spLocks noChangeShapeType="1"/>
          </p:cNvSpPr>
          <p:nvPr/>
        </p:nvSpPr>
        <p:spPr bwMode="auto">
          <a:xfrm>
            <a:off x="3021013"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6" name="Line 132"/>
          <p:cNvSpPr>
            <a:spLocks noChangeShapeType="1"/>
          </p:cNvSpPr>
          <p:nvPr/>
        </p:nvSpPr>
        <p:spPr bwMode="auto">
          <a:xfrm>
            <a:off x="2608263"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7" name="Line 133"/>
          <p:cNvSpPr>
            <a:spLocks noChangeShapeType="1"/>
          </p:cNvSpPr>
          <p:nvPr/>
        </p:nvSpPr>
        <p:spPr bwMode="auto">
          <a:xfrm>
            <a:off x="2195513"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8" name="Line 134"/>
          <p:cNvSpPr>
            <a:spLocks noChangeShapeType="1"/>
          </p:cNvSpPr>
          <p:nvPr/>
        </p:nvSpPr>
        <p:spPr bwMode="auto">
          <a:xfrm>
            <a:off x="1779588"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19" name="Line 135"/>
          <p:cNvSpPr>
            <a:spLocks noChangeShapeType="1"/>
          </p:cNvSpPr>
          <p:nvPr/>
        </p:nvSpPr>
        <p:spPr bwMode="auto">
          <a:xfrm>
            <a:off x="1365250" y="4632325"/>
            <a:ext cx="0" cy="1063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0" name="Line 136"/>
          <p:cNvSpPr>
            <a:spLocks noChangeShapeType="1"/>
          </p:cNvSpPr>
          <p:nvPr/>
        </p:nvSpPr>
        <p:spPr bwMode="auto">
          <a:xfrm>
            <a:off x="949325" y="2184400"/>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1" name="Line 137"/>
          <p:cNvSpPr>
            <a:spLocks noChangeShapeType="1"/>
          </p:cNvSpPr>
          <p:nvPr/>
        </p:nvSpPr>
        <p:spPr bwMode="auto">
          <a:xfrm>
            <a:off x="949325" y="2466975"/>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2" name="Line 138"/>
          <p:cNvSpPr>
            <a:spLocks noChangeShapeType="1"/>
          </p:cNvSpPr>
          <p:nvPr/>
        </p:nvSpPr>
        <p:spPr bwMode="auto">
          <a:xfrm>
            <a:off x="949325" y="2752725"/>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3" name="Line 139"/>
          <p:cNvSpPr>
            <a:spLocks noChangeShapeType="1"/>
          </p:cNvSpPr>
          <p:nvPr/>
        </p:nvSpPr>
        <p:spPr bwMode="auto">
          <a:xfrm>
            <a:off x="949325" y="3035300"/>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4" name="Line 140"/>
          <p:cNvSpPr>
            <a:spLocks noChangeShapeType="1"/>
          </p:cNvSpPr>
          <p:nvPr/>
        </p:nvSpPr>
        <p:spPr bwMode="auto">
          <a:xfrm>
            <a:off x="949325" y="3886200"/>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5" name="Line 141"/>
          <p:cNvSpPr>
            <a:spLocks noChangeShapeType="1"/>
          </p:cNvSpPr>
          <p:nvPr/>
        </p:nvSpPr>
        <p:spPr bwMode="auto">
          <a:xfrm>
            <a:off x="949325" y="3463925"/>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6" name="Line 142"/>
          <p:cNvSpPr>
            <a:spLocks noChangeShapeType="1"/>
          </p:cNvSpPr>
          <p:nvPr/>
        </p:nvSpPr>
        <p:spPr bwMode="auto">
          <a:xfrm>
            <a:off x="949325" y="4314825"/>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7" name="Line 143"/>
          <p:cNvSpPr>
            <a:spLocks noChangeShapeType="1"/>
          </p:cNvSpPr>
          <p:nvPr/>
        </p:nvSpPr>
        <p:spPr bwMode="auto">
          <a:xfrm>
            <a:off x="949325" y="4452938"/>
            <a:ext cx="115888" cy="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28" name="Rectangle 144"/>
          <p:cNvSpPr>
            <a:spLocks noChangeArrowheads="1"/>
          </p:cNvSpPr>
          <p:nvPr/>
        </p:nvSpPr>
        <p:spPr bwMode="auto">
          <a:xfrm>
            <a:off x="693738" y="20891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90</a:t>
            </a:r>
            <a:endParaRPr lang="en-US" altLang="pt-PT" sz="1400">
              <a:latin typeface="Tahoma" panose="020B0604030504040204" pitchFamily="34" charset="0"/>
            </a:endParaRPr>
          </a:p>
        </p:txBody>
      </p:sp>
      <p:sp>
        <p:nvSpPr>
          <p:cNvPr id="554129" name="Rectangle 145"/>
          <p:cNvSpPr>
            <a:spLocks noChangeArrowheads="1"/>
          </p:cNvSpPr>
          <p:nvPr/>
        </p:nvSpPr>
        <p:spPr bwMode="auto">
          <a:xfrm>
            <a:off x="693738" y="23733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80</a:t>
            </a:r>
            <a:endParaRPr lang="en-US" altLang="pt-PT" sz="1400">
              <a:latin typeface="Tahoma" panose="020B0604030504040204" pitchFamily="34" charset="0"/>
            </a:endParaRPr>
          </a:p>
        </p:txBody>
      </p:sp>
      <p:sp>
        <p:nvSpPr>
          <p:cNvPr id="554130" name="Rectangle 146"/>
          <p:cNvSpPr>
            <a:spLocks noChangeArrowheads="1"/>
          </p:cNvSpPr>
          <p:nvPr/>
        </p:nvSpPr>
        <p:spPr bwMode="auto">
          <a:xfrm>
            <a:off x="693738" y="26543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70</a:t>
            </a:r>
            <a:endParaRPr lang="en-US" altLang="pt-PT" sz="1400">
              <a:latin typeface="Tahoma" panose="020B0604030504040204" pitchFamily="34" charset="0"/>
            </a:endParaRPr>
          </a:p>
        </p:txBody>
      </p:sp>
      <p:sp>
        <p:nvSpPr>
          <p:cNvPr id="554131" name="Rectangle 147"/>
          <p:cNvSpPr>
            <a:spLocks noChangeArrowheads="1"/>
          </p:cNvSpPr>
          <p:nvPr/>
        </p:nvSpPr>
        <p:spPr bwMode="auto">
          <a:xfrm>
            <a:off x="693738" y="29400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60</a:t>
            </a:r>
            <a:endParaRPr lang="en-US" altLang="pt-PT" sz="1400">
              <a:latin typeface="Tahoma" panose="020B0604030504040204" pitchFamily="34" charset="0"/>
            </a:endParaRPr>
          </a:p>
        </p:txBody>
      </p:sp>
      <p:sp>
        <p:nvSpPr>
          <p:cNvPr id="554132" name="Rectangle 148"/>
          <p:cNvSpPr>
            <a:spLocks noChangeArrowheads="1"/>
          </p:cNvSpPr>
          <p:nvPr/>
        </p:nvSpPr>
        <p:spPr bwMode="auto">
          <a:xfrm>
            <a:off x="693738" y="336391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45</a:t>
            </a:r>
            <a:endParaRPr lang="en-US" altLang="pt-PT" sz="1400">
              <a:latin typeface="Tahoma" panose="020B0604030504040204" pitchFamily="34" charset="0"/>
            </a:endParaRPr>
          </a:p>
        </p:txBody>
      </p:sp>
      <p:sp>
        <p:nvSpPr>
          <p:cNvPr id="554133" name="Rectangle 149"/>
          <p:cNvSpPr>
            <a:spLocks noChangeArrowheads="1"/>
          </p:cNvSpPr>
          <p:nvPr/>
        </p:nvSpPr>
        <p:spPr bwMode="auto">
          <a:xfrm>
            <a:off x="693738" y="3792538"/>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554134" name="Rectangle 150"/>
          <p:cNvSpPr>
            <a:spLocks noChangeArrowheads="1"/>
          </p:cNvSpPr>
          <p:nvPr/>
        </p:nvSpPr>
        <p:spPr bwMode="auto">
          <a:xfrm>
            <a:off x="693738" y="421640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15</a:t>
            </a:r>
            <a:endParaRPr lang="en-US" altLang="pt-PT" sz="1400">
              <a:latin typeface="Tahoma" panose="020B0604030504040204" pitchFamily="34" charset="0"/>
            </a:endParaRPr>
          </a:p>
        </p:txBody>
      </p:sp>
      <p:sp>
        <p:nvSpPr>
          <p:cNvPr id="554135" name="Rectangle 151"/>
          <p:cNvSpPr>
            <a:spLocks noChangeArrowheads="1"/>
          </p:cNvSpPr>
          <p:nvPr/>
        </p:nvSpPr>
        <p:spPr bwMode="auto">
          <a:xfrm>
            <a:off x="693738" y="43592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54136" name="Rectangle 152"/>
          <p:cNvSpPr>
            <a:spLocks noChangeArrowheads="1"/>
          </p:cNvSpPr>
          <p:nvPr/>
        </p:nvSpPr>
        <p:spPr bwMode="auto">
          <a:xfrm>
            <a:off x="3821113" y="5026025"/>
            <a:ext cx="15255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b="1">
                <a:solidFill>
                  <a:srgbClr val="000000"/>
                </a:solidFill>
              </a:rPr>
              <a:t>Quantity of rooms</a:t>
            </a:r>
            <a:endParaRPr lang="en-US" altLang="pt-PT" sz="1400" b="1"/>
          </a:p>
        </p:txBody>
      </p:sp>
      <p:sp>
        <p:nvSpPr>
          <p:cNvPr id="554137" name="Rectangle 153"/>
          <p:cNvSpPr>
            <a:spLocks noChangeArrowheads="1"/>
          </p:cNvSpPr>
          <p:nvPr/>
        </p:nvSpPr>
        <p:spPr bwMode="auto">
          <a:xfrm>
            <a:off x="381000" y="1143000"/>
            <a:ext cx="13652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200" b="1">
                <a:solidFill>
                  <a:srgbClr val="000000"/>
                </a:solidFill>
              </a:rPr>
              <a:t>Quantity of restaurant meals</a:t>
            </a:r>
            <a:endParaRPr lang="en-US" altLang="pt-PT" sz="1200" b="1"/>
          </a:p>
        </p:txBody>
      </p:sp>
      <p:sp>
        <p:nvSpPr>
          <p:cNvPr id="554138" name="Freeform 154"/>
          <p:cNvSpPr>
            <a:spLocks/>
          </p:cNvSpPr>
          <p:nvPr/>
        </p:nvSpPr>
        <p:spPr bwMode="auto">
          <a:xfrm>
            <a:off x="1385888" y="2252663"/>
            <a:ext cx="3402012" cy="2212975"/>
          </a:xfrm>
          <a:custGeom>
            <a:avLst/>
            <a:gdLst>
              <a:gd name="T0" fmla="*/ 0 w 709"/>
              <a:gd name="T1" fmla="*/ 0 h 507"/>
              <a:gd name="T2" fmla="*/ 2147483647 w 709"/>
              <a:gd name="T3" fmla="*/ 2147483647 h 507"/>
              <a:gd name="T4" fmla="*/ 2147483647 w 709"/>
              <a:gd name="T5" fmla="*/ 2147483647 h 507"/>
              <a:gd name="T6" fmla="*/ 2147483647 w 709"/>
              <a:gd name="T7" fmla="*/ 2147483647 h 507"/>
              <a:gd name="T8" fmla="*/ 0 60000 65536"/>
              <a:gd name="T9" fmla="*/ 0 60000 65536"/>
              <a:gd name="T10" fmla="*/ 0 60000 65536"/>
              <a:gd name="T11" fmla="*/ 0 60000 65536"/>
              <a:gd name="T12" fmla="*/ 0 w 709"/>
              <a:gd name="T13" fmla="*/ 0 h 507"/>
              <a:gd name="T14" fmla="*/ 709 w 709"/>
              <a:gd name="T15" fmla="*/ 507 h 507"/>
            </a:gdLst>
            <a:ahLst/>
            <a:cxnLst>
              <a:cxn ang="T8">
                <a:pos x="T0" y="T1"/>
              </a:cxn>
              <a:cxn ang="T9">
                <a:pos x="T2" y="T3"/>
              </a:cxn>
              <a:cxn ang="T10">
                <a:pos x="T4" y="T5"/>
              </a:cxn>
              <a:cxn ang="T11">
                <a:pos x="T6" y="T7"/>
              </a:cxn>
            </a:cxnLst>
            <a:rect l="T12" t="T13" r="T14" b="T15"/>
            <a:pathLst>
              <a:path w="709" h="507">
                <a:moveTo>
                  <a:pt x="0" y="0"/>
                </a:moveTo>
                <a:cubicBezTo>
                  <a:pt x="0" y="0"/>
                  <a:pt x="54" y="289"/>
                  <a:pt x="169" y="374"/>
                </a:cubicBezTo>
                <a:cubicBezTo>
                  <a:pt x="248" y="433"/>
                  <a:pt x="321" y="453"/>
                  <a:pt x="428" y="472"/>
                </a:cubicBezTo>
                <a:cubicBezTo>
                  <a:pt x="457" y="477"/>
                  <a:pt x="709" y="507"/>
                  <a:pt x="709" y="507"/>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4139" name="Freeform 155"/>
          <p:cNvSpPr>
            <a:spLocks/>
          </p:cNvSpPr>
          <p:nvPr/>
        </p:nvSpPr>
        <p:spPr bwMode="auto">
          <a:xfrm>
            <a:off x="1770063" y="2184400"/>
            <a:ext cx="3025775" cy="2006600"/>
          </a:xfrm>
          <a:custGeom>
            <a:avLst/>
            <a:gdLst>
              <a:gd name="T0" fmla="*/ 0 w 631"/>
              <a:gd name="T1" fmla="*/ 0 h 460"/>
              <a:gd name="T2" fmla="*/ 2147483647 w 631"/>
              <a:gd name="T3" fmla="*/ 2147483647 h 460"/>
              <a:gd name="T4" fmla="*/ 2147483647 w 631"/>
              <a:gd name="T5" fmla="*/ 2147483647 h 460"/>
              <a:gd name="T6" fmla="*/ 0 60000 65536"/>
              <a:gd name="T7" fmla="*/ 0 60000 65536"/>
              <a:gd name="T8" fmla="*/ 0 60000 65536"/>
              <a:gd name="T9" fmla="*/ 0 w 631"/>
              <a:gd name="T10" fmla="*/ 0 h 460"/>
              <a:gd name="T11" fmla="*/ 631 w 631"/>
              <a:gd name="T12" fmla="*/ 460 h 460"/>
            </a:gdLst>
            <a:ahLst/>
            <a:cxnLst>
              <a:cxn ang="T6">
                <a:pos x="T0" y="T1"/>
              </a:cxn>
              <a:cxn ang="T7">
                <a:pos x="T2" y="T3"/>
              </a:cxn>
              <a:cxn ang="T8">
                <a:pos x="T4" y="T5"/>
              </a:cxn>
            </a:cxnLst>
            <a:rect l="T9" t="T10" r="T11" b="T12"/>
            <a:pathLst>
              <a:path w="631" h="460">
                <a:moveTo>
                  <a:pt x="0" y="0"/>
                </a:moveTo>
                <a:cubicBezTo>
                  <a:pt x="0" y="0"/>
                  <a:pt x="30" y="176"/>
                  <a:pt x="175" y="293"/>
                </a:cubicBezTo>
                <a:cubicBezTo>
                  <a:pt x="320" y="409"/>
                  <a:pt x="631" y="460"/>
                  <a:pt x="631" y="46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4140" name="Freeform 156"/>
          <p:cNvSpPr>
            <a:spLocks/>
          </p:cNvSpPr>
          <p:nvPr/>
        </p:nvSpPr>
        <p:spPr bwMode="auto">
          <a:xfrm>
            <a:off x="1084263" y="2297113"/>
            <a:ext cx="3721100" cy="2300287"/>
          </a:xfrm>
          <a:custGeom>
            <a:avLst/>
            <a:gdLst>
              <a:gd name="T0" fmla="*/ 2147483647 w 776"/>
              <a:gd name="T1" fmla="*/ 2147483647 h 527"/>
              <a:gd name="T2" fmla="*/ 2147483647 w 776"/>
              <a:gd name="T3" fmla="*/ 2147483647 h 527"/>
              <a:gd name="T4" fmla="*/ 2147483647 w 776"/>
              <a:gd name="T5" fmla="*/ 2147483647 h 527"/>
              <a:gd name="T6" fmla="*/ 0 w 776"/>
              <a:gd name="T7" fmla="*/ 0 h 527"/>
              <a:gd name="T8" fmla="*/ 0 60000 65536"/>
              <a:gd name="T9" fmla="*/ 0 60000 65536"/>
              <a:gd name="T10" fmla="*/ 0 60000 65536"/>
              <a:gd name="T11" fmla="*/ 0 60000 65536"/>
              <a:gd name="T12" fmla="*/ 0 w 776"/>
              <a:gd name="T13" fmla="*/ 0 h 527"/>
              <a:gd name="T14" fmla="*/ 776 w 776"/>
              <a:gd name="T15" fmla="*/ 527 h 527"/>
            </a:gdLst>
            <a:ahLst/>
            <a:cxnLst>
              <a:cxn ang="T8">
                <a:pos x="T0" y="T1"/>
              </a:cxn>
              <a:cxn ang="T9">
                <a:pos x="T2" y="T3"/>
              </a:cxn>
              <a:cxn ang="T10">
                <a:pos x="T4" y="T5"/>
              </a:cxn>
              <a:cxn ang="T11">
                <a:pos x="T6" y="T7"/>
              </a:cxn>
            </a:cxnLst>
            <a:rect l="T12" t="T13" r="T14" b="T15"/>
            <a:pathLst>
              <a:path w="776" h="527">
                <a:moveTo>
                  <a:pt x="776" y="527"/>
                </a:moveTo>
                <a:cubicBezTo>
                  <a:pt x="776" y="527"/>
                  <a:pt x="470" y="502"/>
                  <a:pt x="404" y="494"/>
                </a:cubicBezTo>
                <a:cubicBezTo>
                  <a:pt x="278" y="479"/>
                  <a:pt x="204" y="471"/>
                  <a:pt x="117" y="367"/>
                </a:cubicBezTo>
                <a:cubicBezTo>
                  <a:pt x="31" y="263"/>
                  <a:pt x="0" y="0"/>
                  <a:pt x="0" y="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4141" name="Oval 157"/>
          <p:cNvSpPr>
            <a:spLocks noChangeArrowheads="1"/>
          </p:cNvSpPr>
          <p:nvPr/>
        </p:nvSpPr>
        <p:spPr bwMode="auto">
          <a:xfrm>
            <a:off x="2147888" y="3841750"/>
            <a:ext cx="96837" cy="889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42" name="Oval 158"/>
          <p:cNvSpPr>
            <a:spLocks noChangeArrowheads="1"/>
          </p:cNvSpPr>
          <p:nvPr/>
        </p:nvSpPr>
        <p:spPr bwMode="auto">
          <a:xfrm>
            <a:off x="3390900" y="4270375"/>
            <a:ext cx="952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43" name="Oval 159"/>
          <p:cNvSpPr>
            <a:spLocks noChangeArrowheads="1"/>
          </p:cNvSpPr>
          <p:nvPr/>
        </p:nvSpPr>
        <p:spPr bwMode="auto">
          <a:xfrm>
            <a:off x="2973388" y="4411663"/>
            <a:ext cx="95250" cy="857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44" name="Oval 160"/>
          <p:cNvSpPr>
            <a:spLocks noChangeArrowheads="1"/>
          </p:cNvSpPr>
          <p:nvPr/>
        </p:nvSpPr>
        <p:spPr bwMode="auto">
          <a:xfrm>
            <a:off x="2562225" y="3419475"/>
            <a:ext cx="95250" cy="857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45" name="Freeform 161"/>
          <p:cNvSpPr>
            <a:spLocks/>
          </p:cNvSpPr>
          <p:nvPr/>
        </p:nvSpPr>
        <p:spPr bwMode="auto">
          <a:xfrm>
            <a:off x="949325" y="1481138"/>
            <a:ext cx="4144963" cy="3257550"/>
          </a:xfrm>
          <a:custGeom>
            <a:avLst/>
            <a:gdLst>
              <a:gd name="T0" fmla="*/ 2147483647 w 2041"/>
              <a:gd name="T1" fmla="*/ 2147483647 h 1763"/>
              <a:gd name="T2" fmla="*/ 0 w 2041"/>
              <a:gd name="T3" fmla="*/ 2147483647 h 1763"/>
              <a:gd name="T4" fmla="*/ 0 w 2041"/>
              <a:gd name="T5" fmla="*/ 0 h 1763"/>
              <a:gd name="T6" fmla="*/ 0 60000 65536"/>
              <a:gd name="T7" fmla="*/ 0 60000 65536"/>
              <a:gd name="T8" fmla="*/ 0 60000 65536"/>
              <a:gd name="T9" fmla="*/ 0 w 2041"/>
              <a:gd name="T10" fmla="*/ 0 h 1763"/>
              <a:gd name="T11" fmla="*/ 2041 w 2041"/>
              <a:gd name="T12" fmla="*/ 1763 h 1763"/>
            </a:gdLst>
            <a:ahLst/>
            <a:cxnLst>
              <a:cxn ang="T6">
                <a:pos x="T0" y="T1"/>
              </a:cxn>
              <a:cxn ang="T7">
                <a:pos x="T2" y="T3"/>
              </a:cxn>
              <a:cxn ang="T8">
                <a:pos x="T4" y="T5"/>
              </a:cxn>
            </a:cxnLst>
            <a:rect l="T9" t="T10" r="T11" b="T12"/>
            <a:pathLst>
              <a:path w="2041" h="1763">
                <a:moveTo>
                  <a:pt x="2041" y="1763"/>
                </a:moveTo>
                <a:lnTo>
                  <a:pt x="0" y="1763"/>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4146" name="Rectangle 162"/>
          <p:cNvSpPr>
            <a:spLocks noChangeArrowheads="1"/>
          </p:cNvSpPr>
          <p:nvPr/>
        </p:nvSpPr>
        <p:spPr bwMode="auto">
          <a:xfrm>
            <a:off x="4852988" y="4305300"/>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4147" name="Rectangle 163"/>
          <p:cNvSpPr>
            <a:spLocks noChangeArrowheads="1"/>
          </p:cNvSpPr>
          <p:nvPr/>
        </p:nvSpPr>
        <p:spPr bwMode="auto">
          <a:xfrm>
            <a:off x="4922838" y="439420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54148" name="Rectangle 164"/>
          <p:cNvSpPr>
            <a:spLocks noChangeArrowheads="1"/>
          </p:cNvSpPr>
          <p:nvPr/>
        </p:nvSpPr>
        <p:spPr bwMode="auto">
          <a:xfrm>
            <a:off x="4852988" y="4079875"/>
            <a:ext cx="428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4149" name="Rectangle 165"/>
          <p:cNvSpPr>
            <a:spLocks noChangeArrowheads="1"/>
          </p:cNvSpPr>
          <p:nvPr/>
        </p:nvSpPr>
        <p:spPr bwMode="auto">
          <a:xfrm>
            <a:off x="4922838" y="4168775"/>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554150" name="Rectangle 166"/>
          <p:cNvSpPr>
            <a:spLocks noChangeArrowheads="1"/>
          </p:cNvSpPr>
          <p:nvPr/>
        </p:nvSpPr>
        <p:spPr bwMode="auto">
          <a:xfrm>
            <a:off x="4862513" y="4503738"/>
            <a:ext cx="42862"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4151" name="Rectangle 167"/>
          <p:cNvSpPr>
            <a:spLocks noChangeArrowheads="1"/>
          </p:cNvSpPr>
          <p:nvPr/>
        </p:nvSpPr>
        <p:spPr bwMode="auto">
          <a:xfrm>
            <a:off x="4933950" y="4592638"/>
            <a:ext cx="9048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54152" name="Line 168"/>
          <p:cNvSpPr>
            <a:spLocks noChangeShapeType="1"/>
          </p:cNvSpPr>
          <p:nvPr/>
        </p:nvSpPr>
        <p:spPr bwMode="auto">
          <a:xfrm flipH="1">
            <a:off x="1295400" y="2819400"/>
            <a:ext cx="1260475" cy="40005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53" name="Freeform 169"/>
          <p:cNvSpPr>
            <a:spLocks/>
          </p:cNvSpPr>
          <p:nvPr/>
        </p:nvSpPr>
        <p:spPr bwMode="auto">
          <a:xfrm>
            <a:off x="2513013" y="2620963"/>
            <a:ext cx="781050" cy="227012"/>
          </a:xfrm>
          <a:custGeom>
            <a:avLst/>
            <a:gdLst>
              <a:gd name="T0" fmla="*/ 2147483647 w 163"/>
              <a:gd name="T1" fmla="*/ 2147483647 h 52"/>
              <a:gd name="T2" fmla="*/ 2147483647 w 163"/>
              <a:gd name="T3" fmla="*/ 2147483647 h 52"/>
              <a:gd name="T4" fmla="*/ 2147483647 w 163"/>
              <a:gd name="T5" fmla="*/ 2147483647 h 52"/>
              <a:gd name="T6" fmla="*/ 0 w 163"/>
              <a:gd name="T7" fmla="*/ 2147483647 h 52"/>
              <a:gd name="T8" fmla="*/ 0 w 163"/>
              <a:gd name="T9" fmla="*/ 2147483647 h 52"/>
              <a:gd name="T10" fmla="*/ 2147483647 w 163"/>
              <a:gd name="T11" fmla="*/ 0 h 52"/>
              <a:gd name="T12" fmla="*/ 2147483647 w 163"/>
              <a:gd name="T13" fmla="*/ 0 h 52"/>
              <a:gd name="T14" fmla="*/ 2147483647 w 163"/>
              <a:gd name="T15" fmla="*/ 2147483647 h 52"/>
              <a:gd name="T16" fmla="*/ 2147483647 w 163"/>
              <a:gd name="T17" fmla="*/ 2147483647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3"/>
              <a:gd name="T28" fmla="*/ 0 h 52"/>
              <a:gd name="T29" fmla="*/ 163 w 163"/>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3" h="52">
                <a:moveTo>
                  <a:pt x="163" y="36"/>
                </a:moveTo>
                <a:cubicBezTo>
                  <a:pt x="163" y="45"/>
                  <a:pt x="155" y="52"/>
                  <a:pt x="147" y="52"/>
                </a:cubicBezTo>
                <a:cubicBezTo>
                  <a:pt x="16" y="52"/>
                  <a:pt x="16" y="52"/>
                  <a:pt x="16" y="52"/>
                </a:cubicBezTo>
                <a:cubicBezTo>
                  <a:pt x="7" y="52"/>
                  <a:pt x="0" y="45"/>
                  <a:pt x="0" y="36"/>
                </a:cubicBezTo>
                <a:cubicBezTo>
                  <a:pt x="0" y="16"/>
                  <a:pt x="0" y="16"/>
                  <a:pt x="0" y="16"/>
                </a:cubicBezTo>
                <a:cubicBezTo>
                  <a:pt x="0" y="7"/>
                  <a:pt x="7" y="0"/>
                  <a:pt x="16" y="0"/>
                </a:cubicBezTo>
                <a:cubicBezTo>
                  <a:pt x="147" y="0"/>
                  <a:pt x="147" y="0"/>
                  <a:pt x="147" y="0"/>
                </a:cubicBezTo>
                <a:cubicBezTo>
                  <a:pt x="155" y="0"/>
                  <a:pt x="163" y="7"/>
                  <a:pt x="163" y="16"/>
                </a:cubicBezTo>
                <a:lnTo>
                  <a:pt x="163" y="3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4154" name="Rectangle 170"/>
          <p:cNvSpPr>
            <a:spLocks noChangeArrowheads="1"/>
          </p:cNvSpPr>
          <p:nvPr/>
        </p:nvSpPr>
        <p:spPr bwMode="auto">
          <a:xfrm>
            <a:off x="2590800" y="266700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391 utils</a:t>
            </a:r>
            <a:endParaRPr lang="en-US" altLang="pt-PT" sz="1400">
              <a:latin typeface="Tahoma" panose="020B0604030504040204" pitchFamily="34" charset="0"/>
            </a:endParaRPr>
          </a:p>
        </p:txBody>
      </p:sp>
      <p:sp>
        <p:nvSpPr>
          <p:cNvPr id="554155" name="Line 171"/>
          <p:cNvSpPr>
            <a:spLocks noChangeShapeType="1"/>
          </p:cNvSpPr>
          <p:nvPr/>
        </p:nvSpPr>
        <p:spPr bwMode="auto">
          <a:xfrm flipH="1">
            <a:off x="2925763" y="3521075"/>
            <a:ext cx="579437" cy="692150"/>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56" name="Freeform 172"/>
          <p:cNvSpPr>
            <a:spLocks/>
          </p:cNvSpPr>
          <p:nvPr/>
        </p:nvSpPr>
        <p:spPr bwMode="auto">
          <a:xfrm>
            <a:off x="3232150" y="3306763"/>
            <a:ext cx="781050" cy="227012"/>
          </a:xfrm>
          <a:custGeom>
            <a:avLst/>
            <a:gdLst>
              <a:gd name="T0" fmla="*/ 2147483647 w 163"/>
              <a:gd name="T1" fmla="*/ 2147483647 h 52"/>
              <a:gd name="T2" fmla="*/ 2147483647 w 163"/>
              <a:gd name="T3" fmla="*/ 2147483647 h 52"/>
              <a:gd name="T4" fmla="*/ 2147483647 w 163"/>
              <a:gd name="T5" fmla="*/ 2147483647 h 52"/>
              <a:gd name="T6" fmla="*/ 0 w 163"/>
              <a:gd name="T7" fmla="*/ 2147483647 h 52"/>
              <a:gd name="T8" fmla="*/ 0 w 163"/>
              <a:gd name="T9" fmla="*/ 2147483647 h 52"/>
              <a:gd name="T10" fmla="*/ 2147483647 w 163"/>
              <a:gd name="T11" fmla="*/ 0 h 52"/>
              <a:gd name="T12" fmla="*/ 2147483647 w 163"/>
              <a:gd name="T13" fmla="*/ 0 h 52"/>
              <a:gd name="T14" fmla="*/ 2147483647 w 163"/>
              <a:gd name="T15" fmla="*/ 2147483647 h 52"/>
              <a:gd name="T16" fmla="*/ 2147483647 w 163"/>
              <a:gd name="T17" fmla="*/ 2147483647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3"/>
              <a:gd name="T28" fmla="*/ 0 h 52"/>
              <a:gd name="T29" fmla="*/ 163 w 163"/>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3" h="52">
                <a:moveTo>
                  <a:pt x="163" y="36"/>
                </a:moveTo>
                <a:cubicBezTo>
                  <a:pt x="163" y="45"/>
                  <a:pt x="156" y="52"/>
                  <a:pt x="147" y="52"/>
                </a:cubicBezTo>
                <a:cubicBezTo>
                  <a:pt x="16" y="52"/>
                  <a:pt x="16" y="52"/>
                  <a:pt x="16" y="52"/>
                </a:cubicBezTo>
                <a:cubicBezTo>
                  <a:pt x="8" y="52"/>
                  <a:pt x="0" y="45"/>
                  <a:pt x="0" y="36"/>
                </a:cubicBezTo>
                <a:cubicBezTo>
                  <a:pt x="0" y="16"/>
                  <a:pt x="0" y="16"/>
                  <a:pt x="0" y="16"/>
                </a:cubicBezTo>
                <a:cubicBezTo>
                  <a:pt x="0" y="8"/>
                  <a:pt x="8" y="0"/>
                  <a:pt x="16" y="0"/>
                </a:cubicBezTo>
                <a:cubicBezTo>
                  <a:pt x="147" y="0"/>
                  <a:pt x="147" y="0"/>
                  <a:pt x="147" y="0"/>
                </a:cubicBezTo>
                <a:cubicBezTo>
                  <a:pt x="156" y="0"/>
                  <a:pt x="163" y="8"/>
                  <a:pt x="163" y="16"/>
                </a:cubicBezTo>
                <a:lnTo>
                  <a:pt x="163" y="3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4157" name="Rectangle 173"/>
          <p:cNvSpPr>
            <a:spLocks noChangeArrowheads="1"/>
          </p:cNvSpPr>
          <p:nvPr/>
        </p:nvSpPr>
        <p:spPr bwMode="auto">
          <a:xfrm>
            <a:off x="3276600" y="335280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450 utils</a:t>
            </a:r>
            <a:endParaRPr lang="en-US" altLang="pt-PT" sz="1400">
              <a:latin typeface="Tahoma" panose="020B0604030504040204" pitchFamily="34" charset="0"/>
            </a:endParaRPr>
          </a:p>
        </p:txBody>
      </p:sp>
      <p:sp>
        <p:nvSpPr>
          <p:cNvPr id="554158" name="Line 174"/>
          <p:cNvSpPr>
            <a:spLocks noChangeShapeType="1"/>
          </p:cNvSpPr>
          <p:nvPr/>
        </p:nvSpPr>
        <p:spPr bwMode="auto">
          <a:xfrm flipH="1">
            <a:off x="4311650" y="3895725"/>
            <a:ext cx="95250" cy="195263"/>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59" name="Freeform 175"/>
          <p:cNvSpPr>
            <a:spLocks/>
          </p:cNvSpPr>
          <p:nvPr/>
        </p:nvSpPr>
        <p:spPr bwMode="auto">
          <a:xfrm>
            <a:off x="4111625" y="3719513"/>
            <a:ext cx="781050" cy="227012"/>
          </a:xfrm>
          <a:custGeom>
            <a:avLst/>
            <a:gdLst>
              <a:gd name="T0" fmla="*/ 2147483647 w 163"/>
              <a:gd name="T1" fmla="*/ 2147483647 h 52"/>
              <a:gd name="T2" fmla="*/ 2147483647 w 163"/>
              <a:gd name="T3" fmla="*/ 2147483647 h 52"/>
              <a:gd name="T4" fmla="*/ 2147483647 w 163"/>
              <a:gd name="T5" fmla="*/ 2147483647 h 52"/>
              <a:gd name="T6" fmla="*/ 0 w 163"/>
              <a:gd name="T7" fmla="*/ 2147483647 h 52"/>
              <a:gd name="T8" fmla="*/ 0 w 163"/>
              <a:gd name="T9" fmla="*/ 2147483647 h 52"/>
              <a:gd name="T10" fmla="*/ 2147483647 w 163"/>
              <a:gd name="T11" fmla="*/ 0 h 52"/>
              <a:gd name="T12" fmla="*/ 2147483647 w 163"/>
              <a:gd name="T13" fmla="*/ 0 h 52"/>
              <a:gd name="T14" fmla="*/ 2147483647 w 163"/>
              <a:gd name="T15" fmla="*/ 2147483647 h 52"/>
              <a:gd name="T16" fmla="*/ 2147483647 w 163"/>
              <a:gd name="T17" fmla="*/ 2147483647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3"/>
              <a:gd name="T28" fmla="*/ 0 h 52"/>
              <a:gd name="T29" fmla="*/ 163 w 163"/>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3" h="52">
                <a:moveTo>
                  <a:pt x="163" y="36"/>
                </a:moveTo>
                <a:cubicBezTo>
                  <a:pt x="163" y="45"/>
                  <a:pt x="156" y="52"/>
                  <a:pt x="147" y="52"/>
                </a:cubicBezTo>
                <a:cubicBezTo>
                  <a:pt x="16" y="52"/>
                  <a:pt x="16" y="52"/>
                  <a:pt x="16" y="52"/>
                </a:cubicBezTo>
                <a:cubicBezTo>
                  <a:pt x="7" y="52"/>
                  <a:pt x="0" y="45"/>
                  <a:pt x="0" y="36"/>
                </a:cubicBezTo>
                <a:cubicBezTo>
                  <a:pt x="0" y="16"/>
                  <a:pt x="0" y="16"/>
                  <a:pt x="0" y="16"/>
                </a:cubicBezTo>
                <a:cubicBezTo>
                  <a:pt x="0" y="7"/>
                  <a:pt x="7" y="0"/>
                  <a:pt x="16" y="0"/>
                </a:cubicBezTo>
                <a:cubicBezTo>
                  <a:pt x="147" y="0"/>
                  <a:pt x="147" y="0"/>
                  <a:pt x="147" y="0"/>
                </a:cubicBezTo>
                <a:cubicBezTo>
                  <a:pt x="156" y="0"/>
                  <a:pt x="163" y="7"/>
                  <a:pt x="163" y="16"/>
                </a:cubicBezTo>
                <a:lnTo>
                  <a:pt x="163" y="36"/>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4160" name="Rectangle 176"/>
          <p:cNvSpPr>
            <a:spLocks noChangeArrowheads="1"/>
          </p:cNvSpPr>
          <p:nvPr/>
        </p:nvSpPr>
        <p:spPr bwMode="auto">
          <a:xfrm>
            <a:off x="4191000" y="373380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519 utils</a:t>
            </a:r>
            <a:endParaRPr lang="en-US" altLang="pt-PT" sz="1400">
              <a:latin typeface="Tahoma" panose="020B0604030504040204" pitchFamily="34" charset="0"/>
            </a:endParaRPr>
          </a:p>
        </p:txBody>
      </p:sp>
      <p:sp>
        <p:nvSpPr>
          <p:cNvPr id="554161" name="Rectangle 177"/>
          <p:cNvSpPr>
            <a:spLocks noChangeArrowheads="1"/>
          </p:cNvSpPr>
          <p:nvPr/>
        </p:nvSpPr>
        <p:spPr bwMode="auto">
          <a:xfrm>
            <a:off x="4343400" y="1219200"/>
            <a:ext cx="4687888" cy="782638"/>
          </a:xfrm>
          <a:prstGeom prst="rect">
            <a:avLst/>
          </a:prstGeom>
          <a:solidFill>
            <a:srgbClr val="EBDFD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62" name="Line 178"/>
          <p:cNvSpPr>
            <a:spLocks noChangeShapeType="1"/>
          </p:cNvSpPr>
          <p:nvPr/>
        </p:nvSpPr>
        <p:spPr bwMode="auto">
          <a:xfrm>
            <a:off x="4343400" y="2343150"/>
            <a:ext cx="4687888"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63" name="Line 179"/>
          <p:cNvSpPr>
            <a:spLocks noChangeShapeType="1"/>
          </p:cNvSpPr>
          <p:nvPr/>
        </p:nvSpPr>
        <p:spPr bwMode="auto">
          <a:xfrm>
            <a:off x="4343400" y="2687638"/>
            <a:ext cx="4687888"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64" name="Line 180"/>
          <p:cNvSpPr>
            <a:spLocks noChangeShapeType="1"/>
          </p:cNvSpPr>
          <p:nvPr/>
        </p:nvSpPr>
        <p:spPr bwMode="auto">
          <a:xfrm>
            <a:off x="4343400" y="3032125"/>
            <a:ext cx="4687888" cy="0"/>
          </a:xfrm>
          <a:prstGeom prst="line">
            <a:avLst/>
          </a:prstGeom>
          <a:noFill/>
          <a:ln w="7938">
            <a:solidFill>
              <a:srgbClr val="D1D3D4"/>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65" name="Line 181"/>
          <p:cNvSpPr>
            <a:spLocks noChangeShapeType="1"/>
          </p:cNvSpPr>
          <p:nvPr/>
        </p:nvSpPr>
        <p:spPr bwMode="auto">
          <a:xfrm>
            <a:off x="4343400" y="2001838"/>
            <a:ext cx="4687888" cy="0"/>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66" name="Rectangle 182"/>
          <p:cNvSpPr>
            <a:spLocks noChangeArrowheads="1"/>
          </p:cNvSpPr>
          <p:nvPr/>
        </p:nvSpPr>
        <p:spPr bwMode="auto">
          <a:xfrm>
            <a:off x="5078413" y="2051050"/>
            <a:ext cx="10953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4167" name="Rectangle 183"/>
          <p:cNvSpPr>
            <a:spLocks noChangeArrowheads="1"/>
          </p:cNvSpPr>
          <p:nvPr/>
        </p:nvSpPr>
        <p:spPr bwMode="auto">
          <a:xfrm>
            <a:off x="5072063" y="2390775"/>
            <a:ext cx="952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4168" name="Rectangle 184"/>
          <p:cNvSpPr>
            <a:spLocks noChangeArrowheads="1"/>
          </p:cNvSpPr>
          <p:nvPr/>
        </p:nvSpPr>
        <p:spPr bwMode="auto">
          <a:xfrm>
            <a:off x="5053013" y="2735263"/>
            <a:ext cx="10318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C</a:t>
            </a:r>
            <a:endParaRPr lang="en-US" altLang="pt-PT" sz="1400">
              <a:latin typeface="Tahoma" panose="020B0604030504040204" pitchFamily="34" charset="0"/>
            </a:endParaRPr>
          </a:p>
        </p:txBody>
      </p:sp>
      <p:sp>
        <p:nvSpPr>
          <p:cNvPr id="554169" name="Rectangle 185"/>
          <p:cNvSpPr>
            <a:spLocks noChangeArrowheads="1"/>
          </p:cNvSpPr>
          <p:nvPr/>
        </p:nvSpPr>
        <p:spPr bwMode="auto">
          <a:xfrm>
            <a:off x="5048250" y="3101975"/>
            <a:ext cx="1190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D</a:t>
            </a:r>
            <a:endParaRPr lang="en-US" altLang="pt-PT" sz="1400">
              <a:latin typeface="Tahoma" panose="020B0604030504040204" pitchFamily="34" charset="0"/>
            </a:endParaRPr>
          </a:p>
        </p:txBody>
      </p:sp>
      <p:sp>
        <p:nvSpPr>
          <p:cNvPr id="554170" name="Rectangle 186"/>
          <p:cNvSpPr>
            <a:spLocks noChangeArrowheads="1"/>
          </p:cNvSpPr>
          <p:nvPr/>
        </p:nvSpPr>
        <p:spPr bwMode="auto">
          <a:xfrm>
            <a:off x="4497388" y="1471613"/>
            <a:ext cx="14239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Consumption bundle</a:t>
            </a:r>
            <a:endParaRPr lang="en-US" altLang="pt-PT" sz="1400">
              <a:latin typeface="Tahoma" panose="020B0604030504040204" pitchFamily="34" charset="0"/>
            </a:endParaRPr>
          </a:p>
        </p:txBody>
      </p:sp>
      <p:sp>
        <p:nvSpPr>
          <p:cNvPr id="554171" name="Rectangle 187"/>
          <p:cNvSpPr>
            <a:spLocks noChangeArrowheads="1"/>
          </p:cNvSpPr>
          <p:nvPr/>
        </p:nvSpPr>
        <p:spPr bwMode="auto">
          <a:xfrm>
            <a:off x="6427788" y="2051050"/>
            <a:ext cx="920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a:t>
            </a:r>
            <a:endParaRPr lang="en-US" altLang="pt-PT" sz="1400">
              <a:latin typeface="Tahoma" panose="020B0604030504040204" pitchFamily="34" charset="0"/>
            </a:endParaRPr>
          </a:p>
        </p:txBody>
      </p:sp>
      <p:sp>
        <p:nvSpPr>
          <p:cNvPr id="554172" name="Rectangle 188"/>
          <p:cNvSpPr>
            <a:spLocks noChangeArrowheads="1"/>
          </p:cNvSpPr>
          <p:nvPr/>
        </p:nvSpPr>
        <p:spPr bwMode="auto">
          <a:xfrm>
            <a:off x="6427788" y="2390775"/>
            <a:ext cx="920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6</a:t>
            </a:r>
            <a:endParaRPr lang="en-US" altLang="pt-PT" sz="1400">
              <a:latin typeface="Tahoma" panose="020B0604030504040204" pitchFamily="34" charset="0"/>
            </a:endParaRPr>
          </a:p>
        </p:txBody>
      </p:sp>
      <p:sp>
        <p:nvSpPr>
          <p:cNvPr id="554173" name="Rectangle 189"/>
          <p:cNvSpPr>
            <a:spLocks noChangeArrowheads="1"/>
          </p:cNvSpPr>
          <p:nvPr/>
        </p:nvSpPr>
        <p:spPr bwMode="auto">
          <a:xfrm>
            <a:off x="6427788" y="2735263"/>
            <a:ext cx="920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a:t>
            </a:r>
            <a:endParaRPr lang="en-US" altLang="pt-PT" sz="1400">
              <a:latin typeface="Tahoma" panose="020B0604030504040204" pitchFamily="34" charset="0"/>
            </a:endParaRPr>
          </a:p>
        </p:txBody>
      </p:sp>
      <p:sp>
        <p:nvSpPr>
          <p:cNvPr id="554174" name="Rectangle 190"/>
          <p:cNvSpPr>
            <a:spLocks noChangeArrowheads="1"/>
          </p:cNvSpPr>
          <p:nvPr/>
        </p:nvSpPr>
        <p:spPr bwMode="auto">
          <a:xfrm>
            <a:off x="6427788" y="3101975"/>
            <a:ext cx="920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a:t>
            </a:r>
            <a:endParaRPr lang="en-US" altLang="pt-PT" sz="1400">
              <a:latin typeface="Tahoma" panose="020B0604030504040204" pitchFamily="34" charset="0"/>
            </a:endParaRPr>
          </a:p>
        </p:txBody>
      </p:sp>
      <p:sp>
        <p:nvSpPr>
          <p:cNvPr id="554175" name="Rectangle 191"/>
          <p:cNvSpPr>
            <a:spLocks noChangeArrowheads="1"/>
          </p:cNvSpPr>
          <p:nvPr/>
        </p:nvSpPr>
        <p:spPr bwMode="auto">
          <a:xfrm>
            <a:off x="5956300" y="1471613"/>
            <a:ext cx="10715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54176" name="Rectangle 192"/>
          <p:cNvSpPr>
            <a:spLocks noChangeArrowheads="1"/>
          </p:cNvSpPr>
          <p:nvPr/>
        </p:nvSpPr>
        <p:spPr bwMode="auto">
          <a:xfrm>
            <a:off x="7461250" y="2051050"/>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30</a:t>
            </a:r>
            <a:endParaRPr lang="en-US" altLang="pt-PT" sz="1400">
              <a:latin typeface="Tahoma" panose="020B0604030504040204" pitchFamily="34" charset="0"/>
            </a:endParaRPr>
          </a:p>
        </p:txBody>
      </p:sp>
      <p:sp>
        <p:nvSpPr>
          <p:cNvPr id="554177" name="Rectangle 193"/>
          <p:cNvSpPr>
            <a:spLocks noChangeArrowheads="1"/>
          </p:cNvSpPr>
          <p:nvPr/>
        </p:nvSpPr>
        <p:spPr bwMode="auto">
          <a:xfrm>
            <a:off x="7461250" y="23907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15</a:t>
            </a:r>
            <a:endParaRPr lang="en-US" altLang="pt-PT" sz="1400">
              <a:latin typeface="Tahoma" panose="020B0604030504040204" pitchFamily="34" charset="0"/>
            </a:endParaRPr>
          </a:p>
        </p:txBody>
      </p:sp>
      <p:sp>
        <p:nvSpPr>
          <p:cNvPr id="554178" name="Rectangle 194"/>
          <p:cNvSpPr>
            <a:spLocks noChangeArrowheads="1"/>
          </p:cNvSpPr>
          <p:nvPr/>
        </p:nvSpPr>
        <p:spPr bwMode="auto">
          <a:xfrm>
            <a:off x="7461250" y="2735263"/>
            <a:ext cx="1809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a:t>
            </a:r>
            <a:endParaRPr lang="en-US" altLang="pt-PT" sz="1400">
              <a:latin typeface="Tahoma" panose="020B0604030504040204" pitchFamily="34" charset="0"/>
            </a:endParaRPr>
          </a:p>
        </p:txBody>
      </p:sp>
      <p:sp>
        <p:nvSpPr>
          <p:cNvPr id="554179" name="Rectangle 195"/>
          <p:cNvSpPr>
            <a:spLocks noChangeArrowheads="1"/>
          </p:cNvSpPr>
          <p:nvPr/>
        </p:nvSpPr>
        <p:spPr bwMode="auto">
          <a:xfrm>
            <a:off x="7461250" y="3101975"/>
            <a:ext cx="1809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45</a:t>
            </a:r>
            <a:endParaRPr lang="en-US" altLang="pt-PT" sz="1400">
              <a:latin typeface="Tahoma" panose="020B0604030504040204" pitchFamily="34" charset="0"/>
            </a:endParaRPr>
          </a:p>
        </p:txBody>
      </p:sp>
      <p:sp>
        <p:nvSpPr>
          <p:cNvPr id="554180" name="Rectangle 196"/>
          <p:cNvSpPr>
            <a:spLocks noChangeArrowheads="1"/>
          </p:cNvSpPr>
          <p:nvPr/>
        </p:nvSpPr>
        <p:spPr bwMode="auto">
          <a:xfrm>
            <a:off x="8366125" y="2051050"/>
            <a:ext cx="2714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450</a:t>
            </a:r>
            <a:endParaRPr lang="en-US" altLang="pt-PT" sz="1400">
              <a:latin typeface="Tahoma" panose="020B0604030504040204" pitchFamily="34" charset="0"/>
            </a:endParaRPr>
          </a:p>
        </p:txBody>
      </p:sp>
      <p:sp>
        <p:nvSpPr>
          <p:cNvPr id="554181" name="Rectangle 197"/>
          <p:cNvSpPr>
            <a:spLocks noChangeArrowheads="1"/>
          </p:cNvSpPr>
          <p:nvPr/>
        </p:nvSpPr>
        <p:spPr bwMode="auto">
          <a:xfrm>
            <a:off x="8366125" y="2390775"/>
            <a:ext cx="2714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450</a:t>
            </a:r>
            <a:endParaRPr lang="en-US" altLang="pt-PT" sz="1400">
              <a:latin typeface="Tahoma" panose="020B0604030504040204" pitchFamily="34" charset="0"/>
            </a:endParaRPr>
          </a:p>
        </p:txBody>
      </p:sp>
      <p:sp>
        <p:nvSpPr>
          <p:cNvPr id="554182" name="Rectangle 198"/>
          <p:cNvSpPr>
            <a:spLocks noChangeArrowheads="1"/>
          </p:cNvSpPr>
          <p:nvPr/>
        </p:nvSpPr>
        <p:spPr bwMode="auto">
          <a:xfrm>
            <a:off x="8366125" y="2735263"/>
            <a:ext cx="271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391</a:t>
            </a:r>
            <a:endParaRPr lang="en-US" altLang="pt-PT" sz="1400">
              <a:latin typeface="Tahoma" panose="020B0604030504040204" pitchFamily="34" charset="0"/>
            </a:endParaRPr>
          </a:p>
        </p:txBody>
      </p:sp>
      <p:sp>
        <p:nvSpPr>
          <p:cNvPr id="554183" name="Rectangle 199"/>
          <p:cNvSpPr>
            <a:spLocks noChangeArrowheads="1"/>
          </p:cNvSpPr>
          <p:nvPr/>
        </p:nvSpPr>
        <p:spPr bwMode="auto">
          <a:xfrm>
            <a:off x="8366125" y="3101975"/>
            <a:ext cx="2714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519</a:t>
            </a:r>
            <a:endParaRPr lang="en-US" altLang="pt-PT" sz="1400">
              <a:latin typeface="Tahoma" panose="020B0604030504040204" pitchFamily="34" charset="0"/>
            </a:endParaRPr>
          </a:p>
        </p:txBody>
      </p:sp>
      <p:sp>
        <p:nvSpPr>
          <p:cNvPr id="554184" name="Rectangle 200"/>
          <p:cNvSpPr>
            <a:spLocks noChangeArrowheads="1"/>
          </p:cNvSpPr>
          <p:nvPr/>
        </p:nvSpPr>
        <p:spPr bwMode="auto">
          <a:xfrm>
            <a:off x="8382000" y="1676400"/>
            <a:ext cx="4111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(utils)</a:t>
            </a:r>
            <a:endParaRPr lang="en-US" altLang="pt-PT" sz="1400">
              <a:latin typeface="Tahoma" panose="020B0604030504040204" pitchFamily="34" charset="0"/>
            </a:endParaRPr>
          </a:p>
        </p:txBody>
      </p:sp>
      <p:sp>
        <p:nvSpPr>
          <p:cNvPr id="554185" name="Line 201"/>
          <p:cNvSpPr>
            <a:spLocks noChangeShapeType="1"/>
          </p:cNvSpPr>
          <p:nvPr/>
        </p:nvSpPr>
        <p:spPr bwMode="auto">
          <a:xfrm>
            <a:off x="8143875" y="1219200"/>
            <a:ext cx="0" cy="2179638"/>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86" name="Line 202"/>
          <p:cNvSpPr>
            <a:spLocks noChangeShapeType="1"/>
          </p:cNvSpPr>
          <p:nvPr/>
        </p:nvSpPr>
        <p:spPr bwMode="auto">
          <a:xfrm>
            <a:off x="7038975" y="1219200"/>
            <a:ext cx="0" cy="2179638"/>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87" name="Line 203"/>
          <p:cNvSpPr>
            <a:spLocks noChangeShapeType="1"/>
          </p:cNvSpPr>
          <p:nvPr/>
        </p:nvSpPr>
        <p:spPr bwMode="auto">
          <a:xfrm>
            <a:off x="5945188" y="1219200"/>
            <a:ext cx="0" cy="2179638"/>
          </a:xfrm>
          <a:prstGeom prst="line">
            <a:avLst/>
          </a:prstGeom>
          <a:noFill/>
          <a:ln w="15875">
            <a:solidFill>
              <a:srgbClr val="BCBEC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4188" name="Rectangle 204"/>
          <p:cNvSpPr>
            <a:spLocks noChangeArrowheads="1"/>
          </p:cNvSpPr>
          <p:nvPr/>
        </p:nvSpPr>
        <p:spPr bwMode="auto">
          <a:xfrm>
            <a:off x="4343400" y="1219200"/>
            <a:ext cx="4687888" cy="2179638"/>
          </a:xfrm>
          <a:prstGeom prst="rect">
            <a:avLst/>
          </a:prstGeom>
          <a:noFill/>
          <a:ln w="30163">
            <a:solidFill>
              <a:srgbClr val="C6B7B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4189" name="Rectangle 205"/>
          <p:cNvSpPr>
            <a:spLocks noChangeArrowheads="1"/>
          </p:cNvSpPr>
          <p:nvPr/>
        </p:nvSpPr>
        <p:spPr bwMode="auto">
          <a:xfrm>
            <a:off x="7048500" y="1470025"/>
            <a:ext cx="1073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meals</a:t>
            </a:r>
            <a:endParaRPr lang="en-US" altLang="pt-PT" sz="1400">
              <a:latin typeface="Tahoma" panose="020B0604030504040204" pitchFamily="34" charset="0"/>
            </a:endParaRPr>
          </a:p>
        </p:txBody>
      </p:sp>
      <p:sp>
        <p:nvSpPr>
          <p:cNvPr id="554190" name="Rectangle 206"/>
          <p:cNvSpPr>
            <a:spLocks noChangeArrowheads="1"/>
          </p:cNvSpPr>
          <p:nvPr/>
        </p:nvSpPr>
        <p:spPr bwMode="auto">
          <a:xfrm>
            <a:off x="8072438" y="1447800"/>
            <a:ext cx="10715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Total utility</a:t>
            </a:r>
            <a:endParaRPr lang="en-US" altLang="pt-PT" sz="1400">
              <a:latin typeface="Tahoma" panose="020B0604030504040204" pitchFamily="34" charset="0"/>
            </a:endParaRPr>
          </a:p>
        </p:txBody>
      </p:sp>
      <p:cxnSp>
        <p:nvCxnSpPr>
          <p:cNvPr id="548914" name="Straight Connector 86"/>
          <p:cNvCxnSpPr>
            <a:cxnSpLocks noChangeShapeType="1"/>
          </p:cNvCxnSpPr>
          <p:nvPr/>
        </p:nvCxnSpPr>
        <p:spPr bwMode="auto">
          <a:xfrm>
            <a:off x="1041400" y="3886200"/>
            <a:ext cx="1120775"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2" name="Straight Connector 86"/>
          <p:cNvCxnSpPr>
            <a:cxnSpLocks noChangeShapeType="1"/>
          </p:cNvCxnSpPr>
          <p:nvPr/>
        </p:nvCxnSpPr>
        <p:spPr bwMode="auto">
          <a:xfrm>
            <a:off x="2198688" y="3941763"/>
            <a:ext cx="0" cy="709612"/>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3" name="Straight Connector 86"/>
          <p:cNvCxnSpPr>
            <a:cxnSpLocks noChangeShapeType="1"/>
          </p:cNvCxnSpPr>
          <p:nvPr/>
        </p:nvCxnSpPr>
        <p:spPr bwMode="auto">
          <a:xfrm>
            <a:off x="1041400" y="4292600"/>
            <a:ext cx="2387600" cy="5080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4" name="Straight Connector 86"/>
          <p:cNvCxnSpPr>
            <a:cxnSpLocks noChangeShapeType="1"/>
          </p:cNvCxnSpPr>
          <p:nvPr/>
        </p:nvCxnSpPr>
        <p:spPr bwMode="auto">
          <a:xfrm>
            <a:off x="3429000" y="4384675"/>
            <a:ext cx="0" cy="26670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5" name="Straight Connector 86"/>
          <p:cNvCxnSpPr>
            <a:cxnSpLocks noChangeShapeType="1"/>
          </p:cNvCxnSpPr>
          <p:nvPr/>
        </p:nvCxnSpPr>
        <p:spPr bwMode="auto">
          <a:xfrm>
            <a:off x="1077913" y="4451350"/>
            <a:ext cx="1912937"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6" name="Straight Connector 86"/>
          <p:cNvCxnSpPr>
            <a:cxnSpLocks noChangeShapeType="1"/>
          </p:cNvCxnSpPr>
          <p:nvPr/>
        </p:nvCxnSpPr>
        <p:spPr bwMode="auto">
          <a:xfrm>
            <a:off x="3027363" y="4518025"/>
            <a:ext cx="0" cy="13335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7" name="Straight Connector 86"/>
          <p:cNvCxnSpPr>
            <a:cxnSpLocks noChangeShapeType="1"/>
          </p:cNvCxnSpPr>
          <p:nvPr/>
        </p:nvCxnSpPr>
        <p:spPr bwMode="auto">
          <a:xfrm>
            <a:off x="1077913" y="3465513"/>
            <a:ext cx="1485900" cy="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cxnSp>
        <p:nvCxnSpPr>
          <p:cNvPr id="8" name="Straight Connector 86"/>
          <p:cNvCxnSpPr>
            <a:cxnSpLocks noChangeShapeType="1"/>
          </p:cNvCxnSpPr>
          <p:nvPr/>
        </p:nvCxnSpPr>
        <p:spPr bwMode="auto">
          <a:xfrm>
            <a:off x="2600325" y="3521075"/>
            <a:ext cx="0" cy="1130300"/>
          </a:xfrm>
          <a:prstGeom prst="line">
            <a:avLst/>
          </a:prstGeom>
          <a:noFill/>
          <a:ln w="15875">
            <a:solidFill>
              <a:srgbClr val="808080"/>
            </a:solidFill>
            <a:prstDash val="sysDot"/>
            <a:round/>
            <a:headEnd/>
            <a:tailEnd type="none" w="med" len="lg"/>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41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41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41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41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41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41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41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41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41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41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41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41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41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541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541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5413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541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5409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5410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5411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541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5410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541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5410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5411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5410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5410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5411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5411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54103"/>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5411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5410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5410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5411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5411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5410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5410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5411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5416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5417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5417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5418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5419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5418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5416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5416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5416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5416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5417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5417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55417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5417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54176"/>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54177"/>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55417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54179"/>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54188"/>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554165"/>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554162"/>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554163"/>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554164"/>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554187"/>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554186"/>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554185"/>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54136"/>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554145"/>
                                        </p:tgtEl>
                                        <p:attrNameLst>
                                          <p:attrName>style.visibility</p:attrName>
                                        </p:attrNameLst>
                                      </p:cBhvr>
                                      <p:to>
                                        <p:strVal val="visible"/>
                                      </p:to>
                                    </p:set>
                                  </p:childTnLst>
                                </p:cTn>
                              </p:par>
                              <p:par>
                                <p:cTn id="137" presetID="22" presetClass="entr" presetSubtype="1" fill="hold" nodeType="withEffect">
                                  <p:stCondLst>
                                    <p:cond delay="0"/>
                                  </p:stCondLst>
                                  <p:childTnLst>
                                    <p:set>
                                      <p:cBhvr>
                                        <p:cTn id="138" dur="1" fill="hold">
                                          <p:stCondLst>
                                            <p:cond delay="0"/>
                                          </p:stCondLst>
                                        </p:cTn>
                                        <p:tgtEl>
                                          <p:spTgt spid="554139"/>
                                        </p:tgtEl>
                                        <p:attrNameLst>
                                          <p:attrName>style.visibility</p:attrName>
                                        </p:attrNameLst>
                                      </p:cBhvr>
                                      <p:to>
                                        <p:strVal val="visible"/>
                                      </p:to>
                                    </p:set>
                                    <p:animEffect transition="in" filter="wipe(up)">
                                      <p:cBhvr>
                                        <p:cTn id="139" dur="500"/>
                                        <p:tgtEl>
                                          <p:spTgt spid="554139"/>
                                        </p:tgtEl>
                                      </p:cBhvr>
                                    </p:animEffect>
                                  </p:childTnLst>
                                </p:cTn>
                              </p:par>
                              <p:par>
                                <p:cTn id="140" presetID="22" presetClass="entr" presetSubtype="1" fill="hold" nodeType="withEffect">
                                  <p:stCondLst>
                                    <p:cond delay="0"/>
                                  </p:stCondLst>
                                  <p:childTnLst>
                                    <p:set>
                                      <p:cBhvr>
                                        <p:cTn id="141" dur="1" fill="hold">
                                          <p:stCondLst>
                                            <p:cond delay="0"/>
                                          </p:stCondLst>
                                        </p:cTn>
                                        <p:tgtEl>
                                          <p:spTgt spid="554138"/>
                                        </p:tgtEl>
                                        <p:attrNameLst>
                                          <p:attrName>style.visibility</p:attrName>
                                        </p:attrNameLst>
                                      </p:cBhvr>
                                      <p:to>
                                        <p:strVal val="visible"/>
                                      </p:to>
                                    </p:set>
                                    <p:animEffect transition="in" filter="wipe(up)">
                                      <p:cBhvr>
                                        <p:cTn id="142" dur="500"/>
                                        <p:tgtEl>
                                          <p:spTgt spid="554138"/>
                                        </p:tgtEl>
                                      </p:cBhvr>
                                    </p:animEffect>
                                  </p:childTnLst>
                                </p:cTn>
                              </p:par>
                              <p:par>
                                <p:cTn id="143" presetID="22" presetClass="entr" presetSubtype="1" fill="hold" nodeType="withEffect">
                                  <p:stCondLst>
                                    <p:cond delay="0"/>
                                  </p:stCondLst>
                                  <p:childTnLst>
                                    <p:set>
                                      <p:cBhvr>
                                        <p:cTn id="144" dur="1" fill="hold">
                                          <p:stCondLst>
                                            <p:cond delay="0"/>
                                          </p:stCondLst>
                                        </p:cTn>
                                        <p:tgtEl>
                                          <p:spTgt spid="554140"/>
                                        </p:tgtEl>
                                        <p:attrNameLst>
                                          <p:attrName>style.visibility</p:attrName>
                                        </p:attrNameLst>
                                      </p:cBhvr>
                                      <p:to>
                                        <p:strVal val="visible"/>
                                      </p:to>
                                    </p:set>
                                    <p:animEffect transition="in" filter="wipe(up)">
                                      <p:cBhvr>
                                        <p:cTn id="145" dur="500"/>
                                        <p:tgtEl>
                                          <p:spTgt spid="554140"/>
                                        </p:tgtEl>
                                      </p:cBhvr>
                                    </p:animEffect>
                                  </p:childTnLst>
                                </p:cTn>
                              </p:par>
                            </p:childTnLst>
                          </p:cTn>
                        </p:par>
                        <p:par>
                          <p:cTn id="146" fill="hold" nodeType="afterGroup">
                            <p:stCondLst>
                              <p:cond delay="500"/>
                            </p:stCondLst>
                            <p:childTnLst>
                              <p:par>
                                <p:cTn id="147" presetID="1" presetClass="entr" presetSubtype="0" fill="hold" grpId="0" nodeType="afterEffect">
                                  <p:stCondLst>
                                    <p:cond delay="0"/>
                                  </p:stCondLst>
                                  <p:childTnLst>
                                    <p:set>
                                      <p:cBhvr>
                                        <p:cTn id="148" dur="1" fill="hold">
                                          <p:stCondLst>
                                            <p:cond delay="0"/>
                                          </p:stCondLst>
                                        </p:cTn>
                                        <p:tgtEl>
                                          <p:spTgt spid="554146"/>
                                        </p:tgtEl>
                                        <p:attrNameLst>
                                          <p:attrName>style.visibility</p:attrName>
                                        </p:attrNameLst>
                                      </p:cBhvr>
                                      <p:to>
                                        <p:strVal val="visible"/>
                                      </p:to>
                                    </p:set>
                                  </p:childTnLst>
                                </p:cTn>
                              </p:par>
                            </p:childTnLst>
                          </p:cTn>
                        </p:par>
                        <p:par>
                          <p:cTn id="149" fill="hold" nodeType="afterGroup">
                            <p:stCondLst>
                              <p:cond delay="500"/>
                            </p:stCondLst>
                            <p:childTnLst>
                              <p:par>
                                <p:cTn id="150" presetID="1" presetClass="entr" presetSubtype="0" fill="hold" grpId="0" nodeType="afterEffect">
                                  <p:stCondLst>
                                    <p:cond delay="0"/>
                                  </p:stCondLst>
                                  <p:childTnLst>
                                    <p:set>
                                      <p:cBhvr>
                                        <p:cTn id="151" dur="1" fill="hold">
                                          <p:stCondLst>
                                            <p:cond delay="0"/>
                                          </p:stCondLst>
                                        </p:cTn>
                                        <p:tgtEl>
                                          <p:spTgt spid="554147"/>
                                        </p:tgtEl>
                                        <p:attrNameLst>
                                          <p:attrName>style.visibility</p:attrName>
                                        </p:attrNameLst>
                                      </p:cBhvr>
                                      <p:to>
                                        <p:strVal val="visible"/>
                                      </p:to>
                                    </p:set>
                                  </p:childTnLst>
                                </p:cTn>
                              </p:par>
                            </p:childTnLst>
                          </p:cTn>
                        </p:par>
                        <p:par>
                          <p:cTn id="152" fill="hold" nodeType="afterGroup">
                            <p:stCondLst>
                              <p:cond delay="500"/>
                            </p:stCondLst>
                            <p:childTnLst>
                              <p:par>
                                <p:cTn id="153" presetID="1" presetClass="entr" presetSubtype="0" fill="hold" grpId="0" nodeType="afterEffect">
                                  <p:stCondLst>
                                    <p:cond delay="0"/>
                                  </p:stCondLst>
                                  <p:childTnLst>
                                    <p:set>
                                      <p:cBhvr>
                                        <p:cTn id="154" dur="1" fill="hold">
                                          <p:stCondLst>
                                            <p:cond delay="0"/>
                                          </p:stCondLst>
                                        </p:cTn>
                                        <p:tgtEl>
                                          <p:spTgt spid="554148"/>
                                        </p:tgtEl>
                                        <p:attrNameLst>
                                          <p:attrName>style.visibility</p:attrName>
                                        </p:attrNameLst>
                                      </p:cBhvr>
                                      <p:to>
                                        <p:strVal val="visible"/>
                                      </p:to>
                                    </p:set>
                                  </p:childTnLst>
                                </p:cTn>
                              </p:par>
                            </p:childTnLst>
                          </p:cTn>
                        </p:par>
                        <p:par>
                          <p:cTn id="155" fill="hold" nodeType="afterGroup">
                            <p:stCondLst>
                              <p:cond delay="500"/>
                            </p:stCondLst>
                            <p:childTnLst>
                              <p:par>
                                <p:cTn id="156" presetID="1" presetClass="entr" presetSubtype="0" fill="hold" grpId="0" nodeType="afterEffect">
                                  <p:stCondLst>
                                    <p:cond delay="0"/>
                                  </p:stCondLst>
                                  <p:childTnLst>
                                    <p:set>
                                      <p:cBhvr>
                                        <p:cTn id="157" dur="1" fill="hold">
                                          <p:stCondLst>
                                            <p:cond delay="0"/>
                                          </p:stCondLst>
                                        </p:cTn>
                                        <p:tgtEl>
                                          <p:spTgt spid="554149"/>
                                        </p:tgtEl>
                                        <p:attrNameLst>
                                          <p:attrName>style.visibility</p:attrName>
                                        </p:attrNameLst>
                                      </p:cBhvr>
                                      <p:to>
                                        <p:strVal val="visible"/>
                                      </p:to>
                                    </p:set>
                                  </p:childTnLst>
                                </p:cTn>
                              </p:par>
                            </p:childTnLst>
                          </p:cTn>
                        </p:par>
                        <p:par>
                          <p:cTn id="158" fill="hold" nodeType="afterGroup">
                            <p:stCondLst>
                              <p:cond delay="500"/>
                            </p:stCondLst>
                            <p:childTnLst>
                              <p:par>
                                <p:cTn id="159" presetID="1" presetClass="entr" presetSubtype="0" fill="hold" grpId="0" nodeType="afterEffect">
                                  <p:stCondLst>
                                    <p:cond delay="0"/>
                                  </p:stCondLst>
                                  <p:childTnLst>
                                    <p:set>
                                      <p:cBhvr>
                                        <p:cTn id="160" dur="1" fill="hold">
                                          <p:stCondLst>
                                            <p:cond delay="0"/>
                                          </p:stCondLst>
                                        </p:cTn>
                                        <p:tgtEl>
                                          <p:spTgt spid="554150"/>
                                        </p:tgtEl>
                                        <p:attrNameLst>
                                          <p:attrName>style.visibility</p:attrName>
                                        </p:attrNameLst>
                                      </p:cBhvr>
                                      <p:to>
                                        <p:strVal val="visible"/>
                                      </p:to>
                                    </p:set>
                                  </p:childTnLst>
                                </p:cTn>
                              </p:par>
                            </p:childTnLst>
                          </p:cTn>
                        </p:par>
                        <p:par>
                          <p:cTn id="161" fill="hold" nodeType="afterGroup">
                            <p:stCondLst>
                              <p:cond delay="500"/>
                            </p:stCondLst>
                            <p:childTnLst>
                              <p:par>
                                <p:cTn id="162" presetID="1" presetClass="entr" presetSubtype="0" fill="hold" grpId="0" nodeType="afterEffect">
                                  <p:stCondLst>
                                    <p:cond delay="0"/>
                                  </p:stCondLst>
                                  <p:childTnLst>
                                    <p:set>
                                      <p:cBhvr>
                                        <p:cTn id="163" dur="1" fill="hold">
                                          <p:stCondLst>
                                            <p:cond delay="0"/>
                                          </p:stCondLst>
                                        </p:cTn>
                                        <p:tgtEl>
                                          <p:spTgt spid="554151"/>
                                        </p:tgtEl>
                                        <p:attrNameLst>
                                          <p:attrName>style.visibility</p:attrName>
                                        </p:attrNameLst>
                                      </p:cBhvr>
                                      <p:to>
                                        <p:strVal val="visible"/>
                                      </p:to>
                                    </p:se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554144"/>
                                        </p:tgtEl>
                                        <p:attrNameLst>
                                          <p:attrName>style.visibility</p:attrName>
                                        </p:attrNameLst>
                                      </p:cBhvr>
                                      <p:to>
                                        <p:strVal val="visible"/>
                                      </p:to>
                                    </p:set>
                                  </p:childTnLst>
                                </p:cTn>
                              </p:par>
                              <p:par>
                                <p:cTn id="168" presetID="1" presetClass="entr" presetSubtype="0" fill="hold" grpId="0" nodeType="withEffect">
                                  <p:stCondLst>
                                    <p:cond delay="0"/>
                                  </p:stCondLst>
                                  <p:childTnLst>
                                    <p:set>
                                      <p:cBhvr>
                                        <p:cTn id="169" dur="1" fill="hold">
                                          <p:stCondLst>
                                            <p:cond delay="0"/>
                                          </p:stCondLst>
                                        </p:cTn>
                                        <p:tgtEl>
                                          <p:spTgt spid="554096"/>
                                        </p:tgtEl>
                                        <p:attrNameLst>
                                          <p:attrName>style.visibility</p:attrName>
                                        </p:attrNameLst>
                                      </p:cBhvr>
                                      <p:to>
                                        <p:strVal val="visible"/>
                                      </p:to>
                                    </p:set>
                                  </p:childTnLst>
                                </p:cTn>
                              </p:par>
                              <p:par>
                                <p:cTn id="170" presetID="22" presetClass="entr" presetSubtype="8" fill="hold" nodeType="withEffect">
                                  <p:stCondLst>
                                    <p:cond delay="0"/>
                                  </p:stCondLst>
                                  <p:childTnLst>
                                    <p:set>
                                      <p:cBhvr>
                                        <p:cTn id="171" dur="1" fill="hold">
                                          <p:stCondLst>
                                            <p:cond delay="0"/>
                                          </p:stCondLst>
                                        </p:cTn>
                                        <p:tgtEl>
                                          <p:spTgt spid="7"/>
                                        </p:tgtEl>
                                        <p:attrNameLst>
                                          <p:attrName>style.visibility</p:attrName>
                                        </p:attrNameLst>
                                      </p:cBhvr>
                                      <p:to>
                                        <p:strVal val="visible"/>
                                      </p:to>
                                    </p:set>
                                    <p:animEffect transition="in" filter="wipe(left)">
                                      <p:cBhvr>
                                        <p:cTn id="172" dur="500"/>
                                        <p:tgtEl>
                                          <p:spTgt spid="7"/>
                                        </p:tgtEl>
                                      </p:cBhvr>
                                    </p:animEffect>
                                  </p:childTnLst>
                                </p:cTn>
                              </p:par>
                              <p:par>
                                <p:cTn id="173" presetID="1" presetClass="entr" presetSubtype="0" fill="hold" grpId="0" nodeType="withEffect">
                                  <p:stCondLst>
                                    <p:cond delay="0"/>
                                  </p:stCondLst>
                                  <p:childTnLst>
                                    <p:set>
                                      <p:cBhvr>
                                        <p:cTn id="174" dur="1" fill="hold">
                                          <p:stCondLst>
                                            <p:cond delay="0"/>
                                          </p:stCondLst>
                                        </p:cTn>
                                        <p:tgtEl>
                                          <p:spTgt spid="554095"/>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554141"/>
                                        </p:tgtEl>
                                        <p:attrNameLst>
                                          <p:attrName>style.visibility</p:attrName>
                                        </p:attrNameLst>
                                      </p:cBhvr>
                                      <p:to>
                                        <p:strVal val="visible"/>
                                      </p:to>
                                    </p:set>
                                  </p:childTnLst>
                                </p:cTn>
                              </p:par>
                              <p:par>
                                <p:cTn id="177" presetID="22" presetClass="entr" presetSubtype="8" fill="hold" nodeType="withEffect">
                                  <p:stCondLst>
                                    <p:cond delay="0"/>
                                  </p:stCondLst>
                                  <p:childTnLst>
                                    <p:set>
                                      <p:cBhvr>
                                        <p:cTn id="178" dur="1" fill="hold">
                                          <p:stCondLst>
                                            <p:cond delay="0"/>
                                          </p:stCondLst>
                                        </p:cTn>
                                        <p:tgtEl>
                                          <p:spTgt spid="548914"/>
                                        </p:tgtEl>
                                        <p:attrNameLst>
                                          <p:attrName>style.visibility</p:attrName>
                                        </p:attrNameLst>
                                      </p:cBhvr>
                                      <p:to>
                                        <p:strVal val="visible"/>
                                      </p:to>
                                    </p:set>
                                    <p:animEffect transition="in" filter="wipe(left)">
                                      <p:cBhvr>
                                        <p:cTn id="179" dur="500"/>
                                        <p:tgtEl>
                                          <p:spTgt spid="548914"/>
                                        </p:tgtEl>
                                      </p:cBhvr>
                                    </p:animEffect>
                                  </p:childTnLst>
                                </p:cTn>
                              </p:par>
                              <p:par>
                                <p:cTn id="180" presetID="22" presetClass="entr" presetSubtype="1" fill="hold" nodeType="withEffect">
                                  <p:stCondLst>
                                    <p:cond delay="0"/>
                                  </p:stCondLst>
                                  <p:childTnLst>
                                    <p:set>
                                      <p:cBhvr>
                                        <p:cTn id="181" dur="1" fill="hold">
                                          <p:stCondLst>
                                            <p:cond delay="0"/>
                                          </p:stCondLst>
                                        </p:cTn>
                                        <p:tgtEl>
                                          <p:spTgt spid="2"/>
                                        </p:tgtEl>
                                        <p:attrNameLst>
                                          <p:attrName>style.visibility</p:attrName>
                                        </p:attrNameLst>
                                      </p:cBhvr>
                                      <p:to>
                                        <p:strVal val="visible"/>
                                      </p:to>
                                    </p:set>
                                    <p:animEffect transition="in" filter="wipe(up)">
                                      <p:cBhvr>
                                        <p:cTn id="182" dur="500"/>
                                        <p:tgtEl>
                                          <p:spTgt spid="2"/>
                                        </p:tgtEl>
                                      </p:cBhvr>
                                    </p:animEffect>
                                  </p:childTnLst>
                                </p:cTn>
                              </p:par>
                              <p:par>
                                <p:cTn id="183" presetID="22" presetClass="entr" presetSubtype="1" fill="hold" nodeType="withEffect">
                                  <p:stCondLst>
                                    <p:cond delay="0"/>
                                  </p:stCondLst>
                                  <p:childTnLst>
                                    <p:set>
                                      <p:cBhvr>
                                        <p:cTn id="184" dur="1" fill="hold">
                                          <p:stCondLst>
                                            <p:cond delay="0"/>
                                          </p:stCondLst>
                                        </p:cTn>
                                        <p:tgtEl>
                                          <p:spTgt spid="8"/>
                                        </p:tgtEl>
                                        <p:attrNameLst>
                                          <p:attrName>style.visibility</p:attrName>
                                        </p:attrNameLst>
                                      </p:cBhvr>
                                      <p:to>
                                        <p:strVal val="visible"/>
                                      </p:to>
                                    </p:set>
                                    <p:animEffect transition="in" filter="wipe(up)">
                                      <p:cBhvr>
                                        <p:cTn id="185" dur="500"/>
                                        <p:tgtEl>
                                          <p:spTgt spid="8"/>
                                        </p:tgtEl>
                                      </p:cBhvr>
                                    </p:animEffect>
                                  </p:childTnLst>
                                </p:cTn>
                              </p:par>
                              <p:par>
                                <p:cTn id="186" presetID="22" presetClass="entr" presetSubtype="8" fill="hold" nodeType="withEffect">
                                  <p:stCondLst>
                                    <p:cond delay="0"/>
                                  </p:stCondLst>
                                  <p:childTnLst>
                                    <p:set>
                                      <p:cBhvr>
                                        <p:cTn id="187" dur="1" fill="hold">
                                          <p:stCondLst>
                                            <p:cond delay="0"/>
                                          </p:stCondLst>
                                        </p:cTn>
                                        <p:tgtEl>
                                          <p:spTgt spid="5"/>
                                        </p:tgtEl>
                                        <p:attrNameLst>
                                          <p:attrName>style.visibility</p:attrName>
                                        </p:attrNameLst>
                                      </p:cBhvr>
                                      <p:to>
                                        <p:strVal val="visible"/>
                                      </p:to>
                                    </p:set>
                                    <p:animEffect transition="in" filter="wipe(left)">
                                      <p:cBhvr>
                                        <p:cTn id="188" dur="500"/>
                                        <p:tgtEl>
                                          <p:spTgt spid="5"/>
                                        </p:tgtEl>
                                      </p:cBhvr>
                                    </p:animEffect>
                                  </p:childTnLst>
                                </p:cTn>
                              </p:par>
                              <p:par>
                                <p:cTn id="189" presetID="1" presetClass="entr" presetSubtype="0" fill="hold" grpId="0" nodeType="withEffect">
                                  <p:stCondLst>
                                    <p:cond delay="0"/>
                                  </p:stCondLst>
                                  <p:childTnLst>
                                    <p:set>
                                      <p:cBhvr>
                                        <p:cTn id="190" dur="1" fill="hold">
                                          <p:stCondLst>
                                            <p:cond delay="0"/>
                                          </p:stCondLst>
                                        </p:cTn>
                                        <p:tgtEl>
                                          <p:spTgt spid="554142"/>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554097"/>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554143"/>
                                        </p:tgtEl>
                                        <p:attrNameLst>
                                          <p:attrName>style.visibility</p:attrName>
                                        </p:attrNameLst>
                                      </p:cBhvr>
                                      <p:to>
                                        <p:strVal val="visible"/>
                                      </p:to>
                                    </p:set>
                                  </p:childTnLst>
                                </p:cTn>
                              </p:par>
                              <p:par>
                                <p:cTn id="195" presetID="22" presetClass="entr" presetSubtype="8" fill="hold" nodeType="withEffect">
                                  <p:stCondLst>
                                    <p:cond delay="0"/>
                                  </p:stCondLst>
                                  <p:childTnLst>
                                    <p:set>
                                      <p:cBhvr>
                                        <p:cTn id="196" dur="1" fill="hold">
                                          <p:stCondLst>
                                            <p:cond delay="0"/>
                                          </p:stCondLst>
                                        </p:cTn>
                                        <p:tgtEl>
                                          <p:spTgt spid="3"/>
                                        </p:tgtEl>
                                        <p:attrNameLst>
                                          <p:attrName>style.visibility</p:attrName>
                                        </p:attrNameLst>
                                      </p:cBhvr>
                                      <p:to>
                                        <p:strVal val="visible"/>
                                      </p:to>
                                    </p:set>
                                    <p:animEffect transition="in" filter="wipe(left)">
                                      <p:cBhvr>
                                        <p:cTn id="197" dur="500"/>
                                        <p:tgtEl>
                                          <p:spTgt spid="3"/>
                                        </p:tgtEl>
                                      </p:cBhvr>
                                    </p:animEffect>
                                  </p:childTnLst>
                                </p:cTn>
                              </p:par>
                              <p:par>
                                <p:cTn id="198" presetID="1" presetClass="entr" presetSubtype="0" fill="hold" grpId="0" nodeType="withEffect">
                                  <p:stCondLst>
                                    <p:cond delay="0"/>
                                  </p:stCondLst>
                                  <p:childTnLst>
                                    <p:set>
                                      <p:cBhvr>
                                        <p:cTn id="199" dur="1" fill="hold">
                                          <p:stCondLst>
                                            <p:cond delay="0"/>
                                          </p:stCondLst>
                                        </p:cTn>
                                        <p:tgtEl>
                                          <p:spTgt spid="554098"/>
                                        </p:tgtEl>
                                        <p:attrNameLst>
                                          <p:attrName>style.visibility</p:attrName>
                                        </p:attrNameLst>
                                      </p:cBhvr>
                                      <p:to>
                                        <p:strVal val="visible"/>
                                      </p:to>
                                    </p:set>
                                  </p:childTnLst>
                                </p:cTn>
                              </p:par>
                              <p:par>
                                <p:cTn id="200" presetID="22" presetClass="entr" presetSubtype="1" fill="hold" nodeType="withEffect">
                                  <p:stCondLst>
                                    <p:cond delay="0"/>
                                  </p:stCondLst>
                                  <p:childTnLst>
                                    <p:set>
                                      <p:cBhvr>
                                        <p:cTn id="201" dur="1" fill="hold">
                                          <p:stCondLst>
                                            <p:cond delay="0"/>
                                          </p:stCondLst>
                                        </p:cTn>
                                        <p:tgtEl>
                                          <p:spTgt spid="6"/>
                                        </p:tgtEl>
                                        <p:attrNameLst>
                                          <p:attrName>style.visibility</p:attrName>
                                        </p:attrNameLst>
                                      </p:cBhvr>
                                      <p:to>
                                        <p:strVal val="visible"/>
                                      </p:to>
                                    </p:set>
                                    <p:animEffect transition="in" filter="wipe(up)">
                                      <p:cBhvr>
                                        <p:cTn id="202" dur="500"/>
                                        <p:tgtEl>
                                          <p:spTgt spid="6"/>
                                        </p:tgtEl>
                                      </p:cBhvr>
                                    </p:animEffect>
                                  </p:childTnLst>
                                </p:cTn>
                              </p:par>
                              <p:par>
                                <p:cTn id="203" presetID="22" presetClass="entr" presetSubtype="1" fill="hold" nodeType="withEffect">
                                  <p:stCondLst>
                                    <p:cond delay="0"/>
                                  </p:stCondLst>
                                  <p:childTnLst>
                                    <p:set>
                                      <p:cBhvr>
                                        <p:cTn id="204" dur="1" fill="hold">
                                          <p:stCondLst>
                                            <p:cond delay="0"/>
                                          </p:stCondLst>
                                        </p:cTn>
                                        <p:tgtEl>
                                          <p:spTgt spid="4"/>
                                        </p:tgtEl>
                                        <p:attrNameLst>
                                          <p:attrName>style.visibility</p:attrName>
                                        </p:attrNameLst>
                                      </p:cBhvr>
                                      <p:to>
                                        <p:strVal val="visible"/>
                                      </p:to>
                                    </p:set>
                                    <p:animEffect transition="in" filter="wipe(up)">
                                      <p:cBhvr>
                                        <p:cTn id="205" dur="500"/>
                                        <p:tgtEl>
                                          <p:spTgt spid="4"/>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 presetClass="entr" presetSubtype="0" fill="hold" nodeType="clickEffect">
                                  <p:stCondLst>
                                    <p:cond delay="0"/>
                                  </p:stCondLst>
                                  <p:childTnLst>
                                    <p:set>
                                      <p:cBhvr>
                                        <p:cTn id="209" dur="1" fill="hold">
                                          <p:stCondLst>
                                            <p:cond delay="0"/>
                                          </p:stCondLst>
                                        </p:cTn>
                                        <p:tgtEl>
                                          <p:spTgt spid="554159"/>
                                        </p:tgtEl>
                                        <p:attrNameLst>
                                          <p:attrName>style.visibility</p:attrName>
                                        </p:attrNameLst>
                                      </p:cBhvr>
                                      <p:to>
                                        <p:strVal val="visible"/>
                                      </p:to>
                                    </p:set>
                                  </p:childTnLst>
                                </p:cTn>
                              </p:par>
                              <p:par>
                                <p:cTn id="210" presetID="1" presetClass="entr" presetSubtype="0" fill="hold" nodeType="withEffect">
                                  <p:stCondLst>
                                    <p:cond delay="0"/>
                                  </p:stCondLst>
                                  <p:childTnLst>
                                    <p:set>
                                      <p:cBhvr>
                                        <p:cTn id="211" dur="1" fill="hold">
                                          <p:stCondLst>
                                            <p:cond delay="0"/>
                                          </p:stCondLst>
                                        </p:cTn>
                                        <p:tgtEl>
                                          <p:spTgt spid="554158"/>
                                        </p:tgtEl>
                                        <p:attrNameLst>
                                          <p:attrName>style.visibility</p:attrName>
                                        </p:attrNameLst>
                                      </p:cBhvr>
                                      <p:to>
                                        <p:strVal val="visible"/>
                                      </p:to>
                                    </p:set>
                                  </p:childTnLst>
                                </p:cTn>
                              </p:par>
                              <p:par>
                                <p:cTn id="212" presetID="22" presetClass="entr" presetSubtype="8" fill="hold" grpId="0" nodeType="withEffect">
                                  <p:stCondLst>
                                    <p:cond delay="0"/>
                                  </p:stCondLst>
                                  <p:childTnLst>
                                    <p:set>
                                      <p:cBhvr>
                                        <p:cTn id="213" dur="1" fill="hold">
                                          <p:stCondLst>
                                            <p:cond delay="0"/>
                                          </p:stCondLst>
                                        </p:cTn>
                                        <p:tgtEl>
                                          <p:spTgt spid="554160"/>
                                        </p:tgtEl>
                                        <p:attrNameLst>
                                          <p:attrName>style.visibility</p:attrName>
                                        </p:attrNameLst>
                                      </p:cBhvr>
                                      <p:to>
                                        <p:strVal val="visible"/>
                                      </p:to>
                                    </p:set>
                                    <p:animEffect transition="in" filter="wipe(left)">
                                      <p:cBhvr>
                                        <p:cTn id="214" dur="500"/>
                                        <p:tgtEl>
                                          <p:spTgt spid="554160"/>
                                        </p:tgtEl>
                                      </p:cBhvr>
                                    </p:animEffect>
                                  </p:childTnLst>
                                </p:cTn>
                              </p:par>
                              <p:par>
                                <p:cTn id="215" presetID="1" presetClass="entr" presetSubtype="0" fill="hold" nodeType="withEffect">
                                  <p:stCondLst>
                                    <p:cond delay="0"/>
                                  </p:stCondLst>
                                  <p:childTnLst>
                                    <p:set>
                                      <p:cBhvr>
                                        <p:cTn id="216" dur="1" fill="hold">
                                          <p:stCondLst>
                                            <p:cond delay="0"/>
                                          </p:stCondLst>
                                        </p:cTn>
                                        <p:tgtEl>
                                          <p:spTgt spid="554155"/>
                                        </p:tgtEl>
                                        <p:attrNameLst>
                                          <p:attrName>style.visibility</p:attrName>
                                        </p:attrNameLst>
                                      </p:cBhvr>
                                      <p:to>
                                        <p:strVal val="visible"/>
                                      </p:to>
                                    </p:set>
                                  </p:childTnLst>
                                </p:cTn>
                              </p:par>
                              <p:par>
                                <p:cTn id="217" presetID="1" presetClass="entr" presetSubtype="0" fill="hold" nodeType="withEffect">
                                  <p:stCondLst>
                                    <p:cond delay="0"/>
                                  </p:stCondLst>
                                  <p:childTnLst>
                                    <p:set>
                                      <p:cBhvr>
                                        <p:cTn id="218" dur="1" fill="hold">
                                          <p:stCondLst>
                                            <p:cond delay="0"/>
                                          </p:stCondLst>
                                        </p:cTn>
                                        <p:tgtEl>
                                          <p:spTgt spid="554156"/>
                                        </p:tgtEl>
                                        <p:attrNameLst>
                                          <p:attrName>style.visibility</p:attrName>
                                        </p:attrNameLst>
                                      </p:cBhvr>
                                      <p:to>
                                        <p:strVal val="visible"/>
                                      </p:to>
                                    </p:set>
                                  </p:childTnLst>
                                </p:cTn>
                              </p:par>
                              <p:par>
                                <p:cTn id="219" presetID="22" presetClass="entr" presetSubtype="8" fill="hold" grpId="0" nodeType="withEffect">
                                  <p:stCondLst>
                                    <p:cond delay="0"/>
                                  </p:stCondLst>
                                  <p:childTnLst>
                                    <p:set>
                                      <p:cBhvr>
                                        <p:cTn id="220" dur="1" fill="hold">
                                          <p:stCondLst>
                                            <p:cond delay="0"/>
                                          </p:stCondLst>
                                        </p:cTn>
                                        <p:tgtEl>
                                          <p:spTgt spid="554157"/>
                                        </p:tgtEl>
                                        <p:attrNameLst>
                                          <p:attrName>style.visibility</p:attrName>
                                        </p:attrNameLst>
                                      </p:cBhvr>
                                      <p:to>
                                        <p:strVal val="visible"/>
                                      </p:to>
                                    </p:set>
                                    <p:animEffect transition="in" filter="wipe(left)">
                                      <p:cBhvr>
                                        <p:cTn id="221" dur="500"/>
                                        <p:tgtEl>
                                          <p:spTgt spid="554157"/>
                                        </p:tgtEl>
                                      </p:cBhvr>
                                    </p:animEffect>
                                  </p:childTnLst>
                                </p:cTn>
                              </p:par>
                              <p:par>
                                <p:cTn id="222" presetID="1" presetClass="entr" presetSubtype="0" fill="hold" nodeType="withEffect">
                                  <p:stCondLst>
                                    <p:cond delay="0"/>
                                  </p:stCondLst>
                                  <p:childTnLst>
                                    <p:set>
                                      <p:cBhvr>
                                        <p:cTn id="223" dur="1" fill="hold">
                                          <p:stCondLst>
                                            <p:cond delay="0"/>
                                          </p:stCondLst>
                                        </p:cTn>
                                        <p:tgtEl>
                                          <p:spTgt spid="554153"/>
                                        </p:tgtEl>
                                        <p:attrNameLst>
                                          <p:attrName>style.visibility</p:attrName>
                                        </p:attrNameLst>
                                      </p:cBhvr>
                                      <p:to>
                                        <p:strVal val="visible"/>
                                      </p:to>
                                    </p:set>
                                  </p:childTnLst>
                                </p:cTn>
                              </p:par>
                              <p:par>
                                <p:cTn id="224" presetID="22" presetClass="entr" presetSubtype="8" fill="hold" grpId="0" nodeType="withEffect">
                                  <p:stCondLst>
                                    <p:cond delay="0"/>
                                  </p:stCondLst>
                                  <p:childTnLst>
                                    <p:set>
                                      <p:cBhvr>
                                        <p:cTn id="225" dur="1" fill="hold">
                                          <p:stCondLst>
                                            <p:cond delay="0"/>
                                          </p:stCondLst>
                                        </p:cTn>
                                        <p:tgtEl>
                                          <p:spTgt spid="554154"/>
                                        </p:tgtEl>
                                        <p:attrNameLst>
                                          <p:attrName>style.visibility</p:attrName>
                                        </p:attrNameLst>
                                      </p:cBhvr>
                                      <p:to>
                                        <p:strVal val="visible"/>
                                      </p:to>
                                    </p:set>
                                    <p:animEffect transition="in" filter="wipe(left)">
                                      <p:cBhvr>
                                        <p:cTn id="226" dur="500"/>
                                        <p:tgtEl>
                                          <p:spTgt spid="554154"/>
                                        </p:tgtEl>
                                      </p:cBhvr>
                                    </p:animEffect>
                                  </p:childTnLst>
                                </p:cTn>
                              </p:par>
                              <p:par>
                                <p:cTn id="227" presetID="1" presetClass="entr" presetSubtype="0" fill="hold" nodeType="withEffect">
                                  <p:stCondLst>
                                    <p:cond delay="0"/>
                                  </p:stCondLst>
                                  <p:childTnLst>
                                    <p:set>
                                      <p:cBhvr>
                                        <p:cTn id="228" dur="1" fill="hold">
                                          <p:stCondLst>
                                            <p:cond delay="0"/>
                                          </p:stCondLst>
                                        </p:cTn>
                                        <p:tgtEl>
                                          <p:spTgt spid="554152"/>
                                        </p:tgtEl>
                                        <p:attrNameLst>
                                          <p:attrName>style.visibility</p:attrName>
                                        </p:attrNameLst>
                                      </p:cBhvr>
                                      <p:to>
                                        <p:strVal val="visible"/>
                                      </p:to>
                                    </p:se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 presetClass="entr" presetSubtype="0" fill="hold" grpId="0" nodeType="clickEffect">
                                  <p:stCondLst>
                                    <p:cond delay="0"/>
                                  </p:stCondLst>
                                  <p:childTnLst>
                                    <p:set>
                                      <p:cBhvr>
                                        <p:cTn id="232" dur="1" fill="hold">
                                          <p:stCondLst>
                                            <p:cond delay="0"/>
                                          </p:stCondLst>
                                        </p:cTn>
                                        <p:tgtEl>
                                          <p:spTgt spid="554180"/>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554181"/>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554182"/>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554183"/>
                                        </p:tgtEl>
                                        <p:attrNameLst>
                                          <p:attrName>style.visibility</p:attrName>
                                        </p:attrNameLst>
                                      </p:cBhvr>
                                      <p:to>
                                        <p:strVal val="visible"/>
                                      </p:to>
                                    </p:set>
                                  </p:childTnLst>
                                </p:cTn>
                              </p:par>
                            </p:childTnLst>
                          </p:cTn>
                        </p:par>
                      </p:childTnLst>
                    </p:cTn>
                  </p:par>
                  <p:par>
                    <p:cTn id="239" fill="hold" nodeType="clickPar">
                      <p:stCondLst>
                        <p:cond delay="indefinite"/>
                      </p:stCondLst>
                      <p:childTnLst>
                        <p:par>
                          <p:cTn id="240" fill="hold" nodeType="withGroup">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97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3" grpId="0" animBg="1"/>
      <p:bldP spid="554095" grpId="0"/>
      <p:bldP spid="554096" grpId="0"/>
      <p:bldP spid="554097" grpId="0"/>
      <p:bldP spid="554098" grpId="0"/>
      <p:bldP spid="554099" grpId="0"/>
      <p:bldP spid="554100" grpId="0"/>
      <p:bldP spid="554101" grpId="0"/>
      <p:bldP spid="554102" grpId="0"/>
      <p:bldP spid="554103" grpId="0"/>
      <p:bldP spid="554104" grpId="0"/>
      <p:bldP spid="554105" grpId="0"/>
      <p:bldP spid="554106" grpId="0"/>
      <p:bldP spid="554107" grpId="0"/>
      <p:bldP spid="554108" grpId="0"/>
      <p:bldP spid="554109" grpId="0"/>
      <p:bldP spid="554128" grpId="0"/>
      <p:bldP spid="554129" grpId="0"/>
      <p:bldP spid="554130" grpId="0"/>
      <p:bldP spid="554131" grpId="0"/>
      <p:bldP spid="554132" grpId="0"/>
      <p:bldP spid="554133" grpId="0"/>
      <p:bldP spid="554134" grpId="0"/>
      <p:bldP spid="554135" grpId="0"/>
      <p:bldP spid="554136" grpId="0"/>
      <p:bldP spid="554137" grpId="0"/>
      <p:bldP spid="554141" grpId="0" animBg="1"/>
      <p:bldP spid="554142" grpId="0" animBg="1"/>
      <p:bldP spid="554143" grpId="0" animBg="1"/>
      <p:bldP spid="554144" grpId="0" animBg="1"/>
      <p:bldP spid="554146" grpId="0"/>
      <p:bldP spid="554147" grpId="0"/>
      <p:bldP spid="554148" grpId="0"/>
      <p:bldP spid="554149" grpId="0"/>
      <p:bldP spid="554150" grpId="0"/>
      <p:bldP spid="554151" grpId="0"/>
      <p:bldP spid="554154" grpId="0"/>
      <p:bldP spid="554157" grpId="0"/>
      <p:bldP spid="554160" grpId="0"/>
      <p:bldP spid="554161" grpId="0" animBg="1"/>
      <p:bldP spid="554166" grpId="0"/>
      <p:bldP spid="554167" grpId="0"/>
      <p:bldP spid="554168" grpId="0"/>
      <p:bldP spid="554169" grpId="0"/>
      <p:bldP spid="554170" grpId="0"/>
      <p:bldP spid="554171" grpId="0"/>
      <p:bldP spid="554172" grpId="0"/>
      <p:bldP spid="554173" grpId="0"/>
      <p:bldP spid="554174" grpId="0"/>
      <p:bldP spid="554175" grpId="0"/>
      <p:bldP spid="554176" grpId="0"/>
      <p:bldP spid="554177" grpId="0"/>
      <p:bldP spid="554178" grpId="0"/>
      <p:bldP spid="554179" grpId="0"/>
      <p:bldP spid="554180" grpId="0"/>
      <p:bldP spid="554181" grpId="0"/>
      <p:bldP spid="554182" grpId="0"/>
      <p:bldP spid="554183" grpId="0"/>
      <p:bldP spid="554184" grpId="0"/>
      <p:bldP spid="554188" grpId="0" animBg="1"/>
      <p:bldP spid="554189" grpId="0"/>
      <p:bldP spid="554190"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idx="4294967295"/>
          </p:nvPr>
        </p:nvSpPr>
        <p:spPr>
          <a:xfrm>
            <a:off x="381000" y="76200"/>
            <a:ext cx="8153400" cy="609600"/>
          </a:xfrm>
        </p:spPr>
        <p:txBody>
          <a:bodyPr/>
          <a:lstStyle/>
          <a:p>
            <a:pPr algn="l" eaLnBrk="1" hangingPunct="1"/>
            <a:r>
              <a:rPr lang="en-US" altLang="pt-PT" smtClean="0"/>
              <a:t>Properties of Indifference Curves</a:t>
            </a:r>
          </a:p>
        </p:txBody>
      </p:sp>
      <p:sp>
        <p:nvSpPr>
          <p:cNvPr id="15363" name="Rectangle 3"/>
          <p:cNvSpPr>
            <a:spLocks noGrp="1" noChangeArrowheads="1"/>
          </p:cNvSpPr>
          <p:nvPr>
            <p:ph idx="4294967295"/>
          </p:nvPr>
        </p:nvSpPr>
        <p:spPr>
          <a:xfrm>
            <a:off x="228600" y="838200"/>
            <a:ext cx="8686800" cy="5410200"/>
          </a:xfrm>
        </p:spPr>
        <p:txBody>
          <a:bodyPr/>
          <a:lstStyle/>
          <a:p>
            <a:pPr marL="230188" indent="-230188" eaLnBrk="1" hangingPunct="1">
              <a:buClr>
                <a:schemeClr val="tx1"/>
              </a:buClr>
              <a:tabLst>
                <a:tab pos="2743200" algn="l"/>
              </a:tabLst>
            </a:pPr>
            <a:r>
              <a:rPr lang="en-US" altLang="pt-PT" smtClean="0"/>
              <a:t>All indifference curve maps share two general properties: </a:t>
            </a:r>
          </a:p>
          <a:p>
            <a:pPr marL="684213" lvl="1" indent="-227013" eaLnBrk="1" hangingPunct="1">
              <a:tabLst>
                <a:tab pos="2743200" algn="l"/>
              </a:tabLst>
            </a:pPr>
            <a:r>
              <a:rPr lang="en-US" altLang="pt-PT" smtClean="0"/>
              <a:t>indifference curves never cross</a:t>
            </a:r>
          </a:p>
          <a:p>
            <a:pPr marL="684213" lvl="1" indent="-227013" eaLnBrk="1" hangingPunct="1">
              <a:tabLst>
                <a:tab pos="2743200" algn="l"/>
              </a:tabLst>
            </a:pPr>
            <a:r>
              <a:rPr lang="en-US" altLang="pt-PT" smtClean="0"/>
              <a:t>the farther out an indifference curve is from the origin, the higher the level of total utility it indicates</a:t>
            </a:r>
          </a:p>
          <a:p>
            <a:pPr marL="230188" indent="-230188" eaLnBrk="1" hangingPunct="1">
              <a:buClr>
                <a:schemeClr val="tx1"/>
              </a:buClr>
              <a:tabLst>
                <a:tab pos="2743200" algn="l"/>
              </a:tabLst>
            </a:pPr>
            <a:endParaRPr lang="en-US" altLang="pt-PT" smtClean="0"/>
          </a:p>
          <a:p>
            <a:pPr marL="230188" indent="-230188" eaLnBrk="1" hangingPunct="1">
              <a:buClr>
                <a:schemeClr val="tx1"/>
              </a:buClr>
              <a:tabLst>
                <a:tab pos="2743200" algn="l"/>
              </a:tabLst>
            </a:pPr>
            <a:r>
              <a:rPr lang="en-US" altLang="pt-PT" smtClean="0"/>
              <a:t>In addition, indifference curves for most goods, called ordinary goods, have two more properties: </a:t>
            </a:r>
          </a:p>
          <a:p>
            <a:pPr marL="684213" lvl="1" indent="-227013" eaLnBrk="1" hangingPunct="1">
              <a:tabLst>
                <a:tab pos="2743200" algn="l"/>
              </a:tabLst>
            </a:pPr>
            <a:r>
              <a:rPr lang="en-US" altLang="pt-PT" smtClean="0"/>
              <a:t>they are downward sloping</a:t>
            </a:r>
          </a:p>
          <a:p>
            <a:pPr marL="684213" lvl="1" indent="-227013" eaLnBrk="1" hangingPunct="1">
              <a:tabLst>
                <a:tab pos="2743200" algn="l"/>
              </a:tabLst>
            </a:pPr>
            <a:r>
              <a:rPr lang="en-US" altLang="pt-PT" smtClean="0"/>
              <a:t>are convex (bowed-in toward the origin) as a result of diminishing marginal utility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Effect transition="in" filter="wipe(left)">
                                      <p:cBhvr>
                                        <p:cTn id="11" dur="500"/>
                                        <p:tgtEl>
                                          <p:spTgt spid="1536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wipe(left)">
                                      <p:cBhvr>
                                        <p:cTn id="15" dur="500"/>
                                        <p:tgtEl>
                                          <p:spTgt spid="1536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5363">
                                            <p:txEl>
                                              <p:pRg st="4" end="4"/>
                                            </p:txEl>
                                          </p:spTgt>
                                        </p:tgtEl>
                                        <p:attrNameLst>
                                          <p:attrName>style.visibility</p:attrName>
                                        </p:attrNameLst>
                                      </p:cBhvr>
                                      <p:to>
                                        <p:strVal val="visible"/>
                                      </p:to>
                                    </p:set>
                                    <p:animEffect transition="in" filter="wipe(left)">
                                      <p:cBhvr>
                                        <p:cTn id="20" dur="500"/>
                                        <p:tgtEl>
                                          <p:spTgt spid="15363">
                                            <p:txEl>
                                              <p:pRg st="4" end="4"/>
                                            </p:txEl>
                                          </p:spTgt>
                                        </p:tgtEl>
                                      </p:cBhvr>
                                    </p:animEffect>
                                  </p:childTnLst>
                                </p:cTn>
                              </p:par>
                            </p:childTnLst>
                          </p:cTn>
                        </p:par>
                        <p:par>
                          <p:cTn id="21" fill="hold" nodeType="afterGroup">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15363">
                                            <p:txEl>
                                              <p:pRg st="5" end="5"/>
                                            </p:txEl>
                                          </p:spTgt>
                                        </p:tgtEl>
                                        <p:attrNameLst>
                                          <p:attrName>style.visibility</p:attrName>
                                        </p:attrNameLst>
                                      </p:cBhvr>
                                      <p:to>
                                        <p:strVal val="visible"/>
                                      </p:to>
                                    </p:set>
                                    <p:animEffect transition="in" filter="wipe(left)">
                                      <p:cBhvr>
                                        <p:cTn id="24" dur="500"/>
                                        <p:tgtEl>
                                          <p:spTgt spid="15363">
                                            <p:txEl>
                                              <p:pRg st="5" end="5"/>
                                            </p:txEl>
                                          </p:spTgt>
                                        </p:tgtEl>
                                      </p:cBhvr>
                                    </p:animEffect>
                                  </p:childTnLst>
                                </p:cTn>
                              </p:par>
                            </p:childTnLst>
                          </p:cTn>
                        </p:par>
                        <p:par>
                          <p:cTn id="25" fill="hold" nodeType="afterGroup">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15363">
                                            <p:txEl>
                                              <p:pRg st="6" end="6"/>
                                            </p:txEl>
                                          </p:spTgt>
                                        </p:tgtEl>
                                        <p:attrNameLst>
                                          <p:attrName>style.visibility</p:attrName>
                                        </p:attrNameLst>
                                      </p:cBhvr>
                                      <p:to>
                                        <p:strVal val="visible"/>
                                      </p:to>
                                    </p:set>
                                    <p:animEffect transition="in" filter="wipe(left)">
                                      <p:cBhvr>
                                        <p:cTn id="28"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p:cNvSpPr>
          <p:nvPr/>
        </p:nvSpPr>
        <p:spPr bwMode="auto">
          <a:xfrm>
            <a:off x="381000" y="76200"/>
            <a:ext cx="8153400" cy="6096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5000"/>
              </a:lnSpc>
              <a:spcBef>
                <a:spcPct val="0"/>
              </a:spcBef>
              <a:buClrTx/>
              <a:buSzTx/>
              <a:buFontTx/>
              <a:buNone/>
            </a:pPr>
            <a:r>
              <a:rPr lang="en-US" altLang="pt-PT" sz="3600" b="1">
                <a:solidFill>
                  <a:srgbClr val="993366"/>
                </a:solidFill>
              </a:rPr>
              <a:t>Properties of Indifference Curves</a:t>
            </a:r>
          </a:p>
        </p:txBody>
      </p:sp>
      <p:sp>
        <p:nvSpPr>
          <p:cNvPr id="557147" name="Freeform 91"/>
          <p:cNvSpPr>
            <a:spLocks/>
          </p:cNvSpPr>
          <p:nvPr/>
        </p:nvSpPr>
        <p:spPr bwMode="auto">
          <a:xfrm>
            <a:off x="1285875" y="1106488"/>
            <a:ext cx="3051175" cy="2212975"/>
          </a:xfrm>
          <a:custGeom>
            <a:avLst/>
            <a:gdLst>
              <a:gd name="T0" fmla="*/ 2147483647 w 1701"/>
              <a:gd name="T1" fmla="*/ 2147483647 h 1361"/>
              <a:gd name="T2" fmla="*/ 0 w 1701"/>
              <a:gd name="T3" fmla="*/ 2147483647 h 1361"/>
              <a:gd name="T4" fmla="*/ 0 w 1701"/>
              <a:gd name="T5" fmla="*/ 0 h 1361"/>
              <a:gd name="T6" fmla="*/ 0 60000 65536"/>
              <a:gd name="T7" fmla="*/ 0 60000 65536"/>
              <a:gd name="T8" fmla="*/ 0 60000 65536"/>
              <a:gd name="T9" fmla="*/ 0 w 1701"/>
              <a:gd name="T10" fmla="*/ 0 h 1361"/>
              <a:gd name="T11" fmla="*/ 1701 w 1701"/>
              <a:gd name="T12" fmla="*/ 1361 h 1361"/>
            </a:gdLst>
            <a:ahLst/>
            <a:cxnLst>
              <a:cxn ang="T6">
                <a:pos x="T0" y="T1"/>
              </a:cxn>
              <a:cxn ang="T7">
                <a:pos x="T2" y="T3"/>
              </a:cxn>
              <a:cxn ang="T8">
                <a:pos x="T4" y="T5"/>
              </a:cxn>
            </a:cxnLst>
            <a:rect l="T9" t="T10" r="T11" b="T12"/>
            <a:pathLst>
              <a:path w="1701" h="1361">
                <a:moveTo>
                  <a:pt x="1701" y="1361"/>
                </a:moveTo>
                <a:lnTo>
                  <a:pt x="0" y="1361"/>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48" name="Freeform 92"/>
          <p:cNvSpPr>
            <a:spLocks/>
          </p:cNvSpPr>
          <p:nvPr/>
        </p:nvSpPr>
        <p:spPr bwMode="auto">
          <a:xfrm>
            <a:off x="5619750" y="1106488"/>
            <a:ext cx="3044825" cy="2212975"/>
          </a:xfrm>
          <a:custGeom>
            <a:avLst/>
            <a:gdLst>
              <a:gd name="T0" fmla="*/ 2147483647 w 1698"/>
              <a:gd name="T1" fmla="*/ 2147483647 h 1361"/>
              <a:gd name="T2" fmla="*/ 0 w 1698"/>
              <a:gd name="T3" fmla="*/ 2147483647 h 1361"/>
              <a:gd name="T4" fmla="*/ 0 w 1698"/>
              <a:gd name="T5" fmla="*/ 0 h 1361"/>
              <a:gd name="T6" fmla="*/ 0 60000 65536"/>
              <a:gd name="T7" fmla="*/ 0 60000 65536"/>
              <a:gd name="T8" fmla="*/ 0 60000 65536"/>
              <a:gd name="T9" fmla="*/ 0 w 1698"/>
              <a:gd name="T10" fmla="*/ 0 h 1361"/>
              <a:gd name="T11" fmla="*/ 1698 w 1698"/>
              <a:gd name="T12" fmla="*/ 1361 h 1361"/>
            </a:gdLst>
            <a:ahLst/>
            <a:cxnLst>
              <a:cxn ang="T6">
                <a:pos x="T0" y="T1"/>
              </a:cxn>
              <a:cxn ang="T7">
                <a:pos x="T2" y="T3"/>
              </a:cxn>
              <a:cxn ang="T8">
                <a:pos x="T4" y="T5"/>
              </a:cxn>
            </a:cxnLst>
            <a:rect l="T9" t="T10" r="T11" b="T12"/>
            <a:pathLst>
              <a:path w="1698" h="1361">
                <a:moveTo>
                  <a:pt x="1698" y="1361"/>
                </a:moveTo>
                <a:lnTo>
                  <a:pt x="0" y="1361"/>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49" name="Freeform 93"/>
          <p:cNvSpPr>
            <a:spLocks/>
          </p:cNvSpPr>
          <p:nvPr/>
        </p:nvSpPr>
        <p:spPr bwMode="auto">
          <a:xfrm>
            <a:off x="1285875" y="4011613"/>
            <a:ext cx="3051175" cy="2211387"/>
          </a:xfrm>
          <a:custGeom>
            <a:avLst/>
            <a:gdLst>
              <a:gd name="T0" fmla="*/ 2147483647 w 1701"/>
              <a:gd name="T1" fmla="*/ 2147483647 h 1360"/>
              <a:gd name="T2" fmla="*/ 0 w 1701"/>
              <a:gd name="T3" fmla="*/ 2147483647 h 1360"/>
              <a:gd name="T4" fmla="*/ 0 w 1701"/>
              <a:gd name="T5" fmla="*/ 0 h 1360"/>
              <a:gd name="T6" fmla="*/ 0 60000 65536"/>
              <a:gd name="T7" fmla="*/ 0 60000 65536"/>
              <a:gd name="T8" fmla="*/ 0 60000 65536"/>
              <a:gd name="T9" fmla="*/ 0 w 1701"/>
              <a:gd name="T10" fmla="*/ 0 h 1360"/>
              <a:gd name="T11" fmla="*/ 1701 w 1701"/>
              <a:gd name="T12" fmla="*/ 1360 h 1360"/>
            </a:gdLst>
            <a:ahLst/>
            <a:cxnLst>
              <a:cxn ang="T6">
                <a:pos x="T0" y="T1"/>
              </a:cxn>
              <a:cxn ang="T7">
                <a:pos x="T2" y="T3"/>
              </a:cxn>
              <a:cxn ang="T8">
                <a:pos x="T4" y="T5"/>
              </a:cxn>
            </a:cxnLst>
            <a:rect l="T9" t="T10" r="T11" b="T12"/>
            <a:pathLst>
              <a:path w="1701" h="1360">
                <a:moveTo>
                  <a:pt x="1701" y="1360"/>
                </a:moveTo>
                <a:lnTo>
                  <a:pt x="0" y="1360"/>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50" name="Freeform 94"/>
          <p:cNvSpPr>
            <a:spLocks/>
          </p:cNvSpPr>
          <p:nvPr/>
        </p:nvSpPr>
        <p:spPr bwMode="auto">
          <a:xfrm>
            <a:off x="5619750" y="4011613"/>
            <a:ext cx="3044825" cy="2211387"/>
          </a:xfrm>
          <a:custGeom>
            <a:avLst/>
            <a:gdLst>
              <a:gd name="T0" fmla="*/ 2147483647 w 1698"/>
              <a:gd name="T1" fmla="*/ 2147483647 h 1360"/>
              <a:gd name="T2" fmla="*/ 0 w 1698"/>
              <a:gd name="T3" fmla="*/ 2147483647 h 1360"/>
              <a:gd name="T4" fmla="*/ 0 w 1698"/>
              <a:gd name="T5" fmla="*/ 0 h 1360"/>
              <a:gd name="T6" fmla="*/ 0 60000 65536"/>
              <a:gd name="T7" fmla="*/ 0 60000 65536"/>
              <a:gd name="T8" fmla="*/ 0 60000 65536"/>
              <a:gd name="T9" fmla="*/ 0 w 1698"/>
              <a:gd name="T10" fmla="*/ 0 h 1360"/>
              <a:gd name="T11" fmla="*/ 1698 w 1698"/>
              <a:gd name="T12" fmla="*/ 1360 h 1360"/>
            </a:gdLst>
            <a:ahLst/>
            <a:cxnLst>
              <a:cxn ang="T6">
                <a:pos x="T0" y="T1"/>
              </a:cxn>
              <a:cxn ang="T7">
                <a:pos x="T2" y="T3"/>
              </a:cxn>
              <a:cxn ang="T8">
                <a:pos x="T4" y="T5"/>
              </a:cxn>
            </a:cxnLst>
            <a:rect l="T9" t="T10" r="T11" b="T12"/>
            <a:pathLst>
              <a:path w="1698" h="1360">
                <a:moveTo>
                  <a:pt x="1698" y="1360"/>
                </a:moveTo>
                <a:lnTo>
                  <a:pt x="0" y="1360"/>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51" name="Rectangle 95"/>
          <p:cNvSpPr>
            <a:spLocks noChangeArrowheads="1"/>
          </p:cNvSpPr>
          <p:nvPr/>
        </p:nvSpPr>
        <p:spPr bwMode="auto">
          <a:xfrm>
            <a:off x="2606675" y="2481263"/>
            <a:ext cx="1095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7152" name="Rectangle 96"/>
          <p:cNvSpPr>
            <a:spLocks noChangeArrowheads="1"/>
          </p:cNvSpPr>
          <p:nvPr/>
        </p:nvSpPr>
        <p:spPr bwMode="auto">
          <a:xfrm>
            <a:off x="2060575" y="4378325"/>
            <a:ext cx="1508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W</a:t>
            </a:r>
            <a:endParaRPr lang="en-US" altLang="pt-PT" sz="1400">
              <a:latin typeface="Tahoma" panose="020B0604030504040204" pitchFamily="34" charset="0"/>
            </a:endParaRPr>
          </a:p>
        </p:txBody>
      </p:sp>
      <p:sp>
        <p:nvSpPr>
          <p:cNvPr id="557153" name="Rectangle 97"/>
          <p:cNvSpPr>
            <a:spLocks noChangeArrowheads="1"/>
          </p:cNvSpPr>
          <p:nvPr/>
        </p:nvSpPr>
        <p:spPr bwMode="auto">
          <a:xfrm>
            <a:off x="6456363" y="2505075"/>
            <a:ext cx="10953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7154" name="Rectangle 98"/>
          <p:cNvSpPr>
            <a:spLocks noChangeArrowheads="1"/>
          </p:cNvSpPr>
          <p:nvPr/>
        </p:nvSpPr>
        <p:spPr bwMode="auto">
          <a:xfrm>
            <a:off x="3333750" y="2968625"/>
            <a:ext cx="428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55" name="Rectangle 99"/>
          <p:cNvSpPr>
            <a:spLocks noChangeArrowheads="1"/>
          </p:cNvSpPr>
          <p:nvPr/>
        </p:nvSpPr>
        <p:spPr bwMode="auto">
          <a:xfrm>
            <a:off x="3397250" y="304165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57156" name="Rectangle 100"/>
          <p:cNvSpPr>
            <a:spLocks noChangeArrowheads="1"/>
          </p:cNvSpPr>
          <p:nvPr/>
        </p:nvSpPr>
        <p:spPr bwMode="auto">
          <a:xfrm>
            <a:off x="7893050" y="2241550"/>
            <a:ext cx="44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57" name="Rectangle 101"/>
          <p:cNvSpPr>
            <a:spLocks noChangeArrowheads="1"/>
          </p:cNvSpPr>
          <p:nvPr/>
        </p:nvSpPr>
        <p:spPr bwMode="auto">
          <a:xfrm>
            <a:off x="7954963" y="2317750"/>
            <a:ext cx="90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a:t>
            </a:r>
            <a:endParaRPr lang="en-US" altLang="pt-PT" sz="1400">
              <a:latin typeface="Tahoma" panose="020B0604030504040204" pitchFamily="34" charset="0"/>
            </a:endParaRPr>
          </a:p>
        </p:txBody>
      </p:sp>
      <p:sp>
        <p:nvSpPr>
          <p:cNvPr id="557158" name="Rectangle 102"/>
          <p:cNvSpPr>
            <a:spLocks noChangeArrowheads="1"/>
          </p:cNvSpPr>
          <p:nvPr/>
        </p:nvSpPr>
        <p:spPr bwMode="auto">
          <a:xfrm>
            <a:off x="3514725" y="2774950"/>
            <a:ext cx="444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59" name="Rectangle 103"/>
          <p:cNvSpPr>
            <a:spLocks noChangeArrowheads="1"/>
          </p:cNvSpPr>
          <p:nvPr/>
        </p:nvSpPr>
        <p:spPr bwMode="auto">
          <a:xfrm>
            <a:off x="3578225" y="2852738"/>
            <a:ext cx="9207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57160" name="Rectangle 104"/>
          <p:cNvSpPr>
            <a:spLocks noChangeArrowheads="1"/>
          </p:cNvSpPr>
          <p:nvPr/>
        </p:nvSpPr>
        <p:spPr bwMode="auto">
          <a:xfrm>
            <a:off x="3494088" y="5854700"/>
            <a:ext cx="42862"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61" name="Rectangle 105"/>
          <p:cNvSpPr>
            <a:spLocks noChangeArrowheads="1"/>
          </p:cNvSpPr>
          <p:nvPr/>
        </p:nvSpPr>
        <p:spPr bwMode="auto">
          <a:xfrm>
            <a:off x="8054975" y="5616575"/>
            <a:ext cx="4286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62" name="Rectangle 106"/>
          <p:cNvSpPr>
            <a:spLocks noChangeArrowheads="1"/>
          </p:cNvSpPr>
          <p:nvPr/>
        </p:nvSpPr>
        <p:spPr bwMode="auto">
          <a:xfrm>
            <a:off x="7664450" y="2957513"/>
            <a:ext cx="444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I</a:t>
            </a:r>
            <a:endParaRPr lang="en-US" altLang="pt-PT" sz="1400">
              <a:latin typeface="Tahoma" panose="020B0604030504040204" pitchFamily="34" charset="0"/>
            </a:endParaRPr>
          </a:p>
        </p:txBody>
      </p:sp>
      <p:sp>
        <p:nvSpPr>
          <p:cNvPr id="557163" name="Rectangle 107"/>
          <p:cNvSpPr>
            <a:spLocks noChangeArrowheads="1"/>
          </p:cNvSpPr>
          <p:nvPr/>
        </p:nvSpPr>
        <p:spPr bwMode="auto">
          <a:xfrm>
            <a:off x="7727950" y="3035300"/>
            <a:ext cx="904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a:t>
            </a:r>
            <a:endParaRPr lang="en-US" altLang="pt-PT" sz="1400">
              <a:latin typeface="Tahoma" panose="020B0604030504040204" pitchFamily="34" charset="0"/>
            </a:endParaRPr>
          </a:p>
        </p:txBody>
      </p:sp>
      <p:sp>
        <p:nvSpPr>
          <p:cNvPr id="557164" name="Rectangle 108"/>
          <p:cNvSpPr>
            <a:spLocks noChangeArrowheads="1"/>
          </p:cNvSpPr>
          <p:nvPr/>
        </p:nvSpPr>
        <p:spPr bwMode="auto">
          <a:xfrm>
            <a:off x="2535238" y="3743325"/>
            <a:ext cx="508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t>
            </a:r>
            <a:endParaRPr lang="en-US" altLang="pt-PT" sz="1400">
              <a:latin typeface="Tahoma" panose="020B0604030504040204" pitchFamily="34" charset="0"/>
            </a:endParaRPr>
          </a:p>
        </p:txBody>
      </p:sp>
      <p:sp>
        <p:nvSpPr>
          <p:cNvPr id="557165" name="Rectangle 109"/>
          <p:cNvSpPr>
            <a:spLocks noChangeArrowheads="1"/>
          </p:cNvSpPr>
          <p:nvPr/>
        </p:nvSpPr>
        <p:spPr bwMode="auto">
          <a:xfrm>
            <a:off x="2573338" y="3743325"/>
            <a:ext cx="101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7166" name="Rectangle 110"/>
          <p:cNvSpPr>
            <a:spLocks noChangeArrowheads="1"/>
          </p:cNvSpPr>
          <p:nvPr/>
        </p:nvSpPr>
        <p:spPr bwMode="auto">
          <a:xfrm>
            <a:off x="2655888" y="3743325"/>
            <a:ext cx="508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t>
            </a:r>
            <a:endParaRPr lang="en-US" altLang="pt-PT" sz="1400">
              <a:latin typeface="Tahoma" panose="020B0604030504040204" pitchFamily="34" charset="0"/>
            </a:endParaRPr>
          </a:p>
        </p:txBody>
      </p:sp>
      <p:sp>
        <p:nvSpPr>
          <p:cNvPr id="557167" name="Rectangle 111"/>
          <p:cNvSpPr>
            <a:spLocks noChangeArrowheads="1"/>
          </p:cNvSpPr>
          <p:nvPr/>
        </p:nvSpPr>
        <p:spPr bwMode="auto">
          <a:xfrm>
            <a:off x="2728913" y="3743325"/>
            <a:ext cx="467677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Additional Properties of Indifference Curves for Ordinary Goods</a:t>
            </a:r>
            <a:endParaRPr lang="en-US" altLang="pt-PT" sz="1400">
              <a:latin typeface="Tahoma" panose="020B0604030504040204" pitchFamily="34" charset="0"/>
            </a:endParaRPr>
          </a:p>
        </p:txBody>
      </p:sp>
      <p:sp>
        <p:nvSpPr>
          <p:cNvPr id="557168" name="Rectangle 112"/>
          <p:cNvSpPr>
            <a:spLocks noChangeArrowheads="1"/>
          </p:cNvSpPr>
          <p:nvPr/>
        </p:nvSpPr>
        <p:spPr bwMode="auto">
          <a:xfrm>
            <a:off x="3379788" y="838200"/>
            <a:ext cx="1873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7169" name="Rectangle 113"/>
          <p:cNvSpPr>
            <a:spLocks noChangeArrowheads="1"/>
          </p:cNvSpPr>
          <p:nvPr/>
        </p:nvSpPr>
        <p:spPr bwMode="auto">
          <a:xfrm>
            <a:off x="3560763" y="838200"/>
            <a:ext cx="26479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Properties of All Indifference Curves</a:t>
            </a:r>
            <a:endParaRPr lang="en-US" altLang="pt-PT" sz="1400">
              <a:latin typeface="Tahoma" panose="020B0604030504040204" pitchFamily="34" charset="0"/>
            </a:endParaRPr>
          </a:p>
        </p:txBody>
      </p:sp>
      <p:sp>
        <p:nvSpPr>
          <p:cNvPr id="557170" name="Freeform 114"/>
          <p:cNvSpPr>
            <a:spLocks/>
          </p:cNvSpPr>
          <p:nvPr/>
        </p:nvSpPr>
        <p:spPr bwMode="auto">
          <a:xfrm>
            <a:off x="1697038" y="1406525"/>
            <a:ext cx="1585912" cy="1647825"/>
          </a:xfrm>
          <a:custGeom>
            <a:avLst/>
            <a:gdLst>
              <a:gd name="T0" fmla="*/ 0 w 374"/>
              <a:gd name="T1" fmla="*/ 0 h 429"/>
              <a:gd name="T2" fmla="*/ 2147483647 w 374"/>
              <a:gd name="T3" fmla="*/ 2147483647 h 429"/>
              <a:gd name="T4" fmla="*/ 0 60000 65536"/>
              <a:gd name="T5" fmla="*/ 0 60000 65536"/>
              <a:gd name="T6" fmla="*/ 0 w 374"/>
              <a:gd name="T7" fmla="*/ 0 h 429"/>
              <a:gd name="T8" fmla="*/ 374 w 374"/>
              <a:gd name="T9" fmla="*/ 429 h 429"/>
            </a:gdLst>
            <a:ahLst/>
            <a:cxnLst>
              <a:cxn ang="T4">
                <a:pos x="T0" y="T1"/>
              </a:cxn>
              <a:cxn ang="T5">
                <a:pos x="T2" y="T3"/>
              </a:cxn>
            </a:cxnLst>
            <a:rect l="T6" t="T7" r="T8" b="T9"/>
            <a:pathLst>
              <a:path w="374" h="429">
                <a:moveTo>
                  <a:pt x="0" y="0"/>
                </a:moveTo>
                <a:cubicBezTo>
                  <a:pt x="72" y="207"/>
                  <a:pt x="234" y="425"/>
                  <a:pt x="374" y="429"/>
                </a:cubicBezTo>
              </a:path>
            </a:pathLst>
          </a:custGeom>
          <a:noFill/>
          <a:ln w="30163" cap="flat">
            <a:solidFill>
              <a:srgbClr val="90CE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71" name="Freeform 115"/>
          <p:cNvSpPr>
            <a:spLocks/>
          </p:cNvSpPr>
          <p:nvPr/>
        </p:nvSpPr>
        <p:spPr bwMode="auto">
          <a:xfrm>
            <a:off x="1684338" y="1905000"/>
            <a:ext cx="1757362" cy="962025"/>
          </a:xfrm>
          <a:custGeom>
            <a:avLst/>
            <a:gdLst>
              <a:gd name="T0" fmla="*/ 0 w 415"/>
              <a:gd name="T1" fmla="*/ 0 h 250"/>
              <a:gd name="T2" fmla="*/ 2147483647 w 415"/>
              <a:gd name="T3" fmla="*/ 2147483647 h 250"/>
              <a:gd name="T4" fmla="*/ 0 60000 65536"/>
              <a:gd name="T5" fmla="*/ 0 60000 65536"/>
              <a:gd name="T6" fmla="*/ 0 w 415"/>
              <a:gd name="T7" fmla="*/ 0 h 250"/>
              <a:gd name="T8" fmla="*/ 415 w 415"/>
              <a:gd name="T9" fmla="*/ 250 h 250"/>
            </a:gdLst>
            <a:ahLst/>
            <a:cxnLst>
              <a:cxn ang="T4">
                <a:pos x="T0" y="T1"/>
              </a:cxn>
              <a:cxn ang="T5">
                <a:pos x="T2" y="T3"/>
              </a:cxn>
            </a:cxnLst>
            <a:rect l="T6" t="T7" r="T8" b="T9"/>
            <a:pathLst>
              <a:path w="415" h="250">
                <a:moveTo>
                  <a:pt x="0" y="0"/>
                </a:moveTo>
                <a:cubicBezTo>
                  <a:pt x="96" y="197"/>
                  <a:pt x="259" y="239"/>
                  <a:pt x="415" y="25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72" name="Oval 116"/>
          <p:cNvSpPr>
            <a:spLocks noChangeArrowheads="1"/>
          </p:cNvSpPr>
          <p:nvPr/>
        </p:nvSpPr>
        <p:spPr bwMode="auto">
          <a:xfrm>
            <a:off x="2501900" y="2646363"/>
            <a:ext cx="84138"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73" name="Freeform 117"/>
          <p:cNvSpPr>
            <a:spLocks/>
          </p:cNvSpPr>
          <p:nvPr/>
        </p:nvSpPr>
        <p:spPr bwMode="auto">
          <a:xfrm>
            <a:off x="6089650" y="1371600"/>
            <a:ext cx="1741488" cy="960438"/>
          </a:xfrm>
          <a:custGeom>
            <a:avLst/>
            <a:gdLst>
              <a:gd name="T0" fmla="*/ 0 w 411"/>
              <a:gd name="T1" fmla="*/ 0 h 250"/>
              <a:gd name="T2" fmla="*/ 2147483647 w 411"/>
              <a:gd name="T3" fmla="*/ 2147483647 h 250"/>
              <a:gd name="T4" fmla="*/ 0 60000 65536"/>
              <a:gd name="T5" fmla="*/ 0 60000 65536"/>
              <a:gd name="T6" fmla="*/ 0 w 411"/>
              <a:gd name="T7" fmla="*/ 0 h 250"/>
              <a:gd name="T8" fmla="*/ 411 w 411"/>
              <a:gd name="T9" fmla="*/ 250 h 250"/>
            </a:gdLst>
            <a:ahLst/>
            <a:cxnLst>
              <a:cxn ang="T4">
                <a:pos x="T0" y="T1"/>
              </a:cxn>
              <a:cxn ang="T5">
                <a:pos x="T2" y="T3"/>
              </a:cxn>
            </a:cxnLst>
            <a:rect l="T6" t="T7" r="T8" b="T9"/>
            <a:pathLst>
              <a:path w="411" h="250">
                <a:moveTo>
                  <a:pt x="0" y="0"/>
                </a:moveTo>
                <a:cubicBezTo>
                  <a:pt x="55" y="146"/>
                  <a:pt x="212" y="241"/>
                  <a:pt x="411" y="25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74" name="Freeform 118"/>
          <p:cNvSpPr>
            <a:spLocks/>
          </p:cNvSpPr>
          <p:nvPr/>
        </p:nvSpPr>
        <p:spPr bwMode="auto">
          <a:xfrm>
            <a:off x="5851525" y="2082800"/>
            <a:ext cx="1741488" cy="958850"/>
          </a:xfrm>
          <a:custGeom>
            <a:avLst/>
            <a:gdLst>
              <a:gd name="T0" fmla="*/ 0 w 411"/>
              <a:gd name="T1" fmla="*/ 0 h 250"/>
              <a:gd name="T2" fmla="*/ 2147483647 w 411"/>
              <a:gd name="T3" fmla="*/ 2147483647 h 250"/>
              <a:gd name="T4" fmla="*/ 0 60000 65536"/>
              <a:gd name="T5" fmla="*/ 0 60000 65536"/>
              <a:gd name="T6" fmla="*/ 0 w 411"/>
              <a:gd name="T7" fmla="*/ 0 h 250"/>
              <a:gd name="T8" fmla="*/ 411 w 411"/>
              <a:gd name="T9" fmla="*/ 250 h 250"/>
            </a:gdLst>
            <a:ahLst/>
            <a:cxnLst>
              <a:cxn ang="T4">
                <a:pos x="T0" y="T1"/>
              </a:cxn>
              <a:cxn ang="T5">
                <a:pos x="T2" y="T3"/>
              </a:cxn>
            </a:cxnLst>
            <a:rect l="T6" t="T7" r="T8" b="T9"/>
            <a:pathLst>
              <a:path w="411" h="250">
                <a:moveTo>
                  <a:pt x="0" y="0"/>
                </a:moveTo>
                <a:cubicBezTo>
                  <a:pt x="55" y="146"/>
                  <a:pt x="212" y="241"/>
                  <a:pt x="411" y="250"/>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75" name="Oval 119"/>
          <p:cNvSpPr>
            <a:spLocks noChangeArrowheads="1"/>
          </p:cNvSpPr>
          <p:nvPr/>
        </p:nvSpPr>
        <p:spPr bwMode="auto">
          <a:xfrm>
            <a:off x="6802438" y="2062163"/>
            <a:ext cx="84137" cy="777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76" name="Oval 120"/>
          <p:cNvSpPr>
            <a:spLocks noChangeArrowheads="1"/>
          </p:cNvSpPr>
          <p:nvPr/>
        </p:nvSpPr>
        <p:spPr bwMode="auto">
          <a:xfrm>
            <a:off x="6330950" y="2646363"/>
            <a:ext cx="85725"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77" name="Rectangle 121"/>
          <p:cNvSpPr>
            <a:spLocks noChangeArrowheads="1"/>
          </p:cNvSpPr>
          <p:nvPr/>
        </p:nvSpPr>
        <p:spPr bwMode="auto">
          <a:xfrm>
            <a:off x="6929438" y="1919288"/>
            <a:ext cx="968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7178" name="Rectangle 122"/>
          <p:cNvSpPr>
            <a:spLocks noChangeArrowheads="1"/>
          </p:cNvSpPr>
          <p:nvPr/>
        </p:nvSpPr>
        <p:spPr bwMode="auto">
          <a:xfrm>
            <a:off x="6553200" y="4724400"/>
            <a:ext cx="10953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7179" name="Rectangle 123"/>
          <p:cNvSpPr>
            <a:spLocks noChangeArrowheads="1"/>
          </p:cNvSpPr>
          <p:nvPr/>
        </p:nvSpPr>
        <p:spPr bwMode="auto">
          <a:xfrm>
            <a:off x="7643813" y="5516563"/>
            <a:ext cx="96837"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B</a:t>
            </a:r>
            <a:endParaRPr lang="en-US" altLang="pt-PT" sz="1400">
              <a:latin typeface="Tahoma" panose="020B0604030504040204" pitchFamily="34" charset="0"/>
            </a:endParaRPr>
          </a:p>
        </p:txBody>
      </p:sp>
      <p:sp>
        <p:nvSpPr>
          <p:cNvPr id="557180" name="Freeform 124"/>
          <p:cNvSpPr>
            <a:spLocks/>
          </p:cNvSpPr>
          <p:nvPr/>
        </p:nvSpPr>
        <p:spPr bwMode="auto">
          <a:xfrm>
            <a:off x="1862138" y="4291013"/>
            <a:ext cx="1566862" cy="1649412"/>
          </a:xfrm>
          <a:custGeom>
            <a:avLst/>
            <a:gdLst>
              <a:gd name="T0" fmla="*/ 0 w 370"/>
              <a:gd name="T1" fmla="*/ 0 h 429"/>
              <a:gd name="T2" fmla="*/ 2147483647 w 370"/>
              <a:gd name="T3" fmla="*/ 2147483647 h 429"/>
              <a:gd name="T4" fmla="*/ 0 60000 65536"/>
              <a:gd name="T5" fmla="*/ 0 60000 65536"/>
              <a:gd name="T6" fmla="*/ 0 w 370"/>
              <a:gd name="T7" fmla="*/ 0 h 429"/>
              <a:gd name="T8" fmla="*/ 370 w 370"/>
              <a:gd name="T9" fmla="*/ 429 h 429"/>
            </a:gdLst>
            <a:ahLst/>
            <a:cxnLst>
              <a:cxn ang="T4">
                <a:pos x="T0" y="T1"/>
              </a:cxn>
              <a:cxn ang="T5">
                <a:pos x="T2" y="T3"/>
              </a:cxn>
            </a:cxnLst>
            <a:rect l="T6" t="T7" r="T8" b="T9"/>
            <a:pathLst>
              <a:path w="370" h="429">
                <a:moveTo>
                  <a:pt x="0" y="0"/>
                </a:moveTo>
                <a:cubicBezTo>
                  <a:pt x="23" y="57"/>
                  <a:pt x="183" y="429"/>
                  <a:pt x="370" y="429"/>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81" name="Freeform 125"/>
          <p:cNvSpPr>
            <a:spLocks/>
          </p:cNvSpPr>
          <p:nvPr/>
        </p:nvSpPr>
        <p:spPr bwMode="auto">
          <a:xfrm>
            <a:off x="6348413" y="4338638"/>
            <a:ext cx="1647825" cy="1412875"/>
          </a:xfrm>
          <a:custGeom>
            <a:avLst/>
            <a:gdLst>
              <a:gd name="T0" fmla="*/ 0 w 389"/>
              <a:gd name="T1" fmla="*/ 0 h 368"/>
              <a:gd name="T2" fmla="*/ 2147483647 w 389"/>
              <a:gd name="T3" fmla="*/ 2147483647 h 368"/>
              <a:gd name="T4" fmla="*/ 0 60000 65536"/>
              <a:gd name="T5" fmla="*/ 0 60000 65536"/>
              <a:gd name="T6" fmla="*/ 0 w 389"/>
              <a:gd name="T7" fmla="*/ 0 h 368"/>
              <a:gd name="T8" fmla="*/ 389 w 389"/>
              <a:gd name="T9" fmla="*/ 368 h 368"/>
            </a:gdLst>
            <a:ahLst/>
            <a:cxnLst>
              <a:cxn ang="T4">
                <a:pos x="T0" y="T1"/>
              </a:cxn>
              <a:cxn ang="T5">
                <a:pos x="T2" y="T3"/>
              </a:cxn>
            </a:cxnLst>
            <a:rect l="T6" t="T7" r="T8" b="T9"/>
            <a:pathLst>
              <a:path w="389" h="368">
                <a:moveTo>
                  <a:pt x="0" y="0"/>
                </a:moveTo>
                <a:cubicBezTo>
                  <a:pt x="10" y="163"/>
                  <a:pt x="111" y="364"/>
                  <a:pt x="389" y="368"/>
                </a:cubicBezTo>
              </a:path>
            </a:pathLst>
          </a:custGeom>
          <a:noFill/>
          <a:ln w="30163" cap="flat">
            <a:solidFill>
              <a:srgbClr val="64C29C"/>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pt-PT"/>
          </a:p>
        </p:txBody>
      </p:sp>
      <p:sp>
        <p:nvSpPr>
          <p:cNvPr id="557182" name="Oval 126"/>
          <p:cNvSpPr>
            <a:spLocks noChangeArrowheads="1"/>
          </p:cNvSpPr>
          <p:nvPr/>
        </p:nvSpPr>
        <p:spPr bwMode="auto">
          <a:xfrm>
            <a:off x="1946275" y="4513263"/>
            <a:ext cx="85725" cy="777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83" name="Rectangle 127"/>
          <p:cNvSpPr>
            <a:spLocks noChangeArrowheads="1"/>
          </p:cNvSpPr>
          <p:nvPr/>
        </p:nvSpPr>
        <p:spPr bwMode="auto">
          <a:xfrm>
            <a:off x="2274888" y="4749800"/>
            <a:ext cx="101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X</a:t>
            </a:r>
            <a:endParaRPr lang="en-US" altLang="pt-PT" sz="1400">
              <a:latin typeface="Tahoma" panose="020B0604030504040204" pitchFamily="34" charset="0"/>
            </a:endParaRPr>
          </a:p>
        </p:txBody>
      </p:sp>
      <p:sp>
        <p:nvSpPr>
          <p:cNvPr id="557184" name="Oval 128"/>
          <p:cNvSpPr>
            <a:spLocks noChangeArrowheads="1"/>
          </p:cNvSpPr>
          <p:nvPr/>
        </p:nvSpPr>
        <p:spPr bwMode="auto">
          <a:xfrm>
            <a:off x="2159000" y="4886325"/>
            <a:ext cx="85725" cy="777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85" name="Rectangle 129"/>
          <p:cNvSpPr>
            <a:spLocks noChangeArrowheads="1"/>
          </p:cNvSpPr>
          <p:nvPr/>
        </p:nvSpPr>
        <p:spPr bwMode="auto">
          <a:xfrm>
            <a:off x="2627313" y="5238750"/>
            <a:ext cx="9683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Y</a:t>
            </a:r>
            <a:endParaRPr lang="en-US" altLang="pt-PT" sz="1400">
              <a:latin typeface="Tahoma" panose="020B0604030504040204" pitchFamily="34" charset="0"/>
            </a:endParaRPr>
          </a:p>
        </p:txBody>
      </p:sp>
      <p:sp>
        <p:nvSpPr>
          <p:cNvPr id="557186" name="Oval 130"/>
          <p:cNvSpPr>
            <a:spLocks noChangeArrowheads="1"/>
          </p:cNvSpPr>
          <p:nvPr/>
        </p:nvSpPr>
        <p:spPr bwMode="auto">
          <a:xfrm>
            <a:off x="2514600" y="5373688"/>
            <a:ext cx="84138" cy="793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87" name="Rectangle 131"/>
          <p:cNvSpPr>
            <a:spLocks noChangeArrowheads="1"/>
          </p:cNvSpPr>
          <p:nvPr/>
        </p:nvSpPr>
        <p:spPr bwMode="auto">
          <a:xfrm>
            <a:off x="3160713" y="5661025"/>
            <a:ext cx="984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Z</a:t>
            </a:r>
            <a:endParaRPr lang="en-US" altLang="pt-PT" sz="1400">
              <a:latin typeface="Tahoma" panose="020B0604030504040204" pitchFamily="34" charset="0"/>
            </a:endParaRPr>
          </a:p>
        </p:txBody>
      </p:sp>
      <p:sp>
        <p:nvSpPr>
          <p:cNvPr id="557188" name="Oval 132"/>
          <p:cNvSpPr>
            <a:spLocks noChangeArrowheads="1"/>
          </p:cNvSpPr>
          <p:nvPr/>
        </p:nvSpPr>
        <p:spPr bwMode="auto">
          <a:xfrm>
            <a:off x="3043238" y="5816600"/>
            <a:ext cx="87312"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89" name="Oval 133"/>
          <p:cNvSpPr>
            <a:spLocks noChangeArrowheads="1"/>
          </p:cNvSpPr>
          <p:nvPr/>
        </p:nvSpPr>
        <p:spPr bwMode="auto">
          <a:xfrm>
            <a:off x="6442075" y="4843463"/>
            <a:ext cx="84138" cy="793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90" name="Oval 134"/>
          <p:cNvSpPr>
            <a:spLocks noChangeArrowheads="1"/>
          </p:cNvSpPr>
          <p:nvPr/>
        </p:nvSpPr>
        <p:spPr bwMode="auto">
          <a:xfrm>
            <a:off x="7554913" y="5675313"/>
            <a:ext cx="84137"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endParaRPr lang="pt-PT" altLang="pt-PT"/>
          </a:p>
        </p:txBody>
      </p:sp>
      <p:sp>
        <p:nvSpPr>
          <p:cNvPr id="557191" name="Line 135"/>
          <p:cNvSpPr>
            <a:spLocks noChangeShapeType="1"/>
          </p:cNvSpPr>
          <p:nvPr/>
        </p:nvSpPr>
        <p:spPr bwMode="auto">
          <a:xfrm>
            <a:off x="6297613" y="4464050"/>
            <a:ext cx="377825" cy="841375"/>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192" name="Line 136"/>
          <p:cNvSpPr>
            <a:spLocks noChangeShapeType="1"/>
          </p:cNvSpPr>
          <p:nvPr/>
        </p:nvSpPr>
        <p:spPr bwMode="auto">
          <a:xfrm>
            <a:off x="7107238" y="5621338"/>
            <a:ext cx="976312" cy="187325"/>
          </a:xfrm>
          <a:prstGeom prst="line">
            <a:avLst/>
          </a:prstGeom>
          <a:noFill/>
          <a:ln w="1587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193" name="Line 137"/>
          <p:cNvSpPr>
            <a:spLocks noChangeShapeType="1"/>
          </p:cNvSpPr>
          <p:nvPr/>
        </p:nvSpPr>
        <p:spPr bwMode="auto">
          <a:xfrm flipH="1">
            <a:off x="2112963" y="1731963"/>
            <a:ext cx="206375" cy="4540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194" name="Line 138"/>
          <p:cNvSpPr>
            <a:spLocks noChangeShapeType="1"/>
          </p:cNvSpPr>
          <p:nvPr/>
        </p:nvSpPr>
        <p:spPr bwMode="auto">
          <a:xfrm flipH="1">
            <a:off x="2909888" y="2344738"/>
            <a:ext cx="206375" cy="44767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195" name="Freeform 139"/>
          <p:cNvSpPr>
            <a:spLocks/>
          </p:cNvSpPr>
          <p:nvPr/>
        </p:nvSpPr>
        <p:spPr bwMode="auto">
          <a:xfrm>
            <a:off x="2159000" y="1512888"/>
            <a:ext cx="639763" cy="223837"/>
          </a:xfrm>
          <a:custGeom>
            <a:avLst/>
            <a:gdLst>
              <a:gd name="T0" fmla="*/ 2147483647 w 151"/>
              <a:gd name="T1" fmla="*/ 2147483647 h 58"/>
              <a:gd name="T2" fmla="*/ 2147483647 w 151"/>
              <a:gd name="T3" fmla="*/ 2147483647 h 58"/>
              <a:gd name="T4" fmla="*/ 2147483647 w 151"/>
              <a:gd name="T5" fmla="*/ 2147483647 h 58"/>
              <a:gd name="T6" fmla="*/ 0 w 151"/>
              <a:gd name="T7" fmla="*/ 2147483647 h 58"/>
              <a:gd name="T8" fmla="*/ 0 w 151"/>
              <a:gd name="T9" fmla="*/ 2147483647 h 58"/>
              <a:gd name="T10" fmla="*/ 2147483647 w 151"/>
              <a:gd name="T11" fmla="*/ 0 h 58"/>
              <a:gd name="T12" fmla="*/ 2147483647 w 151"/>
              <a:gd name="T13" fmla="*/ 0 h 58"/>
              <a:gd name="T14" fmla="*/ 2147483647 w 151"/>
              <a:gd name="T15" fmla="*/ 2147483647 h 58"/>
              <a:gd name="T16" fmla="*/ 2147483647 w 151"/>
              <a:gd name="T17" fmla="*/ 2147483647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
              <a:gd name="T28" fmla="*/ 0 h 58"/>
              <a:gd name="T29" fmla="*/ 151 w 151"/>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 h="58">
                <a:moveTo>
                  <a:pt x="151" y="42"/>
                </a:moveTo>
                <a:cubicBezTo>
                  <a:pt x="151" y="51"/>
                  <a:pt x="143" y="58"/>
                  <a:pt x="135" y="58"/>
                </a:cubicBezTo>
                <a:cubicBezTo>
                  <a:pt x="16" y="58"/>
                  <a:pt x="16" y="58"/>
                  <a:pt x="16" y="58"/>
                </a:cubicBezTo>
                <a:cubicBezTo>
                  <a:pt x="7" y="58"/>
                  <a:pt x="0" y="51"/>
                  <a:pt x="0" y="42"/>
                </a:cubicBezTo>
                <a:cubicBezTo>
                  <a:pt x="0" y="16"/>
                  <a:pt x="0" y="16"/>
                  <a:pt x="0" y="16"/>
                </a:cubicBezTo>
                <a:cubicBezTo>
                  <a:pt x="0" y="7"/>
                  <a:pt x="7" y="0"/>
                  <a:pt x="16" y="0"/>
                </a:cubicBezTo>
                <a:cubicBezTo>
                  <a:pt x="135" y="0"/>
                  <a:pt x="135" y="0"/>
                  <a:pt x="135" y="0"/>
                </a:cubicBezTo>
                <a:cubicBezTo>
                  <a:pt x="143" y="0"/>
                  <a:pt x="151" y="7"/>
                  <a:pt x="151" y="16"/>
                </a:cubicBezTo>
                <a:lnTo>
                  <a:pt x="151" y="42"/>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196" name="Rectangle 140"/>
          <p:cNvSpPr>
            <a:spLocks noChangeArrowheads="1"/>
          </p:cNvSpPr>
          <p:nvPr/>
        </p:nvSpPr>
        <p:spPr bwMode="auto">
          <a:xfrm>
            <a:off x="2133600" y="152400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200 utils</a:t>
            </a:r>
            <a:endParaRPr lang="en-US" altLang="pt-PT" sz="1400">
              <a:latin typeface="Tahoma" panose="020B0604030504040204" pitchFamily="34" charset="0"/>
            </a:endParaRPr>
          </a:p>
        </p:txBody>
      </p:sp>
      <p:sp>
        <p:nvSpPr>
          <p:cNvPr id="557197" name="Line 141"/>
          <p:cNvSpPr>
            <a:spLocks noChangeShapeType="1"/>
          </p:cNvSpPr>
          <p:nvPr/>
        </p:nvSpPr>
        <p:spPr bwMode="auto">
          <a:xfrm flipH="1">
            <a:off x="6610350" y="1528763"/>
            <a:ext cx="207963" cy="452437"/>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198" name="Freeform 142"/>
          <p:cNvSpPr>
            <a:spLocks/>
          </p:cNvSpPr>
          <p:nvPr/>
        </p:nvSpPr>
        <p:spPr bwMode="auto">
          <a:xfrm>
            <a:off x="6656388" y="1309688"/>
            <a:ext cx="641350" cy="222250"/>
          </a:xfrm>
          <a:custGeom>
            <a:avLst/>
            <a:gdLst>
              <a:gd name="T0" fmla="*/ 2147483647 w 151"/>
              <a:gd name="T1" fmla="*/ 2147483647 h 58"/>
              <a:gd name="T2" fmla="*/ 2147483647 w 151"/>
              <a:gd name="T3" fmla="*/ 2147483647 h 58"/>
              <a:gd name="T4" fmla="*/ 2147483647 w 151"/>
              <a:gd name="T5" fmla="*/ 2147483647 h 58"/>
              <a:gd name="T6" fmla="*/ 0 w 151"/>
              <a:gd name="T7" fmla="*/ 2147483647 h 58"/>
              <a:gd name="T8" fmla="*/ 0 w 151"/>
              <a:gd name="T9" fmla="*/ 2147483647 h 58"/>
              <a:gd name="T10" fmla="*/ 2147483647 w 151"/>
              <a:gd name="T11" fmla="*/ 0 h 58"/>
              <a:gd name="T12" fmla="*/ 2147483647 w 151"/>
              <a:gd name="T13" fmla="*/ 0 h 58"/>
              <a:gd name="T14" fmla="*/ 2147483647 w 151"/>
              <a:gd name="T15" fmla="*/ 2147483647 h 58"/>
              <a:gd name="T16" fmla="*/ 2147483647 w 151"/>
              <a:gd name="T17" fmla="*/ 2147483647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
              <a:gd name="T28" fmla="*/ 0 h 58"/>
              <a:gd name="T29" fmla="*/ 151 w 151"/>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 h="58">
                <a:moveTo>
                  <a:pt x="151" y="42"/>
                </a:moveTo>
                <a:cubicBezTo>
                  <a:pt x="151" y="51"/>
                  <a:pt x="144" y="58"/>
                  <a:pt x="135" y="58"/>
                </a:cubicBezTo>
                <a:cubicBezTo>
                  <a:pt x="16" y="58"/>
                  <a:pt x="16" y="58"/>
                  <a:pt x="16" y="58"/>
                </a:cubicBezTo>
                <a:cubicBezTo>
                  <a:pt x="8" y="58"/>
                  <a:pt x="0" y="51"/>
                  <a:pt x="0" y="42"/>
                </a:cubicBezTo>
                <a:cubicBezTo>
                  <a:pt x="0" y="16"/>
                  <a:pt x="0" y="16"/>
                  <a:pt x="0" y="16"/>
                </a:cubicBezTo>
                <a:cubicBezTo>
                  <a:pt x="0" y="7"/>
                  <a:pt x="8" y="0"/>
                  <a:pt x="16" y="0"/>
                </a:cubicBezTo>
                <a:cubicBezTo>
                  <a:pt x="135" y="0"/>
                  <a:pt x="135" y="0"/>
                  <a:pt x="135" y="0"/>
                </a:cubicBezTo>
                <a:cubicBezTo>
                  <a:pt x="144" y="0"/>
                  <a:pt x="151" y="7"/>
                  <a:pt x="151" y="16"/>
                </a:cubicBezTo>
                <a:lnTo>
                  <a:pt x="151" y="42"/>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199" name="Rectangle 143"/>
          <p:cNvSpPr>
            <a:spLocks noChangeArrowheads="1"/>
          </p:cNvSpPr>
          <p:nvPr/>
        </p:nvSpPr>
        <p:spPr bwMode="auto">
          <a:xfrm>
            <a:off x="6689725" y="1316038"/>
            <a:ext cx="6191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200 utils</a:t>
            </a:r>
            <a:endParaRPr lang="en-US" altLang="pt-PT" sz="1400">
              <a:latin typeface="Tahoma" panose="020B0604030504040204" pitchFamily="34" charset="0"/>
            </a:endParaRPr>
          </a:p>
        </p:txBody>
      </p:sp>
      <p:sp>
        <p:nvSpPr>
          <p:cNvPr id="557200" name="Freeform 144"/>
          <p:cNvSpPr>
            <a:spLocks/>
          </p:cNvSpPr>
          <p:nvPr/>
        </p:nvSpPr>
        <p:spPr bwMode="auto">
          <a:xfrm>
            <a:off x="2909888" y="2136775"/>
            <a:ext cx="633412" cy="219075"/>
          </a:xfrm>
          <a:custGeom>
            <a:avLst/>
            <a:gdLst>
              <a:gd name="T0" fmla="*/ 2147483647 w 150"/>
              <a:gd name="T1" fmla="*/ 2147483647 h 57"/>
              <a:gd name="T2" fmla="*/ 2147483647 w 150"/>
              <a:gd name="T3" fmla="*/ 2147483647 h 57"/>
              <a:gd name="T4" fmla="*/ 2147483647 w 150"/>
              <a:gd name="T5" fmla="*/ 2147483647 h 57"/>
              <a:gd name="T6" fmla="*/ 0 w 150"/>
              <a:gd name="T7" fmla="*/ 2147483647 h 57"/>
              <a:gd name="T8" fmla="*/ 0 w 150"/>
              <a:gd name="T9" fmla="*/ 2147483647 h 57"/>
              <a:gd name="T10" fmla="*/ 2147483647 w 150"/>
              <a:gd name="T11" fmla="*/ 0 h 57"/>
              <a:gd name="T12" fmla="*/ 2147483647 w 150"/>
              <a:gd name="T13" fmla="*/ 0 h 57"/>
              <a:gd name="T14" fmla="*/ 2147483647 w 150"/>
              <a:gd name="T15" fmla="*/ 2147483647 h 57"/>
              <a:gd name="T16" fmla="*/ 2147483647 w 150"/>
              <a:gd name="T17" fmla="*/ 2147483647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0"/>
              <a:gd name="T28" fmla="*/ 0 h 57"/>
              <a:gd name="T29" fmla="*/ 150 w 150"/>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0" h="57">
                <a:moveTo>
                  <a:pt x="150" y="41"/>
                </a:moveTo>
                <a:cubicBezTo>
                  <a:pt x="150" y="50"/>
                  <a:pt x="143" y="57"/>
                  <a:pt x="134" y="57"/>
                </a:cubicBezTo>
                <a:cubicBezTo>
                  <a:pt x="16" y="57"/>
                  <a:pt x="16" y="57"/>
                  <a:pt x="16" y="57"/>
                </a:cubicBezTo>
                <a:cubicBezTo>
                  <a:pt x="7" y="57"/>
                  <a:pt x="0" y="50"/>
                  <a:pt x="0" y="41"/>
                </a:cubicBezTo>
                <a:cubicBezTo>
                  <a:pt x="0" y="16"/>
                  <a:pt x="0" y="16"/>
                  <a:pt x="0" y="16"/>
                </a:cubicBezTo>
                <a:cubicBezTo>
                  <a:pt x="0" y="7"/>
                  <a:pt x="7" y="0"/>
                  <a:pt x="16" y="0"/>
                </a:cubicBezTo>
                <a:cubicBezTo>
                  <a:pt x="134" y="0"/>
                  <a:pt x="134" y="0"/>
                  <a:pt x="134" y="0"/>
                </a:cubicBezTo>
                <a:cubicBezTo>
                  <a:pt x="143" y="0"/>
                  <a:pt x="150" y="7"/>
                  <a:pt x="150" y="16"/>
                </a:cubicBezTo>
                <a:lnTo>
                  <a:pt x="150" y="4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201" name="Rectangle 145"/>
          <p:cNvSpPr>
            <a:spLocks noChangeArrowheads="1"/>
          </p:cNvSpPr>
          <p:nvPr/>
        </p:nvSpPr>
        <p:spPr bwMode="auto">
          <a:xfrm>
            <a:off x="2895600" y="213360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100 utils</a:t>
            </a:r>
            <a:endParaRPr lang="en-US" altLang="pt-PT" sz="1400">
              <a:latin typeface="Tahoma" panose="020B0604030504040204" pitchFamily="34" charset="0"/>
            </a:endParaRPr>
          </a:p>
        </p:txBody>
      </p:sp>
      <p:sp>
        <p:nvSpPr>
          <p:cNvPr id="557202" name="Line 146"/>
          <p:cNvSpPr>
            <a:spLocks noChangeShapeType="1"/>
          </p:cNvSpPr>
          <p:nvPr/>
        </p:nvSpPr>
        <p:spPr bwMode="auto">
          <a:xfrm flipH="1">
            <a:off x="6919913" y="2657475"/>
            <a:ext cx="115887" cy="27463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203" name="Freeform 147"/>
          <p:cNvSpPr>
            <a:spLocks/>
          </p:cNvSpPr>
          <p:nvPr/>
        </p:nvSpPr>
        <p:spPr bwMode="auto">
          <a:xfrm>
            <a:off x="6827838" y="2451100"/>
            <a:ext cx="638175" cy="219075"/>
          </a:xfrm>
          <a:custGeom>
            <a:avLst/>
            <a:gdLst>
              <a:gd name="T0" fmla="*/ 2147483647 w 151"/>
              <a:gd name="T1" fmla="*/ 2147483647 h 57"/>
              <a:gd name="T2" fmla="*/ 2147483647 w 151"/>
              <a:gd name="T3" fmla="*/ 2147483647 h 57"/>
              <a:gd name="T4" fmla="*/ 2147483647 w 151"/>
              <a:gd name="T5" fmla="*/ 2147483647 h 57"/>
              <a:gd name="T6" fmla="*/ 0 w 151"/>
              <a:gd name="T7" fmla="*/ 2147483647 h 57"/>
              <a:gd name="T8" fmla="*/ 0 w 151"/>
              <a:gd name="T9" fmla="*/ 2147483647 h 57"/>
              <a:gd name="T10" fmla="*/ 2147483647 w 151"/>
              <a:gd name="T11" fmla="*/ 0 h 57"/>
              <a:gd name="T12" fmla="*/ 2147483647 w 151"/>
              <a:gd name="T13" fmla="*/ 0 h 57"/>
              <a:gd name="T14" fmla="*/ 2147483647 w 151"/>
              <a:gd name="T15" fmla="*/ 2147483647 h 57"/>
              <a:gd name="T16" fmla="*/ 2147483647 w 151"/>
              <a:gd name="T17" fmla="*/ 2147483647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
              <a:gd name="T28" fmla="*/ 0 h 57"/>
              <a:gd name="T29" fmla="*/ 151 w 151"/>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 h="57">
                <a:moveTo>
                  <a:pt x="151" y="41"/>
                </a:moveTo>
                <a:cubicBezTo>
                  <a:pt x="151" y="50"/>
                  <a:pt x="143" y="57"/>
                  <a:pt x="135" y="57"/>
                </a:cubicBezTo>
                <a:cubicBezTo>
                  <a:pt x="16" y="57"/>
                  <a:pt x="16" y="57"/>
                  <a:pt x="16" y="57"/>
                </a:cubicBezTo>
                <a:cubicBezTo>
                  <a:pt x="7" y="57"/>
                  <a:pt x="0" y="50"/>
                  <a:pt x="0" y="41"/>
                </a:cubicBezTo>
                <a:cubicBezTo>
                  <a:pt x="0" y="16"/>
                  <a:pt x="0" y="16"/>
                  <a:pt x="0" y="16"/>
                </a:cubicBezTo>
                <a:cubicBezTo>
                  <a:pt x="0" y="7"/>
                  <a:pt x="7" y="0"/>
                  <a:pt x="16" y="0"/>
                </a:cubicBezTo>
                <a:cubicBezTo>
                  <a:pt x="135" y="0"/>
                  <a:pt x="135" y="0"/>
                  <a:pt x="135" y="0"/>
                </a:cubicBezTo>
                <a:cubicBezTo>
                  <a:pt x="143" y="0"/>
                  <a:pt x="151" y="7"/>
                  <a:pt x="151" y="16"/>
                </a:cubicBezTo>
                <a:lnTo>
                  <a:pt x="151" y="4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204" name="Rectangle 148"/>
          <p:cNvSpPr>
            <a:spLocks noChangeArrowheads="1"/>
          </p:cNvSpPr>
          <p:nvPr/>
        </p:nvSpPr>
        <p:spPr bwMode="auto">
          <a:xfrm>
            <a:off x="6858000" y="2457450"/>
            <a:ext cx="6191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100 utils</a:t>
            </a:r>
            <a:endParaRPr lang="en-US" altLang="pt-PT" sz="1400">
              <a:latin typeface="Tahoma" panose="020B0604030504040204" pitchFamily="34" charset="0"/>
            </a:endParaRPr>
          </a:p>
        </p:txBody>
      </p:sp>
      <p:sp>
        <p:nvSpPr>
          <p:cNvPr id="557205" name="Line 149"/>
          <p:cNvSpPr>
            <a:spLocks noChangeShapeType="1"/>
          </p:cNvSpPr>
          <p:nvPr/>
        </p:nvSpPr>
        <p:spPr bwMode="auto">
          <a:xfrm flipV="1">
            <a:off x="6259513" y="5013325"/>
            <a:ext cx="241300" cy="300038"/>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206" name="Freeform 150"/>
          <p:cNvSpPr>
            <a:spLocks/>
          </p:cNvSpPr>
          <p:nvPr/>
        </p:nvSpPr>
        <p:spPr bwMode="auto">
          <a:xfrm>
            <a:off x="5932488" y="5297488"/>
            <a:ext cx="565150" cy="373062"/>
          </a:xfrm>
          <a:custGeom>
            <a:avLst/>
            <a:gdLst>
              <a:gd name="T0" fmla="*/ 2147483647 w 133"/>
              <a:gd name="T1" fmla="*/ 2147483647 h 97"/>
              <a:gd name="T2" fmla="*/ 2147483647 w 133"/>
              <a:gd name="T3" fmla="*/ 2147483647 h 97"/>
              <a:gd name="T4" fmla="*/ 2147483647 w 133"/>
              <a:gd name="T5" fmla="*/ 2147483647 h 97"/>
              <a:gd name="T6" fmla="*/ 0 w 133"/>
              <a:gd name="T7" fmla="*/ 2147483647 h 97"/>
              <a:gd name="T8" fmla="*/ 0 w 133"/>
              <a:gd name="T9" fmla="*/ 2147483647 h 97"/>
              <a:gd name="T10" fmla="*/ 2147483647 w 133"/>
              <a:gd name="T11" fmla="*/ 0 h 97"/>
              <a:gd name="T12" fmla="*/ 2147483647 w 133"/>
              <a:gd name="T13" fmla="*/ 0 h 97"/>
              <a:gd name="T14" fmla="*/ 2147483647 w 133"/>
              <a:gd name="T15" fmla="*/ 2147483647 h 97"/>
              <a:gd name="T16" fmla="*/ 2147483647 w 133"/>
              <a:gd name="T17" fmla="*/ 2147483647 h 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3"/>
              <a:gd name="T28" fmla="*/ 0 h 97"/>
              <a:gd name="T29" fmla="*/ 133 w 133"/>
              <a:gd name="T30" fmla="*/ 97 h 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3" h="97">
                <a:moveTo>
                  <a:pt x="133" y="81"/>
                </a:moveTo>
                <a:cubicBezTo>
                  <a:pt x="133" y="90"/>
                  <a:pt x="126" y="97"/>
                  <a:pt x="117" y="97"/>
                </a:cubicBezTo>
                <a:cubicBezTo>
                  <a:pt x="16" y="97"/>
                  <a:pt x="16" y="97"/>
                  <a:pt x="16" y="97"/>
                </a:cubicBezTo>
                <a:cubicBezTo>
                  <a:pt x="7" y="97"/>
                  <a:pt x="0" y="90"/>
                  <a:pt x="0" y="81"/>
                </a:cubicBezTo>
                <a:cubicBezTo>
                  <a:pt x="0" y="16"/>
                  <a:pt x="0" y="16"/>
                  <a:pt x="0" y="16"/>
                </a:cubicBezTo>
                <a:cubicBezTo>
                  <a:pt x="0" y="7"/>
                  <a:pt x="7" y="0"/>
                  <a:pt x="16" y="0"/>
                </a:cubicBezTo>
                <a:cubicBezTo>
                  <a:pt x="117" y="0"/>
                  <a:pt x="117" y="0"/>
                  <a:pt x="117" y="0"/>
                </a:cubicBezTo>
                <a:cubicBezTo>
                  <a:pt x="126" y="0"/>
                  <a:pt x="133" y="7"/>
                  <a:pt x="133" y="16"/>
                </a:cubicBezTo>
                <a:lnTo>
                  <a:pt x="133" y="8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207" name="Rectangle 151"/>
          <p:cNvSpPr>
            <a:spLocks noChangeArrowheads="1"/>
          </p:cNvSpPr>
          <p:nvPr/>
        </p:nvSpPr>
        <p:spPr bwMode="auto">
          <a:xfrm>
            <a:off x="6000750" y="5324475"/>
            <a:ext cx="889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S</a:t>
            </a:r>
            <a:endParaRPr lang="en-US" altLang="pt-PT" sz="1400">
              <a:latin typeface="Tahoma" panose="020B0604030504040204" pitchFamily="34" charset="0"/>
            </a:endParaRPr>
          </a:p>
        </p:txBody>
      </p:sp>
      <p:sp>
        <p:nvSpPr>
          <p:cNvPr id="557208" name="Rectangle 152"/>
          <p:cNvSpPr>
            <a:spLocks noChangeArrowheads="1"/>
          </p:cNvSpPr>
          <p:nvPr/>
        </p:nvSpPr>
        <p:spPr bwMode="auto">
          <a:xfrm>
            <a:off x="6070600" y="5324475"/>
            <a:ext cx="603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t</a:t>
            </a:r>
            <a:endParaRPr lang="en-US" altLang="pt-PT" sz="1400">
              <a:latin typeface="Tahoma" panose="020B0604030504040204" pitchFamily="34" charset="0"/>
            </a:endParaRPr>
          </a:p>
        </p:txBody>
      </p:sp>
      <p:sp>
        <p:nvSpPr>
          <p:cNvPr id="557209" name="Rectangle 153"/>
          <p:cNvSpPr>
            <a:spLocks noChangeArrowheads="1"/>
          </p:cNvSpPr>
          <p:nvPr/>
        </p:nvSpPr>
        <p:spPr bwMode="auto">
          <a:xfrm>
            <a:off x="6116638" y="5324475"/>
            <a:ext cx="42703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eeper</a:t>
            </a:r>
            <a:endParaRPr lang="en-US" altLang="pt-PT" sz="1400">
              <a:latin typeface="Tahoma" panose="020B0604030504040204" pitchFamily="34" charset="0"/>
            </a:endParaRPr>
          </a:p>
        </p:txBody>
      </p:sp>
      <p:sp>
        <p:nvSpPr>
          <p:cNvPr id="557210" name="Rectangle 154"/>
          <p:cNvSpPr>
            <a:spLocks noChangeArrowheads="1"/>
          </p:cNvSpPr>
          <p:nvPr/>
        </p:nvSpPr>
        <p:spPr bwMode="auto">
          <a:xfrm>
            <a:off x="6000750" y="5472113"/>
            <a:ext cx="3984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slope</a:t>
            </a:r>
            <a:endParaRPr lang="en-US" altLang="pt-PT" sz="1400">
              <a:latin typeface="Tahoma" panose="020B0604030504040204" pitchFamily="34" charset="0"/>
            </a:endParaRPr>
          </a:p>
        </p:txBody>
      </p:sp>
      <p:sp>
        <p:nvSpPr>
          <p:cNvPr id="557211" name="Line 155"/>
          <p:cNvSpPr>
            <a:spLocks noChangeShapeType="1"/>
          </p:cNvSpPr>
          <p:nvPr/>
        </p:nvSpPr>
        <p:spPr bwMode="auto">
          <a:xfrm flipH="1">
            <a:off x="6961188" y="5708650"/>
            <a:ext cx="450850" cy="161925"/>
          </a:xfrm>
          <a:prstGeom prst="line">
            <a:avLst/>
          </a:prstGeom>
          <a:noFill/>
          <a:ln w="793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pt-PT"/>
          </a:p>
        </p:txBody>
      </p:sp>
      <p:sp>
        <p:nvSpPr>
          <p:cNvPr id="557212" name="Freeform 156"/>
          <p:cNvSpPr>
            <a:spLocks/>
          </p:cNvSpPr>
          <p:nvPr/>
        </p:nvSpPr>
        <p:spPr bwMode="auto">
          <a:xfrm>
            <a:off x="6478588" y="5786438"/>
            <a:ext cx="514350" cy="371475"/>
          </a:xfrm>
          <a:custGeom>
            <a:avLst/>
            <a:gdLst>
              <a:gd name="T0" fmla="*/ 2147483647 w 121"/>
              <a:gd name="T1" fmla="*/ 2147483647 h 97"/>
              <a:gd name="T2" fmla="*/ 2147483647 w 121"/>
              <a:gd name="T3" fmla="*/ 2147483647 h 97"/>
              <a:gd name="T4" fmla="*/ 2147483647 w 121"/>
              <a:gd name="T5" fmla="*/ 2147483647 h 97"/>
              <a:gd name="T6" fmla="*/ 0 w 121"/>
              <a:gd name="T7" fmla="*/ 2147483647 h 97"/>
              <a:gd name="T8" fmla="*/ 0 w 121"/>
              <a:gd name="T9" fmla="*/ 2147483647 h 97"/>
              <a:gd name="T10" fmla="*/ 2147483647 w 121"/>
              <a:gd name="T11" fmla="*/ 0 h 97"/>
              <a:gd name="T12" fmla="*/ 2147483647 w 121"/>
              <a:gd name="T13" fmla="*/ 0 h 97"/>
              <a:gd name="T14" fmla="*/ 2147483647 w 121"/>
              <a:gd name="T15" fmla="*/ 2147483647 h 97"/>
              <a:gd name="T16" fmla="*/ 2147483647 w 121"/>
              <a:gd name="T17" fmla="*/ 2147483647 h 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97"/>
              <a:gd name="T29" fmla="*/ 121 w 121"/>
              <a:gd name="T30" fmla="*/ 97 h 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97">
                <a:moveTo>
                  <a:pt x="121" y="81"/>
                </a:moveTo>
                <a:cubicBezTo>
                  <a:pt x="121" y="90"/>
                  <a:pt x="113" y="97"/>
                  <a:pt x="105" y="97"/>
                </a:cubicBezTo>
                <a:cubicBezTo>
                  <a:pt x="16" y="97"/>
                  <a:pt x="16" y="97"/>
                  <a:pt x="16" y="97"/>
                </a:cubicBezTo>
                <a:cubicBezTo>
                  <a:pt x="7" y="97"/>
                  <a:pt x="0" y="90"/>
                  <a:pt x="0" y="81"/>
                </a:cubicBezTo>
                <a:cubicBezTo>
                  <a:pt x="0" y="16"/>
                  <a:pt x="0" y="16"/>
                  <a:pt x="0" y="16"/>
                </a:cubicBezTo>
                <a:cubicBezTo>
                  <a:pt x="0" y="7"/>
                  <a:pt x="7" y="0"/>
                  <a:pt x="16" y="0"/>
                </a:cubicBezTo>
                <a:cubicBezTo>
                  <a:pt x="105" y="0"/>
                  <a:pt x="105" y="0"/>
                  <a:pt x="105" y="0"/>
                </a:cubicBezTo>
                <a:cubicBezTo>
                  <a:pt x="113" y="0"/>
                  <a:pt x="121" y="7"/>
                  <a:pt x="121" y="16"/>
                </a:cubicBezTo>
                <a:lnTo>
                  <a:pt x="121" y="81"/>
                </a:lnTo>
                <a:close/>
              </a:path>
            </a:pathLst>
          </a:custGeom>
          <a:solidFill>
            <a:srgbClr val="D7E2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PT"/>
          </a:p>
        </p:txBody>
      </p:sp>
      <p:sp>
        <p:nvSpPr>
          <p:cNvPr id="557213" name="Rectangle 157"/>
          <p:cNvSpPr>
            <a:spLocks noChangeArrowheads="1"/>
          </p:cNvSpPr>
          <p:nvPr/>
        </p:nvSpPr>
        <p:spPr bwMode="auto">
          <a:xfrm>
            <a:off x="6545263" y="5811838"/>
            <a:ext cx="857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F</a:t>
            </a:r>
            <a:endParaRPr lang="en-US" altLang="pt-PT" sz="1400">
              <a:latin typeface="Tahoma" panose="020B0604030504040204" pitchFamily="34" charset="0"/>
            </a:endParaRPr>
          </a:p>
        </p:txBody>
      </p:sp>
      <p:sp>
        <p:nvSpPr>
          <p:cNvPr id="557214" name="Rectangle 158"/>
          <p:cNvSpPr>
            <a:spLocks noChangeArrowheads="1"/>
          </p:cNvSpPr>
          <p:nvPr/>
        </p:nvSpPr>
        <p:spPr bwMode="auto">
          <a:xfrm>
            <a:off x="6613525" y="5811838"/>
            <a:ext cx="4286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l</a:t>
            </a:r>
            <a:endParaRPr lang="en-US" altLang="pt-PT" sz="1400">
              <a:latin typeface="Tahoma" panose="020B0604030504040204" pitchFamily="34" charset="0"/>
            </a:endParaRPr>
          </a:p>
        </p:txBody>
      </p:sp>
      <p:sp>
        <p:nvSpPr>
          <p:cNvPr id="557215" name="Rectangle 159"/>
          <p:cNvSpPr>
            <a:spLocks noChangeArrowheads="1"/>
          </p:cNvSpPr>
          <p:nvPr/>
        </p:nvSpPr>
        <p:spPr bwMode="auto">
          <a:xfrm>
            <a:off x="6648450" y="5811838"/>
            <a:ext cx="857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a</a:t>
            </a:r>
            <a:endParaRPr lang="en-US" altLang="pt-PT" sz="1400">
              <a:latin typeface="Tahoma" panose="020B0604030504040204" pitchFamily="34" charset="0"/>
            </a:endParaRPr>
          </a:p>
        </p:txBody>
      </p:sp>
      <p:sp>
        <p:nvSpPr>
          <p:cNvPr id="557216" name="Rectangle 160"/>
          <p:cNvSpPr>
            <a:spLocks noChangeArrowheads="1"/>
          </p:cNvSpPr>
          <p:nvPr/>
        </p:nvSpPr>
        <p:spPr bwMode="auto">
          <a:xfrm>
            <a:off x="6716713" y="5811838"/>
            <a:ext cx="603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t</a:t>
            </a:r>
            <a:endParaRPr lang="en-US" altLang="pt-PT" sz="1400">
              <a:latin typeface="Tahoma" panose="020B0604030504040204" pitchFamily="34" charset="0"/>
            </a:endParaRPr>
          </a:p>
        </p:txBody>
      </p:sp>
      <p:sp>
        <p:nvSpPr>
          <p:cNvPr id="557217" name="Rectangle 161"/>
          <p:cNvSpPr>
            <a:spLocks noChangeArrowheads="1"/>
          </p:cNvSpPr>
          <p:nvPr/>
        </p:nvSpPr>
        <p:spPr bwMode="auto">
          <a:xfrm>
            <a:off x="6764338" y="5811838"/>
            <a:ext cx="603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t</a:t>
            </a:r>
            <a:endParaRPr lang="en-US" altLang="pt-PT" sz="1400">
              <a:latin typeface="Tahoma" panose="020B0604030504040204" pitchFamily="34" charset="0"/>
            </a:endParaRPr>
          </a:p>
        </p:txBody>
      </p:sp>
      <p:sp>
        <p:nvSpPr>
          <p:cNvPr id="557218" name="Rectangle 162"/>
          <p:cNvSpPr>
            <a:spLocks noChangeArrowheads="1"/>
          </p:cNvSpPr>
          <p:nvPr/>
        </p:nvSpPr>
        <p:spPr bwMode="auto">
          <a:xfrm>
            <a:off x="6810375" y="5811838"/>
            <a:ext cx="147638"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er</a:t>
            </a:r>
            <a:endParaRPr lang="en-US" altLang="pt-PT" sz="1400">
              <a:latin typeface="Tahoma" panose="020B0604030504040204" pitchFamily="34" charset="0"/>
            </a:endParaRPr>
          </a:p>
        </p:txBody>
      </p:sp>
      <p:sp>
        <p:nvSpPr>
          <p:cNvPr id="557219" name="Rectangle 163"/>
          <p:cNvSpPr>
            <a:spLocks noChangeArrowheads="1"/>
          </p:cNvSpPr>
          <p:nvPr/>
        </p:nvSpPr>
        <p:spPr bwMode="auto">
          <a:xfrm>
            <a:off x="6545263" y="5959475"/>
            <a:ext cx="3984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slope</a:t>
            </a:r>
            <a:endParaRPr lang="en-US" altLang="pt-PT" sz="1400">
              <a:latin typeface="Tahoma" panose="020B0604030504040204" pitchFamily="34" charset="0"/>
            </a:endParaRPr>
          </a:p>
        </p:txBody>
      </p:sp>
      <p:sp>
        <p:nvSpPr>
          <p:cNvPr id="557220" name="Rectangle 164"/>
          <p:cNvSpPr>
            <a:spLocks noChangeArrowheads="1"/>
          </p:cNvSpPr>
          <p:nvPr/>
        </p:nvSpPr>
        <p:spPr bwMode="auto">
          <a:xfrm>
            <a:off x="7524750" y="6307138"/>
            <a:ext cx="13430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57221" name="Rectangle 165"/>
          <p:cNvSpPr>
            <a:spLocks noChangeArrowheads="1"/>
          </p:cNvSpPr>
          <p:nvPr/>
        </p:nvSpPr>
        <p:spPr bwMode="auto">
          <a:xfrm>
            <a:off x="4770438" y="4043363"/>
            <a:ext cx="7874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57222" name="Rectangle 166"/>
          <p:cNvSpPr>
            <a:spLocks noChangeArrowheads="1"/>
          </p:cNvSpPr>
          <p:nvPr/>
        </p:nvSpPr>
        <p:spPr bwMode="auto">
          <a:xfrm>
            <a:off x="7524750" y="3419475"/>
            <a:ext cx="134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57223" name="Rectangle 167"/>
          <p:cNvSpPr>
            <a:spLocks noChangeArrowheads="1"/>
          </p:cNvSpPr>
          <p:nvPr/>
        </p:nvSpPr>
        <p:spPr bwMode="auto">
          <a:xfrm>
            <a:off x="4770438" y="1155700"/>
            <a:ext cx="7874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57224" name="Rectangle 168"/>
          <p:cNvSpPr>
            <a:spLocks noChangeArrowheads="1"/>
          </p:cNvSpPr>
          <p:nvPr/>
        </p:nvSpPr>
        <p:spPr bwMode="auto">
          <a:xfrm>
            <a:off x="3135313" y="6307138"/>
            <a:ext cx="1343025"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57225" name="Rectangle 169"/>
          <p:cNvSpPr>
            <a:spLocks noChangeArrowheads="1"/>
          </p:cNvSpPr>
          <p:nvPr/>
        </p:nvSpPr>
        <p:spPr bwMode="auto">
          <a:xfrm>
            <a:off x="381000" y="4043363"/>
            <a:ext cx="7874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
        <p:nvSpPr>
          <p:cNvPr id="557226" name="Rectangle 170"/>
          <p:cNvSpPr>
            <a:spLocks noChangeArrowheads="1"/>
          </p:cNvSpPr>
          <p:nvPr/>
        </p:nvSpPr>
        <p:spPr bwMode="auto">
          <a:xfrm>
            <a:off x="3135313" y="3419475"/>
            <a:ext cx="13430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en-US" altLang="pt-PT" sz="1400">
                <a:solidFill>
                  <a:srgbClr val="000000"/>
                </a:solidFill>
                <a:latin typeface="Myriad Pro" pitchFamily="34" charset="0"/>
              </a:rPr>
              <a:t>Quantity of rooms</a:t>
            </a:r>
            <a:endParaRPr lang="en-US" altLang="pt-PT" sz="1400">
              <a:latin typeface="Tahoma" panose="020B0604030504040204" pitchFamily="34" charset="0"/>
            </a:endParaRPr>
          </a:p>
        </p:txBody>
      </p:sp>
      <p:sp>
        <p:nvSpPr>
          <p:cNvPr id="557227" name="Rectangle 171"/>
          <p:cNvSpPr>
            <a:spLocks noChangeArrowheads="1"/>
          </p:cNvSpPr>
          <p:nvPr/>
        </p:nvSpPr>
        <p:spPr bwMode="auto">
          <a:xfrm>
            <a:off x="381000" y="1155700"/>
            <a:ext cx="7874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588" indent="-1588"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6pPr>
            <a:lvl7pPr marL="29718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7pPr>
            <a:lvl8pPr marL="34290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8pPr>
            <a:lvl9pPr marL="3886200" indent="-228600" eaLnBrk="0" fontAlgn="base" hangingPunct="0">
              <a:lnSpc>
                <a:spcPct val="80000"/>
              </a:lnSpc>
              <a:spcBef>
                <a:spcPct val="50000"/>
              </a:spcBef>
              <a:spcAft>
                <a:spcPct val="0"/>
              </a:spcAft>
              <a:buClr>
                <a:schemeClr val="hlink"/>
              </a:buClr>
              <a:buSzPct val="70000"/>
              <a:buFont typeface="Wingdings" panose="05000000000000000000" pitchFamily="2" charset="2"/>
              <a:defRPr sz="2000">
                <a:solidFill>
                  <a:schemeClr val="tx1"/>
                </a:solidFill>
                <a:latin typeface="Arial" panose="020B0604020202020204" pitchFamily="34" charset="0"/>
              </a:defRPr>
            </a:lvl9pPr>
          </a:lstStyle>
          <a:p>
            <a:pPr algn="ctr" eaLnBrk="1" hangingPunct="1"/>
            <a:r>
              <a:rPr lang="en-US" altLang="pt-PT" sz="1400">
                <a:solidFill>
                  <a:srgbClr val="000000"/>
                </a:solidFill>
                <a:latin typeface="Myriad Pro" pitchFamily="34" charset="0"/>
              </a:rPr>
              <a:t>Quantity of restaurant meals</a:t>
            </a:r>
            <a:endParaRPr lang="en-US" altLang="pt-PT" sz="1400">
              <a:latin typeface="Tahoma" panose="020B060403050404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716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716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72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71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72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717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717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719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5719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720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5715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5715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715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5715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5720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719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717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5715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5719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5722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5719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5719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5717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5717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5717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5715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5715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5720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5720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5715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5717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5717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5716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5716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5722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57148"/>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5719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57203"/>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5716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57167"/>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57225"/>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5714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5718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57184"/>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5718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5718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557160"/>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55718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557187"/>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557185"/>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557183"/>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557152"/>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557224"/>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557164"/>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557165"/>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557221"/>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557150"/>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557179"/>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557178"/>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557181"/>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55722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57189"/>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557190"/>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557161"/>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557207"/>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557208"/>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557209"/>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557210"/>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557212"/>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557213"/>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557214"/>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557215"/>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557216"/>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557217"/>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557218"/>
                                        </p:tgtEl>
                                        <p:attrNameLst>
                                          <p:attrName>style.visibility</p:attrName>
                                        </p:attrNameLst>
                                      </p:cBhvr>
                                      <p:to>
                                        <p:strVal val="visible"/>
                                      </p:to>
                                    </p:set>
                                  </p:childTnLst>
                                </p:cTn>
                              </p:par>
                              <p:par>
                                <p:cTn id="161" presetID="1" presetClass="entr" presetSubtype="0" fill="hold" nodeType="withEffect">
                                  <p:stCondLst>
                                    <p:cond delay="0"/>
                                  </p:stCondLst>
                                  <p:childTnLst>
                                    <p:set>
                                      <p:cBhvr>
                                        <p:cTn id="162" dur="1" fill="hold">
                                          <p:stCondLst>
                                            <p:cond delay="0"/>
                                          </p:stCondLst>
                                        </p:cTn>
                                        <p:tgtEl>
                                          <p:spTgt spid="557219"/>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557211"/>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557192"/>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557191"/>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557205"/>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5572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166" grpId="0"/>
      <p:bldP spid="557169" grpId="0"/>
      <p:bldP spid="557172" grpId="0" animBg="1"/>
      <p:bldP spid="557175" grpId="0" animBg="1"/>
      <p:bldP spid="557176" grpId="0" animBg="1"/>
      <p:bldP spid="557182" grpId="0" animBg="1"/>
      <p:bldP spid="557184" grpId="0" animBg="1"/>
      <p:bldP spid="557186" grpId="0" animBg="1"/>
      <p:bldP spid="557188" grpId="0" animBg="1"/>
      <p:bldP spid="557189" grpId="0" animBg="1"/>
      <p:bldP spid="557190" grpId="0" animBg="1"/>
      <p:bldP spid="557221" grpId="0"/>
      <p:bldP spid="557223"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Rot="1" noChangeArrowheads="1"/>
          </p:cNvSpPr>
          <p:nvPr>
            <p:ph type="title" idx="4294967295"/>
          </p:nvPr>
        </p:nvSpPr>
        <p:spPr>
          <a:xfrm>
            <a:off x="381000" y="76200"/>
            <a:ext cx="8686800" cy="609600"/>
          </a:xfrm>
        </p:spPr>
        <p:txBody>
          <a:bodyPr/>
          <a:lstStyle/>
          <a:p>
            <a:pPr algn="l" eaLnBrk="1" hangingPunct="1"/>
            <a:r>
              <a:rPr lang="en-US" altLang="pt-PT" sz="3300" smtClean="0"/>
              <a:t>Indifference Curves and Consumer Choice </a:t>
            </a:r>
          </a:p>
        </p:txBody>
      </p:sp>
      <p:sp>
        <p:nvSpPr>
          <p:cNvPr id="17411" name="Rectangle 3"/>
          <p:cNvSpPr>
            <a:spLocks noGrp="1" noChangeArrowheads="1"/>
          </p:cNvSpPr>
          <p:nvPr>
            <p:ph idx="4294967295"/>
          </p:nvPr>
        </p:nvSpPr>
        <p:spPr>
          <a:xfrm>
            <a:off x="228600" y="912813"/>
            <a:ext cx="8686800" cy="5411787"/>
          </a:xfrm>
        </p:spPr>
        <p:txBody>
          <a:bodyPr/>
          <a:lstStyle/>
          <a:p>
            <a:pPr marL="230188" indent="-230188" eaLnBrk="1" hangingPunct="1">
              <a:buClr>
                <a:schemeClr val="tx1"/>
              </a:buClr>
            </a:pPr>
            <a:r>
              <a:rPr lang="en-US" altLang="pt-PT" smtClean="0"/>
              <a:t>We will use indifference curve maps to find the utility-maximizing consumption bundle of a consumer given his/her budget constraint.</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The optimal consumption bundle lies on the budget line, and the marginal utility per dollar is the same for every good in the bundle.</a:t>
            </a:r>
          </a:p>
          <a:p>
            <a:pPr marL="230188" indent="-230188" eaLnBrk="1" hangingPunct="1">
              <a:buClr>
                <a:schemeClr val="tx1"/>
              </a:buClr>
            </a:pPr>
            <a:endParaRPr lang="en-US" altLang="pt-PT" smtClean="0"/>
          </a:p>
          <a:p>
            <a:pPr marL="230188" indent="-230188" eaLnBrk="1" hangingPunct="1">
              <a:buClr>
                <a:schemeClr val="tx1"/>
              </a:buClr>
            </a:pPr>
            <a:r>
              <a:rPr lang="en-US" altLang="pt-PT" smtClean="0"/>
              <a:t>The first component of our approach is a new concept, the </a:t>
            </a:r>
            <a:r>
              <a:rPr lang="en-US" altLang="pt-PT" b="1" i="1" smtClean="0"/>
              <a:t>marginal rate of substitution</a:t>
            </a:r>
            <a:r>
              <a:rPr lang="en-US" altLang="pt-PT"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left)">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wipe(left)">
                                      <p:cBhvr>
                                        <p:cTn id="12" dur="5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wipe(left)">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theme/theme1.xml><?xml version="1.0" encoding="utf-8"?>
<a:theme xmlns:a="http://schemas.openxmlformats.org/drawingml/2006/main" name="Stream">
  <a:themeElements>
    <a:clrScheme name="Stream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Str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Stream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Stream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Stream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UTLINE SLIDE">
  <a:themeElements>
    <a:clrScheme name="OUTLINE SLIDE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OUTLIN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UTLINE SLID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OUTLINE SLID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OUTLINE SLID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OUTLINE SLID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OUTLINE SLID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UTLINE SLID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OUTLINE SLID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OUTLINE SLID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OUTLINE SLID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OUTLINE SLIDE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OUTLINE SLIDE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OUTLINE SLIDE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IA slide design">
  <a:themeElements>
    <a:clrScheme name="EIA slide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IA slide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IA slide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IA slide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IA slide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IA slide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IA slide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IA slide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IA slide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IA slide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IA slide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IA slide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IA slide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IA slide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itfall Design">
  <a:themeElements>
    <a:clrScheme name="Pitfall Desig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Pitfall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itfall Design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Pitfall Design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Pitfall Design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Pitfall Design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Pitfall Design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itfall Design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Pitfall Design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Pitfall Design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Pitfall Design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Pitfall Design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Pitfall Design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Pitfall Desig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FIM design">
  <a:themeElements>
    <a:clrScheme name="FIM desig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FI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FIM design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IM design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IM design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IM design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IM design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IM design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IM design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IM design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IM design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FIM design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FIM design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FIM desig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Global Comparison">
  <a:themeElements>
    <a:clrScheme name="Global Compariso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fontScheme name="Global Compari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Global Comparison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Global Comparison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Global Comparison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Global Comparison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Global Comparison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Global Comparison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Global Comparison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Global Comparison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Global Comparison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Global Comparison 10">
        <a:dk1>
          <a:srgbClr val="000000"/>
        </a:dk1>
        <a:lt1>
          <a:srgbClr val="A5C3FF"/>
        </a:lt1>
        <a:dk2>
          <a:srgbClr val="E10C07"/>
        </a:dk2>
        <a:lt2>
          <a:srgbClr val="F7F4B9"/>
        </a:lt2>
        <a:accent1>
          <a:srgbClr val="0099CC"/>
        </a:accent1>
        <a:accent2>
          <a:srgbClr val="A886E0"/>
        </a:accent2>
        <a:accent3>
          <a:srgbClr val="CFDEFF"/>
        </a:accent3>
        <a:accent4>
          <a:srgbClr val="000000"/>
        </a:accent4>
        <a:accent5>
          <a:srgbClr val="AACAE2"/>
        </a:accent5>
        <a:accent6>
          <a:srgbClr val="9879C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Global Comparison 11">
        <a:dk1>
          <a:srgbClr val="000000"/>
        </a:dk1>
        <a:lt1>
          <a:srgbClr val="A5C3FF"/>
        </a:lt1>
        <a:dk2>
          <a:srgbClr val="E10C07"/>
        </a:dk2>
        <a:lt2>
          <a:srgbClr val="0D0DFD"/>
        </a:lt2>
        <a:accent1>
          <a:srgbClr val="0099CC"/>
        </a:accent1>
        <a:accent2>
          <a:srgbClr val="9E74F2"/>
        </a:accent2>
        <a:accent3>
          <a:srgbClr val="CFDE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
      <a:clrScheme name="Global Comparison 12">
        <a:dk1>
          <a:srgbClr val="000000"/>
        </a:dk1>
        <a:lt1>
          <a:srgbClr val="D7E4FF"/>
        </a:lt1>
        <a:dk2>
          <a:srgbClr val="564AAE"/>
        </a:dk2>
        <a:lt2>
          <a:srgbClr val="8ABC9B"/>
        </a:lt2>
        <a:accent1>
          <a:srgbClr val="0099CC"/>
        </a:accent1>
        <a:accent2>
          <a:srgbClr val="9E74F2"/>
        </a:accent2>
        <a:accent3>
          <a:srgbClr val="E8EFFF"/>
        </a:accent3>
        <a:accent4>
          <a:srgbClr val="000000"/>
        </a:accent4>
        <a:accent5>
          <a:srgbClr val="AACAE2"/>
        </a:accent5>
        <a:accent6>
          <a:srgbClr val="8F68DB"/>
        </a:accent6>
        <a:hlink>
          <a:srgbClr val="FFCC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Summary Slide">
  <a:themeElements>
    <a:clrScheme name="Summary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ummary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25400" cap="flat" cmpd="sng" algn="ctr">
          <a:solidFill>
            <a:schemeClr val="tx1"/>
          </a:solidFill>
          <a:prstDash val="sysDot"/>
          <a:round/>
          <a:headEnd type="none" w="med" len="med"/>
          <a:tailEnd type="none" w="med" len="lg"/>
        </a:ln>
        <a:effectLst/>
      </a:spPr>
      <a:bodyPr vert="horz" wrap="square" lIns="91440" tIns="45720" rIns="91440" bIns="45720" numCol="1" anchor="t" anchorCtr="0" compatLnSpc="1">
        <a:prstTxWarp prst="textNoShape">
          <a:avLst/>
        </a:prstTxWarp>
      </a:bodyPr>
      <a:lstStyle>
        <a:defPPr marL="1588" marR="0" indent="-1588" algn="l" defTabSz="914400" rtl="0" eaLnBrk="1" fontAlgn="base" latinLnBrk="0" hangingPunct="1">
          <a:lnSpc>
            <a:spcPct val="80000"/>
          </a:lnSpc>
          <a:spcBef>
            <a:spcPct val="50000"/>
          </a:spcBef>
          <a:spcAft>
            <a:spcPct val="0"/>
          </a:spcAft>
          <a:buClr>
            <a:schemeClr val="hlink"/>
          </a:buClr>
          <a:buSzPct val="70000"/>
          <a:buFont typeface="Wingdings" pitchFamily="2" charset="2"/>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ummary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mmary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mmary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mmary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mmary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mmary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mmary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mmary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mmary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mmary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mmary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mmary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BackgroundPP TemplateKW2e_Ch3_Revision2_byErbil[1]</Template>
  <TotalTime>2485</TotalTime>
  <Words>3930</Words>
  <Application>Microsoft Office PowerPoint</Application>
  <PresentationFormat>On-screen Show (4:3)</PresentationFormat>
  <Paragraphs>688</Paragraphs>
  <Slides>28</Slides>
  <Notes>28</Notes>
  <HiddenSlides>0</HiddenSlides>
  <MMClips>0</MMClips>
  <ScaleCrop>false</ScaleCrop>
  <HeadingPairs>
    <vt:vector size="8" baseType="variant">
      <vt:variant>
        <vt:lpstr>Fonts Used</vt:lpstr>
      </vt:variant>
      <vt:variant>
        <vt:i4>6</vt:i4>
      </vt:variant>
      <vt:variant>
        <vt:lpstr>Theme</vt:lpstr>
      </vt:variant>
      <vt:variant>
        <vt:i4>7</vt:i4>
      </vt:variant>
      <vt:variant>
        <vt:lpstr>Embedded OLE Servers</vt:lpstr>
      </vt:variant>
      <vt:variant>
        <vt:i4>1</vt:i4>
      </vt:variant>
      <vt:variant>
        <vt:lpstr>Slide Titles</vt:lpstr>
      </vt:variant>
      <vt:variant>
        <vt:i4>28</vt:i4>
      </vt:variant>
    </vt:vector>
  </HeadingPairs>
  <TitlesOfParts>
    <vt:vector size="42" baseType="lpstr">
      <vt:lpstr>Arial</vt:lpstr>
      <vt:lpstr>Wingdings</vt:lpstr>
      <vt:lpstr>宋体</vt:lpstr>
      <vt:lpstr>Tahoma</vt:lpstr>
      <vt:lpstr>Bookman Old Style</vt:lpstr>
      <vt:lpstr>Myriad Pro</vt:lpstr>
      <vt:lpstr>Stream</vt:lpstr>
      <vt:lpstr>OUTLINE SLIDE</vt:lpstr>
      <vt:lpstr>EIA slide design</vt:lpstr>
      <vt:lpstr>Pitfall Design</vt:lpstr>
      <vt:lpstr>FIM design</vt:lpstr>
      <vt:lpstr>Global Comparison</vt:lpstr>
      <vt:lpstr>Summary Slide</vt:lpstr>
      <vt:lpstr>Documento do Microsoft Office Word</vt:lpstr>
      <vt:lpstr>PowerPoint Presentation</vt:lpstr>
      <vt:lpstr>PowerPoint Presentation</vt:lpstr>
      <vt:lpstr>Mapping the Utility Function</vt:lpstr>
      <vt:lpstr>Ingrid’s Utility Function</vt:lpstr>
      <vt:lpstr>An Indifference Curve</vt:lpstr>
      <vt:lpstr>An Indifference Curve Map</vt:lpstr>
      <vt:lpstr>Properties of Indifference Curves</vt:lpstr>
      <vt:lpstr>PowerPoint Presentation</vt:lpstr>
      <vt:lpstr>Indifference Curves and Consumer Choice </vt:lpstr>
      <vt:lpstr>PowerPoint Presentation</vt:lpstr>
      <vt:lpstr>Two Opposing Effects on Total Utility</vt:lpstr>
      <vt:lpstr>Marginal Rate of Substitution</vt:lpstr>
      <vt:lpstr>No domínio contínuo</vt:lpstr>
      <vt:lpstr>PowerPoint Presentation</vt:lpstr>
      <vt:lpstr>PowerPoint Presentation</vt:lpstr>
      <vt:lpstr>PowerPoint Presentation</vt:lpstr>
      <vt:lpstr> </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        </vt:lpstr>
      <vt:lpstr>PowerPoint Presentation</vt:lpstr>
      <vt:lpstr>The End of Chapter 10 Appendix</vt:lpstr>
    </vt:vector>
  </TitlesOfParts>
  <Company>GM NETWORKING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Arbill</dc:creator>
  <cp:lastModifiedBy>P. C. ALBUQUERQUE</cp:lastModifiedBy>
  <cp:revision>346</cp:revision>
  <dcterms:created xsi:type="dcterms:W3CDTF">2004-05-14T11:24:32Z</dcterms:created>
  <dcterms:modified xsi:type="dcterms:W3CDTF">2019-10-22T10:20:24Z</dcterms:modified>
</cp:coreProperties>
</file>